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62" r:id="rId2"/>
    <p:sldMasterId id="2147483665" r:id="rId3"/>
    <p:sldMasterId id="2147483666" r:id="rId4"/>
    <p:sldMasterId id="2147483711" r:id="rId5"/>
    <p:sldMasterId id="2147483715" r:id="rId6"/>
  </p:sldMasterIdLst>
  <p:handoutMasterIdLst>
    <p:handoutMasterId r:id="rId32"/>
  </p:handoutMasterIdLst>
  <p:sldIdLst>
    <p:sldId id="294" r:id="rId7"/>
    <p:sldId id="256" r:id="rId8"/>
    <p:sldId id="457" r:id="rId9"/>
    <p:sldId id="456" r:id="rId10"/>
    <p:sldId id="302" r:id="rId11"/>
    <p:sldId id="296" r:id="rId12"/>
    <p:sldId id="458" r:id="rId13"/>
    <p:sldId id="459" r:id="rId14"/>
    <p:sldId id="460" r:id="rId15"/>
    <p:sldId id="263" r:id="rId16"/>
    <p:sldId id="295" r:id="rId17"/>
    <p:sldId id="462" r:id="rId18"/>
    <p:sldId id="461" r:id="rId19"/>
    <p:sldId id="276" r:id="rId20"/>
    <p:sldId id="463" r:id="rId21"/>
    <p:sldId id="297" r:id="rId22"/>
    <p:sldId id="264" r:id="rId23"/>
    <p:sldId id="283" r:id="rId24"/>
    <p:sldId id="298" r:id="rId25"/>
    <p:sldId id="299" r:id="rId26"/>
    <p:sldId id="300" r:id="rId27"/>
    <p:sldId id="304" r:id="rId28"/>
    <p:sldId id="288" r:id="rId29"/>
    <p:sldId id="289" r:id="rId30"/>
    <p:sldId id="271" r:id="rId31"/>
  </p:sldIdLst>
  <p:sldSz cx="9144000" cy="6858000" type="screen4x3"/>
  <p:notesSz cx="6400800" cy="8686800"/>
  <p:defaultTextStyle>
    <a:defPPr>
      <a:defRPr lang="hr-H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93" autoAdjust="0"/>
    <p:restoredTop sz="94752" autoAdjust="0"/>
  </p:normalViewPr>
  <p:slideViewPr>
    <p:cSldViewPr>
      <p:cViewPr varScale="1">
        <p:scale>
          <a:sx n="78" d="100"/>
          <a:sy n="78" d="100"/>
        </p:scale>
        <p:origin x="1133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heme" Target="theme/theme1.xml"/><Relationship Id="rId8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4DDACEF9-6089-CFC8-6A96-0D2F5753DC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773363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200" tIns="43099" rIns="86200" bIns="43099" numCol="1" anchor="t" anchorCtr="0" compatLnSpc="1">
            <a:prstTxWarp prst="textNoShape">
              <a:avLst/>
            </a:prstTxWarp>
          </a:bodyPr>
          <a:lstStyle>
            <a:lvl1pPr defTabSz="862013">
              <a:defRPr sz="1100"/>
            </a:lvl1pPr>
          </a:lstStyle>
          <a:p>
            <a:endParaRPr lang="en-US" altLang="en-U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EB4B073D-C89C-2D4A-D4E8-27DA58540A9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625850" y="0"/>
            <a:ext cx="2773363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200" tIns="43099" rIns="86200" bIns="43099" numCol="1" anchor="t" anchorCtr="0" compatLnSpc="1">
            <a:prstTxWarp prst="textNoShape">
              <a:avLst/>
            </a:prstTxWarp>
          </a:bodyPr>
          <a:lstStyle>
            <a:lvl1pPr algn="r" defTabSz="862013">
              <a:defRPr sz="1100"/>
            </a:lvl1pPr>
          </a:lstStyle>
          <a:p>
            <a:endParaRPr lang="en-US" altLang="en-US"/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282E5FF0-23E7-7BAF-EC89-AF65B8E5D3E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251825"/>
            <a:ext cx="2773363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200" tIns="43099" rIns="86200" bIns="43099" numCol="1" anchor="b" anchorCtr="0" compatLnSpc="1">
            <a:prstTxWarp prst="textNoShape">
              <a:avLst/>
            </a:prstTxWarp>
          </a:bodyPr>
          <a:lstStyle>
            <a:lvl1pPr defTabSz="862013">
              <a:defRPr sz="1100"/>
            </a:lvl1pPr>
          </a:lstStyle>
          <a:p>
            <a:endParaRPr lang="en-US" altLang="en-US"/>
          </a:p>
        </p:txBody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79FF08F1-FA0B-A76B-F3A2-B92AEADAAC0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625850" y="8251825"/>
            <a:ext cx="2773363" cy="43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6200" tIns="43099" rIns="86200" bIns="43099" numCol="1" anchor="b" anchorCtr="0" compatLnSpc="1">
            <a:prstTxWarp prst="textNoShape">
              <a:avLst/>
            </a:prstTxWarp>
          </a:bodyPr>
          <a:lstStyle>
            <a:lvl1pPr algn="r" defTabSz="862013">
              <a:defRPr sz="1100"/>
            </a:lvl1pPr>
          </a:lstStyle>
          <a:p>
            <a:fld id="{F007C2C6-24BA-42E6-8DD7-A853117C7F74}" type="slidenum">
              <a:rPr lang="hr-HR" altLang="en-US"/>
              <a:pPr/>
              <a:t>‹#›</a:t>
            </a:fld>
            <a:endParaRPr lang="hr-H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AE2EA55A-FEBB-6E8C-4E14-D26A826BD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914400 h 1000"/>
              <a:gd name="T2" fmla="*/ 0 w 1000"/>
              <a:gd name="T3" fmla="*/ 0 h 1000"/>
              <a:gd name="T4" fmla="*/ 79248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28F1DDFA-D49B-CE06-63B6-9D268A6E8398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r-HR" altLang="en-US" noProof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hr-HR" altLang="en-US" noProof="0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70E3CE-7D4E-861C-A765-1C9402204E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ED40D26-8B36-5002-0A8C-4B60B7DBBF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D704390-393D-9623-AF35-EF8D59AB6B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78D517-E6D1-4E04-B58F-FC82D6F9DBF5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152176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BFA0EFA-E12E-B5FB-0613-D3ABFA9F2E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846337-1521-B099-FCEF-F31559A690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EC72AD-ED57-E1B2-5C8F-49C071661A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12B05B-2527-4F5A-802E-5DAE2E995FA2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86291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6655F8C-0A32-57AE-86C3-C328DF20AF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C29D93E-34FE-4529-11B7-A4E6296889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88E7E37-BF6E-7243-3D10-2E55378B4A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C66C48-6CC2-429A-B8C9-50FCBF6DACC5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776408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39C9DD-1684-397E-4642-354C77F5E2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5370B6-5D1A-DFEC-615D-CCBC6A6303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1AEAA7-F7B3-4D1F-2F5E-D407D6E743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864CB8-1DD1-4C4E-861E-566B32544511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41398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ED84304-D39F-6C65-58F7-9E15134FAF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F646090-E486-92DE-0D59-D70C9F8124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708CE1F-290D-83E7-F8B5-27B2E5F528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077948-DBE1-47D3-924A-F1142F3F4C55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653809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E580620-2C9C-E198-13BD-A17641819E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465CC77-A8AD-2671-138B-BD8F95BBD1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8D05853-4049-11D3-F7C6-DFB30F7477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FABF73-46A1-45FA-92FC-80A27DE7E130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832051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FCF9773-A8C7-F472-9B31-0DEEB7E986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E8977DB-6DFD-AA33-A7D9-551E358E84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EEABF53-2F96-D46A-063C-23B3F3BCC5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86DBD2-FAE3-4F0D-8444-20F56CB757C5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321952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ED3ADA-8A6C-80FC-FB76-DC3825C6B7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5E13AC-B327-C55D-F421-341E635A8A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A10537-04E8-C0B8-D316-7EBCBB811C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4867CF-4C34-4720-A169-CE19C0C9B089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515793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890A19-9084-9EC3-F742-3AAB3387DC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5FD414-9467-344D-63C9-2B5D0ACBFD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2118EB-F66C-0AE9-4314-1C8BF0755A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745497-9470-4B8E-8E1B-9A64E7CA16E6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46977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CE58AC6-9588-8ECC-4845-73A6A28B67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279250B-6DAC-3F1E-3156-C8BDEEBBEB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5E38861-1904-A9F8-36E6-0230DE2ECE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91C05C-D239-4F4A-BCB5-F27DF2A50D67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44367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B01A95-3585-04D9-EBD3-1FA263E264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DA6DE7-BA4A-88EF-0CFD-AB5C0221BB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D4D697-6F30-FFC1-5ED0-5C0BAC7C7B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AB19DE-E0E5-4DC8-8AA6-2ADC550A7F41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846130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5313D-3770-14BA-1CA0-FC6A176034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A2B713-C5BF-7012-3572-22250A5671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38E93-FFC0-8A1B-E567-90A93D3FF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6D74C-2F2C-1B15-B59E-47E8AE94B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BAA0F-D16D-2798-9FD4-BDB0CCCC7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A4CEA-AE3F-4F20-896E-0C318516E61B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743299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7D52F-3542-483D-21FD-EE79C8BFD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9432E-2DAC-47FF-F019-AC929E6C0E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E318B-072C-7367-019E-4DC04BE44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F526E-94B0-4A2B-9E9D-EE7C44F58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7BD50A-9C24-6E4B-D3BE-B31FC0F24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0A14E5-82B6-4751-AC3E-BDF186B1F5A8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6786153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1EFB9-50B2-ABFE-CA86-19625C5D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600CDA-41FD-20B9-6D40-2F24A7E5A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15A4A-4CA4-07ED-D65D-6F1FAC0BF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43711-258C-BF85-BBFE-33E4954B5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25A2FD-3E4C-835E-EE21-CA02FD364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A9564B-58A7-40DC-9C93-7D6DB4880F33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417794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1127B-2A87-6A40-B3F9-D73924F53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D745D-DC2B-7896-AF6F-27B8E0AF2F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119AA8-87E0-CFB9-2600-E668C9D10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CCFD25-CF08-31D2-5A96-3DDDAD015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948381-9689-1851-A065-E1C91081A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187B7-A71B-FEFA-18D7-A9EB431BB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FCD02-B698-4DAF-92C1-32FEE68018BF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435233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8DC2D-ABCA-95C8-ECB2-5207C99AF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D276F5-06EA-D3C6-6E03-27B3A7D21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0C6AB4-BA48-547C-25DF-595CB219E9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0EC587-5023-8C4C-61A6-D7D0B24FA4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E889BF-FB70-B81D-3B13-86A45D92C0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7C7D9E-0503-7021-3EA1-BFE778B5D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EFA4AB-32AB-F454-43D5-645C4FD30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A3CF61-6700-2AAE-E970-3B2F49AB9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4CFC7F-99D4-4221-A658-2AC4EC8B5BA8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3933044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A4D3A-6279-9622-3DF3-4F4750542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69A46F-B391-0BB4-731A-F131FAD68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E0BC25-FF15-E072-DCC7-C07D0C39C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C1268A-0DDD-32A9-F0C4-9FF75F0F7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4F78A5-A7B2-4EEE-BB1C-E7E1E6108F38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208509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EA79EF-4FD6-7263-DC59-E31120C41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54F7AD-98F0-AF8A-ED14-8528A9B37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263678-48A0-9EA0-D4BB-01C69F56E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E422F-9821-4AA5-BF1F-C64E4673D900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548812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42CFF-44BD-0168-45FE-B19FF1C1A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4B2F2-E872-3071-2D70-09391F218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526FF-D143-B312-DAB1-35492FB1E2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E20AF2-612D-0AD3-31D9-589A51F07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24788C-07F2-4BBF-F0A1-6FACC3628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58D0C1-E1DF-D5D9-C3DB-2B2A7C3B5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8EF248-C46C-4E4F-BEA0-4029D6E6B1E4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6153842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1D738-D601-C7BB-A2F0-CF0A82B71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F77A12-2F84-B6E0-4E1A-6E8C57FD331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61615-E85C-9071-6BBB-90C8505810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2B12FC-E7DF-C657-456F-F60B3B796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A30C6C-6C0F-5B53-DB58-DFB7D5F48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E4D4CC-9586-A4CA-1095-11AFAE96D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E393BF-63E5-483C-A88F-6D01C907118C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0776279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B239C-561B-653C-C7A6-40915120F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9F4B74-16BF-0E5A-2AE6-69EB3E999D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DB6D42-6986-28A4-6FD5-62CF82207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B12D6-C2FD-03A2-48D6-48949FEDC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4775C-DFF8-4F2D-6983-17802DCBD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20B735-252E-4D14-8F15-D56CFCE1626E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117538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59814F-8EAD-7D6D-DA62-9FC1F97AF5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EB4937-2CAF-2949-A41B-BA70AB5E9D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F8DDAE-4F0C-A88B-5C3A-87D1DEC68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3ED6F-0C3E-9B4E-DF2D-9A0B7E151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E7720-B52C-41AF-F421-17D1ACC4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A37705-329F-4F73-BF9E-1F27B88BF8A8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7344115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09DCA-B4AA-7A9F-0283-0D04EC86B2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46E279-4881-215D-4476-AFACDAD10B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855099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2C80F-CC68-AC95-EE5E-707086E62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1D63D-9467-94CA-F042-EF74DF159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1537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91E51-D281-7196-2B95-77F58CCE4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345F4-CD4D-D8AB-5872-BE54BA62CE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45829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B0496-EE40-2FA1-513E-52516589A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F84E7-8DE5-73C7-D1D9-CB8BBA828A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3400" y="2133600"/>
            <a:ext cx="3810000" cy="4114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FEAB1D-16D2-C8E1-B47F-53B917B515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95800" y="2133600"/>
            <a:ext cx="3810000" cy="41148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34204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36138-0D03-86FC-E75E-D242D7E1D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0E15E7-91A5-DF4C-52FF-1C4EDDD6A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AEF6D9-B2FD-9721-0E47-27F62B784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6D00B0-E957-CAB2-A98B-9DAED702E8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ACABD4-6A84-DC25-6CEA-AB823094B2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354202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14396-E0AF-3146-CF1D-8AE9A27BE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56001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35895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AAB39-D97A-C525-1103-C1ECF7C77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9C7F2-A707-6440-A853-69E2D086E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E493A-B65C-29BA-4D15-FC4F45623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80147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7905A-9240-3E23-2115-D003B7F78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585F75-26FD-1E2C-F6AB-C0A543DDDE0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7E4C5-A16B-226F-5595-49A6E2BA8C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80837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56B11-1B8B-087A-D235-0F9B41485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B381AC-4B16-2A6F-BFED-A6FE9421C1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83467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B8A136-5B39-3D75-22D2-6BDC5F04BA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362700" y="609600"/>
            <a:ext cx="1943100" cy="5638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758071-341F-B19E-3DB8-2D587BA50B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3400" y="609600"/>
            <a:ext cx="5676900" cy="5638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517858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33160" y="60912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endParaRPr lang="de-DE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subTitle"/>
          </p:nvPr>
        </p:nvSpPr>
        <p:spPr>
          <a:xfrm>
            <a:off x="533160" y="213336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hr-H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00860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Default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533160" y="60912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endParaRPr lang="de-DE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533160" y="213336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spcBef>
                <a:spcPts val="1412"/>
              </a:spcBef>
              <a:buNone/>
            </a:pPr>
            <a:endParaRPr lang="de-DE" sz="3200" b="0" u="none" strike="noStrike">
              <a:solidFill>
                <a:schemeClr val="dk1"/>
              </a:solidFill>
              <a:effectLst/>
              <a:uFillTx/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4107490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61E9F-C690-80EB-6156-963952C4FA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0C2CD2-91DB-6C84-3D11-92F2E7F716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ADC3CA-104C-C3C5-488A-76E4EB78E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A2C45-B27C-8FA5-D59D-ADB4C2A39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4D21C9-EC3E-F144-65E2-5AA1C9C66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FFA870-2236-4061-9E86-2625A0AF5750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6311504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3611B-2F77-0ABE-9C41-6E137BA90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CCBFE-F405-1BCB-E781-0B8A373793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3239E-F27B-AF18-84B9-5B12299E2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42EF8-2588-3E62-D0F2-F2B5B7DDC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2E721-9245-F3E8-5807-20951EF1B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55FF19-8F36-42B6-8665-8024689576A9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1988763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7C77C-0C82-CA5B-24E5-AF842C887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B6DCD4-12CC-6908-D900-F9FEB6575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D9CED8-D83C-A8C2-B77B-FE57A091A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D2BD6-4943-69C9-07FF-41AF18A81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B7259-AD7D-33CF-A4CF-99C1C8FB4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CD2698-46D3-4A13-BF42-20E3DAA11A5D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8014863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D9164-4D1F-8BBB-A8DA-060BE458E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79F32-1B70-B42C-8F09-771985083A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3A01C6-4A7E-E446-3D57-DC0F42CB8D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D3E13-6719-4CEB-DFD0-324E322CB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667922-DC13-6626-6A0D-DF76A8D1A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3C100A-5EDC-DE20-1B12-AE6A49155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A8170-CC75-49D5-B800-ABFB19153DE1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821118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6D86C-91DB-2B81-D66A-89A74A9BE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C15B4-0057-9D0D-DE70-129C851DD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42CCE1-08A8-52BE-B300-C88001056D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4193B3-DC81-4617-995F-B8F8F6AC93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ABD0F3-CAA1-F9D8-57E8-DA85945123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3FB1DE-59CA-92CA-7366-AE00BFB77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B514C1-2310-0666-D39B-F07F5EBE7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BC52DC-2B3E-2D54-B567-C11D1745E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F6AA49-CD14-4B2E-B91A-BFA3D4C6A0B9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0716131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2A594-25C1-6D9B-7893-2F4E99355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46DBA1-2404-8350-8042-A21AACBA5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9C37C-97A7-6181-0822-A3B2476C5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5B25A7-CDD5-042E-082C-C2C02B95E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E71DB0-E38A-4665-BDE2-4052C284AD17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67381431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BE9A25-833A-5080-2275-05E6643FB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7DAC5A-24F5-1956-BBCB-085555CAF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4BB8FE-F397-6CE1-9A1E-9100E2108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FF335A-E74C-4FD9-9681-D417EC70EC34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82075379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AC883-29A2-79DB-A7A4-E8618B43C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765DE-29B0-216B-6613-F06349CDD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D3CB3-CDEE-DE93-D504-4A9A5FABD1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69E77F-5D7A-3719-B7F2-71C3B2445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A0BDFC-9007-19F0-1418-F39F1ED81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54729-2E0D-9B56-AE2E-7E864DA6A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CBDABF-1174-4C0A-9DCF-4663DA3E4CFF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6782879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AFA9B-EA48-13AC-3B93-0E606EE2E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EC28B1-35BB-CFA3-A1A9-99880ACDC52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CE8D2-D812-149B-B13B-5E51003ECD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B084DE-5AB3-E32F-F1D4-75CF1D446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E0551C-8BDA-C0E7-06CB-5121B1AD2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C321B5-3739-7304-4100-7E5694B1D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8B35C2-A87E-4EEE-9EB6-EDADB0601BD6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8011283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F914A-E164-85BA-F228-DD23F2CCD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B2C993-A1F0-F5E3-8AF6-6D00339FDA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BD2B95-F3ED-6A2D-2E28-BAB2A73D5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3ED5E9-5B5D-0478-5D08-F2960342B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B4580-7875-BD70-490A-D63216B9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0A85E1-D300-4B8B-A8CF-D9894BD31E8F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86857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7F8944-4803-8AE7-4ED4-8DC9BD1F94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0BBBAF-5AE1-C99B-E24A-59F1C94FFD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06EE7D-259E-3721-61D3-AC057634A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3A7FC-9ED3-90CA-9B66-B6B286DFE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85E217-7F6F-FF6F-AD17-C9CA01211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F8B1B5-EEB5-4FF3-9343-E0C5500312D0}" type="slidenum">
              <a:rPr lang="hr-HR" altLang="en-US"/>
              <a:pPr/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452870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6043D623-0C48-97EA-49B4-02C9937CF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E588C544-20C5-9696-D6B6-0F3036214D1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r-HR" altLang="en-US" noProof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hr-HR" altLang="en-US" noProof="0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549F73-B053-EB05-2A3C-7EA3950465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09453F-B6B7-1AF6-E1A7-6C1BF9D3F5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5D86DF-E69C-B013-C262-879FAC27A7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87EBFB-8D0E-4ADB-91BD-9DE2690B8DE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7579673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33160" y="60912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endParaRPr lang="de-DE" sz="44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subTitle"/>
          </p:nvPr>
        </p:nvSpPr>
        <p:spPr>
          <a:xfrm>
            <a:off x="533160" y="2133360"/>
            <a:ext cx="7772040" cy="4114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hr-H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591918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82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7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60855DD-ADAF-BC62-7797-EAA12D6919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F095684-5F5C-D2B9-D4B8-DD1C746FEC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A745ABAD-7C72-C01A-C2E2-FE5F31CC963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+mj-lt"/>
                <a:cs typeface="Arial" charset="0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B65D3DA9-8509-DABE-4195-D971D35ACBC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latin typeface="+mj-lt"/>
                <a:cs typeface="Arial" charset="0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A5FA7030-EFAB-8686-939C-3F4A12B9BC4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anose="02020404030301010803" pitchFamily="18" charset="0"/>
              </a:defRPr>
            </a:lvl1pPr>
          </a:lstStyle>
          <a:p>
            <a:fld id="{13C78306-73EA-4F6D-8297-28A4D921090D}" type="slidenum">
              <a:rPr lang="hr-HR" altLang="en-US"/>
              <a:pPr/>
              <a:t>‹#›</a:t>
            </a:fld>
            <a:endParaRPr lang="hr-HR" altLang="en-US"/>
          </a:p>
        </p:txBody>
      </p:sp>
      <p:sp>
        <p:nvSpPr>
          <p:cNvPr id="1031" name="Freeform 7">
            <a:extLst>
              <a:ext uri="{FF2B5EF4-FFF2-40B4-BE49-F238E27FC236}">
                <a16:creationId xmlns:a16="http://schemas.microsoft.com/office/drawing/2014/main" id="{B16BDC65-CC6C-A5D7-C914-3D1DF267F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609600 h 1000"/>
              <a:gd name="T2" fmla="*/ 0 w 1000"/>
              <a:gd name="T3" fmla="*/ 0 h 1000"/>
              <a:gd name="T4" fmla="*/ 82296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id="{942574B0-B4E7-C648-047B-0109D25CF11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76" r:id="rId2"/>
    <p:sldLayoutId id="2147483675" r:id="rId3"/>
    <p:sldLayoutId id="2147483674" r:id="rId4"/>
    <p:sldLayoutId id="2147483673" r:id="rId5"/>
    <p:sldLayoutId id="2147483672" r:id="rId6"/>
    <p:sldLayoutId id="2147483671" r:id="rId7"/>
    <p:sldLayoutId id="2147483670" r:id="rId8"/>
    <p:sldLayoutId id="2147483669" r:id="rId9"/>
    <p:sldLayoutId id="2147483668" r:id="rId10"/>
    <p:sldLayoutId id="214748366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reeform 7">
            <a:extLst>
              <a:ext uri="{FF2B5EF4-FFF2-40B4-BE49-F238E27FC236}">
                <a16:creationId xmlns:a16="http://schemas.microsoft.com/office/drawing/2014/main" id="{F48711DD-1B1F-8FD8-5A21-4598A390A0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914400 h 1000"/>
              <a:gd name="T2" fmla="*/ 0 w 1000"/>
              <a:gd name="T3" fmla="*/ 0 h 1000"/>
              <a:gd name="T4" fmla="*/ 79248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67" name="Line 8">
            <a:extLst>
              <a:ext uri="{FF2B5EF4-FFF2-40B4-BE49-F238E27FC236}">
                <a16:creationId xmlns:a16="http://schemas.microsoft.com/office/drawing/2014/main" id="{A7BF91EA-E91B-3E74-9F38-CD7B985EC4B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868" name="Rectangle 2">
            <a:extLst>
              <a:ext uri="{FF2B5EF4-FFF2-40B4-BE49-F238E27FC236}">
                <a16:creationId xmlns:a16="http://schemas.microsoft.com/office/drawing/2014/main" id="{5F61A80D-21A3-675C-C75A-E71DB0BCCB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36869" name="Rectangle 3">
            <a:extLst>
              <a:ext uri="{FF2B5EF4-FFF2-40B4-BE49-F238E27FC236}">
                <a16:creationId xmlns:a16="http://schemas.microsoft.com/office/drawing/2014/main" id="{55957189-89C9-4B02-3F97-7965EE8456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013E6E55-53FA-E48A-724C-7D2ED98FBC7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+mj-lt"/>
                <a:cs typeface="+mn-cs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72C552FE-1AB6-EBB5-BE1F-6D09436389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latin typeface="+mj-lt"/>
                <a:cs typeface="+mn-cs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B5167003-1A75-A2F3-75B3-75578D3E33A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5F248503-0791-434B-95D4-AD0181170B02}" type="slidenum">
              <a:rPr lang="hr-HR" altLang="en-US"/>
              <a:pPr/>
              <a:t>‹#›</a:t>
            </a:fld>
            <a:endParaRPr lang="hr-H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Group 21">
            <a:extLst>
              <a:ext uri="{FF2B5EF4-FFF2-40B4-BE49-F238E27FC236}">
                <a16:creationId xmlns:a16="http://schemas.microsoft.com/office/drawing/2014/main" id="{934C7795-759F-C3DB-3351-55B00DB8C00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4" name="Freeform 17" descr="CITTEXT">
              <a:extLst>
                <a:ext uri="{FF2B5EF4-FFF2-40B4-BE49-F238E27FC236}">
                  <a16:creationId xmlns:a16="http://schemas.microsoft.com/office/drawing/2014/main" id="{B4838591-B1DA-26EF-A23F-19125F39E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1824" cy="4320"/>
            </a:xfrm>
            <a:custGeom>
              <a:avLst/>
              <a:gdLst/>
              <a:ahLst/>
              <a:cxnLst>
                <a:cxn ang="0">
                  <a:pos x="0" y="3840"/>
                </a:cxn>
                <a:cxn ang="0">
                  <a:pos x="0" y="0"/>
                </a:cxn>
                <a:cxn ang="0">
                  <a:pos x="1824" y="0"/>
                </a:cxn>
                <a:cxn ang="0">
                  <a:pos x="583" y="3840"/>
                </a:cxn>
                <a:cxn ang="0">
                  <a:pos x="0" y="3840"/>
                </a:cxn>
              </a:cxnLst>
              <a:rect l="0" t="0" r="r" b="b"/>
              <a:pathLst>
                <a:path w="1824" h="3840">
                  <a:moveTo>
                    <a:pt x="0" y="3840"/>
                  </a:moveTo>
                  <a:lnTo>
                    <a:pt x="0" y="0"/>
                  </a:lnTo>
                  <a:lnTo>
                    <a:pt x="1824" y="0"/>
                  </a:lnTo>
                  <a:cubicBezTo>
                    <a:pt x="74" y="1204"/>
                    <a:pt x="465" y="3655"/>
                    <a:pt x="583" y="3840"/>
                  </a:cubicBezTo>
                  <a:cubicBezTo>
                    <a:pt x="291" y="3840"/>
                    <a:pt x="0" y="3840"/>
                    <a:pt x="0" y="3840"/>
                  </a:cubicBezTo>
                  <a:close/>
                </a:path>
              </a:pathLst>
            </a:custGeom>
            <a:blipFill dpi="0" rotWithShape="0">
              <a:blip r:embed="rId15" cstate="print"/>
              <a:srcRect/>
              <a:tile tx="0" ty="0" sx="100000" sy="100000" flip="none" algn="tl"/>
            </a:blip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r-HR" b="1">
                <a:latin typeface="Tahoma" pitchFamily="34" charset="0"/>
                <a:cs typeface="+mn-cs"/>
              </a:endParaRPr>
            </a:p>
          </p:txBody>
        </p:sp>
        <p:sp>
          <p:nvSpPr>
            <p:cNvPr id="15" name="Rectangle 7">
              <a:extLst>
                <a:ext uri="{FF2B5EF4-FFF2-40B4-BE49-F238E27FC236}">
                  <a16:creationId xmlns:a16="http://schemas.microsoft.com/office/drawing/2014/main" id="{0A717756-722E-4E17-7957-1D5375FCC223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008" y="0"/>
              <a:ext cx="4752" cy="240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r-HR" b="1">
                <a:latin typeface="Tahoma" pitchFamily="34" charset="0"/>
                <a:cs typeface="+mn-cs"/>
              </a:endParaRPr>
            </a:p>
          </p:txBody>
        </p:sp>
        <p:pic>
          <p:nvPicPr>
            <p:cNvPr id="50181" name="Picture 8" descr="CITBANND">
              <a:extLst>
                <a:ext uri="{FF2B5EF4-FFF2-40B4-BE49-F238E27FC236}">
                  <a16:creationId xmlns:a16="http://schemas.microsoft.com/office/drawing/2014/main" id="{A4552645-2324-BC14-C91C-C7227D7AFD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0666" r="5334" b="86667"/>
            <a:stretch>
              <a:fillRect/>
            </a:stretch>
          </p:blipFill>
          <p:spPr bwMode="auto">
            <a:xfrm>
              <a:off x="1584" y="0"/>
              <a:ext cx="4176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768A1A6F-D2B0-9746-214B-5BB55986F3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40"/>
              <a:ext cx="4752" cy="4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hr-HR" b="1">
                <a:latin typeface="Tahoma" pitchFamily="34" charset="0"/>
                <a:cs typeface="+mn-cs"/>
              </a:endParaRPr>
            </a:p>
          </p:txBody>
        </p:sp>
        <p:grpSp>
          <p:nvGrpSpPr>
            <p:cNvPr id="50183" name="Group 20">
              <a:extLst>
                <a:ext uri="{FF2B5EF4-FFF2-40B4-BE49-F238E27FC236}">
                  <a16:creationId xmlns:a16="http://schemas.microsoft.com/office/drawing/2014/main" id="{54090109-0D36-9A8D-BF42-5CA88390F84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56"/>
              <a:ext cx="3642" cy="94"/>
              <a:chOff x="0" y="2256"/>
              <a:chExt cx="3642" cy="94"/>
            </a:xfrm>
          </p:grpSpPr>
          <p:sp>
            <p:nvSpPr>
              <p:cNvPr id="19" name="Freeform 10">
                <a:extLst>
                  <a:ext uri="{FF2B5EF4-FFF2-40B4-BE49-F238E27FC236}">
                    <a16:creationId xmlns:a16="http://schemas.microsoft.com/office/drawing/2014/main" id="{F340D8EE-1778-A47C-AD66-ED825843CF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310"/>
                <a:ext cx="3642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642" y="0"/>
                  </a:cxn>
                </a:cxnLst>
                <a:rect l="0" t="0" r="r" b="b"/>
                <a:pathLst>
                  <a:path w="3642" h="1">
                    <a:moveTo>
                      <a:pt x="0" y="0"/>
                    </a:moveTo>
                    <a:lnTo>
                      <a:pt x="3642" y="0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hr-HR" b="1">
                  <a:latin typeface="Tahoma" pitchFamily="34" charset="0"/>
                  <a:cs typeface="+mn-cs"/>
                </a:endParaRPr>
              </a:p>
            </p:txBody>
          </p:sp>
          <p:grpSp>
            <p:nvGrpSpPr>
              <p:cNvPr id="50185" name="Group 15">
                <a:extLst>
                  <a:ext uri="{FF2B5EF4-FFF2-40B4-BE49-F238E27FC236}">
                    <a16:creationId xmlns:a16="http://schemas.microsoft.com/office/drawing/2014/main" id="{5262D5D9-8ACA-0AB6-B275-529272EC6B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2256"/>
                <a:ext cx="1678" cy="94"/>
                <a:chOff x="419" y="1193"/>
                <a:chExt cx="1678" cy="94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F9F8112C-996C-97D8-1F88-8D5DAF48C3FC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419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6B2BC37D-C152-0FC9-B8CB-83CF5694AB07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947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42900244-BD12-8881-378F-1628E3E54679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1475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2A8DC02-D23E-539D-EF75-FB5CF198EAC0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2003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</p:grpSp>
        </p:grpSp>
      </p:grpSp>
      <p:sp>
        <p:nvSpPr>
          <p:cNvPr id="50190" name="Rectangle 2">
            <a:extLst>
              <a:ext uri="{FF2B5EF4-FFF2-40B4-BE49-F238E27FC236}">
                <a16:creationId xmlns:a16="http://schemas.microsoft.com/office/drawing/2014/main" id="{4C99529C-3D8E-9268-D7F8-D8917ECD7E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Titelmasterformat durch Klicken bearbeiten</a:t>
            </a:r>
          </a:p>
        </p:txBody>
      </p:sp>
      <p:sp>
        <p:nvSpPr>
          <p:cNvPr id="50191" name="Rectangle 3">
            <a:extLst>
              <a:ext uri="{FF2B5EF4-FFF2-40B4-BE49-F238E27FC236}">
                <a16:creationId xmlns:a16="http://schemas.microsoft.com/office/drawing/2014/main" id="{2802F701-E23B-B8A4-9232-8FF5ADA74C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2133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Textmasterformate durch Klicken bearbeiten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713" r:id="rId12"/>
    <p:sldLayoutId id="2147483714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anose="020B060403050404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Freeform 7">
            <a:extLst>
              <a:ext uri="{FF2B5EF4-FFF2-40B4-BE49-F238E27FC236}">
                <a16:creationId xmlns:a16="http://schemas.microsoft.com/office/drawing/2014/main" id="{F751EAD4-930B-90AE-9E75-5812C4119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914400 h 1000"/>
              <a:gd name="T2" fmla="*/ 0 w 1000"/>
              <a:gd name="T3" fmla="*/ 0 h 1000"/>
              <a:gd name="T4" fmla="*/ 79248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299" name="Line 8">
            <a:extLst>
              <a:ext uri="{FF2B5EF4-FFF2-40B4-BE49-F238E27FC236}">
                <a16:creationId xmlns:a16="http://schemas.microsoft.com/office/drawing/2014/main" id="{4F2E8CCF-DD80-3D55-81F4-4E4E47A721D8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5300" name="Rectangle 2">
            <a:extLst>
              <a:ext uri="{FF2B5EF4-FFF2-40B4-BE49-F238E27FC236}">
                <a16:creationId xmlns:a16="http://schemas.microsoft.com/office/drawing/2014/main" id="{F4632A08-FEAC-844E-8A5A-C07E2E1384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55301" name="Rectangle 3">
            <a:extLst>
              <a:ext uri="{FF2B5EF4-FFF2-40B4-BE49-F238E27FC236}">
                <a16:creationId xmlns:a16="http://schemas.microsoft.com/office/drawing/2014/main" id="{43EEB2FC-2828-A386-D068-7BAD03E6DC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F720F1FB-7A8E-026D-5311-FE92D3CA812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+mj-lt"/>
                <a:cs typeface="+mn-cs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48967514-1089-FAF8-28BF-B686ADE9767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latin typeface="+mj-lt"/>
                <a:cs typeface="+mn-cs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529A6492-60C8-16E7-223F-9B2533B0D28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j-lt"/>
              </a:defRPr>
            </a:lvl1pPr>
          </a:lstStyle>
          <a:p>
            <a:fld id="{C09E11AF-B336-4467-B05D-1F74444A3F3E}" type="slidenum">
              <a:rPr lang="hr-HR" altLang="en-US"/>
              <a:pPr/>
              <a:t>‹#›</a:t>
            </a:fld>
            <a:endParaRPr lang="hr-H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56962F7-5E6B-E8B7-228A-2E998C5220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E7D8ACE-4252-7572-23A2-D3EAFEA47A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BFC51B49-0682-F471-ED4B-1AB7D56F1EE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  <a:cs typeface="Arial" charset="0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2231CE29-83A7-86A9-930D-2B0F0CFACA8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  <a:cs typeface="Arial" charset="0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07E235DA-674A-0DEE-1820-85E5DB888F2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8418ABFE-1EF9-4D6F-9E7C-28167A460F7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  <p:sp>
        <p:nvSpPr>
          <p:cNvPr id="1031" name="Freeform 7">
            <a:extLst>
              <a:ext uri="{FF2B5EF4-FFF2-40B4-BE49-F238E27FC236}">
                <a16:creationId xmlns:a16="http://schemas.microsoft.com/office/drawing/2014/main" id="{C5850BAA-BCE5-BA8E-191C-13E6C25CB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3716121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id="{70C73B5F-3F8E-6D42-8D51-DAB3606C0B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0930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9142560" cy="6856560"/>
            <a:chOff x="0" y="0"/>
            <a:chExt cx="9142560" cy="6856560"/>
          </a:xfrm>
        </p:grpSpPr>
        <p:sp>
          <p:nvSpPr>
            <p:cNvPr id="3" name="Free-form: Shape 2"/>
            <p:cNvSpPr/>
            <p:nvPr/>
          </p:nvSpPr>
          <p:spPr>
            <a:xfrm>
              <a:off x="0" y="0"/>
              <a:ext cx="2894040" cy="6856560"/>
            </a:xfrm>
            <a:custGeom>
              <a:avLst/>
              <a:gdLst>
                <a:gd name="GluePoint1X" fmla="*/ 0 w 1824"/>
                <a:gd name="GluePoint1Y" fmla="*/ 28445 h 3840"/>
                <a:gd name="GluePoint2X" fmla="*/ 0 w 1824"/>
                <a:gd name="GluePoint2Y" fmla="*/ 0 h 3840"/>
                <a:gd name="GluePoint3X" fmla="*/ 1824 w 1824"/>
                <a:gd name="GluePoint3Y" fmla="*/ 0 h 3840"/>
                <a:gd name="GluePoint4X" fmla="*/ 583 w 1824"/>
                <a:gd name="GluePoint4Y" fmla="*/ 28445 h 3840"/>
                <a:gd name="GluePoint5X" fmla="*/ 0 w 1824"/>
                <a:gd name="GluePoint5Y" fmla="*/ 28445 h 384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</a:cxnLst>
              <a:rect l="l" t="t" r="r" b="b"/>
              <a:pathLst>
                <a:path w="1824" h="3840">
                  <a:moveTo>
                    <a:pt x="0" y="3840"/>
                  </a:moveTo>
                  <a:lnTo>
                    <a:pt x="0" y="0"/>
                  </a:lnTo>
                  <a:lnTo>
                    <a:pt x="1824" y="0"/>
                  </a:lnTo>
                  <a:cubicBezTo>
                    <a:pt x="74" y="1204"/>
                    <a:pt x="465" y="3655"/>
                    <a:pt x="583" y="3840"/>
                  </a:cubicBezTo>
                  <a:cubicBezTo>
                    <a:pt x="291" y="3840"/>
                    <a:pt x="0" y="3840"/>
                    <a:pt x="0" y="3840"/>
                  </a:cubicBezTo>
                  <a:close/>
                </a:path>
              </a:pathLst>
            </a:custGeom>
            <a:blipFill rotWithShape="0">
              <a:blip r:embed="rId4"/>
              <a:srcRect/>
              <a:tile tx="0" ty="0" sx="100000" sy="100000" algn="ctr"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hr-H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1600200" y="0"/>
              <a:ext cx="7542360" cy="379440"/>
            </a:xfrm>
            <a:prstGeom prst="rect">
              <a:avLst/>
            </a:prstGeom>
            <a:solidFill>
              <a:srgbClr val="FF822D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hr-H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5" name="Picture 4"/>
            <p:cNvPicPr/>
            <p:nvPr/>
          </p:nvPicPr>
          <p:blipFill>
            <a:blip r:embed="rId5"/>
            <a:srcRect/>
            <a:stretch/>
          </p:blipFill>
          <p:spPr>
            <a:xfrm>
              <a:off x="2514600" y="0"/>
              <a:ext cx="6627960" cy="1364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6" name="Rectangle 5"/>
            <p:cNvSpPr/>
            <p:nvPr/>
          </p:nvSpPr>
          <p:spPr>
            <a:xfrm>
              <a:off x="1600200" y="380880"/>
              <a:ext cx="7542360" cy="74880"/>
            </a:xfrm>
            <a:prstGeom prst="rect">
              <a:avLst/>
            </a:prstGeom>
            <a:solidFill>
              <a:srgbClr val="00CC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28080" rIns="90000" bIns="28080" anchor="ctr">
              <a:noAutofit/>
            </a:bodyPr>
            <a:lstStyle/>
            <a:p>
              <a:endParaRPr lang="hr-HR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0" y="3581280"/>
              <a:ext cx="5780160" cy="147600"/>
              <a:chOff x="0" y="3581280"/>
              <a:chExt cx="5780160" cy="147600"/>
            </a:xfrm>
          </p:grpSpPr>
          <p:sp>
            <p:nvSpPr>
              <p:cNvPr id="8" name="Free-form: Shape 7"/>
              <p:cNvSpPr/>
              <p:nvPr/>
            </p:nvSpPr>
            <p:spPr>
              <a:xfrm>
                <a:off x="0" y="3666960"/>
                <a:ext cx="5780160" cy="360"/>
              </a:xfrm>
              <a:custGeom>
                <a:avLst/>
                <a:gdLst>
                  <a:gd name="GluePoint1X" fmla="*/ 0 w 3642"/>
                  <a:gd name="GluePoint1Y" fmla="*/ 0 h 1"/>
                  <a:gd name="GluePoint2X" fmla="*/ 3642 w 3642"/>
                  <a:gd name="GluePoint2Y" fmla="*/ 0 h 1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</a:cxnLst>
                <a:rect l="l" t="t" r="r" b="b"/>
                <a:pathLst>
                  <a:path w="3642" h="1">
                    <a:moveTo>
                      <a:pt x="0" y="0"/>
                    </a:moveTo>
                    <a:lnTo>
                      <a:pt x="3642" y="0"/>
                    </a:lnTo>
                  </a:path>
                </a:pathLst>
              </a:custGeom>
              <a:noFill/>
              <a:ln w="9360">
                <a:solidFill>
                  <a:srgbClr val="00CC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-46440" rIns="90000" bIns="-46440" anchor="ctr">
                <a:noAutofit/>
              </a:bodyPr>
              <a:lstStyle/>
              <a:p>
                <a:endParaRPr lang="hr-HR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grpSp>
            <p:nvGrpSpPr>
              <p:cNvPr id="9" name="Group 8"/>
              <p:cNvGrpSpPr/>
              <p:nvPr/>
            </p:nvGrpSpPr>
            <p:grpSpPr>
              <a:xfrm>
                <a:off x="1523880" y="3581280"/>
                <a:ext cx="2662200" cy="147600"/>
                <a:chOff x="1523880" y="3581280"/>
                <a:chExt cx="2662200" cy="147600"/>
              </a:xfrm>
            </p:grpSpPr>
            <p:sp>
              <p:nvSpPr>
                <p:cNvPr id="10" name="Oval 9"/>
                <p:cNvSpPr/>
                <p:nvPr/>
              </p:nvSpPr>
              <p:spPr>
                <a:xfrm>
                  <a:off x="1523880" y="3581280"/>
                  <a:ext cx="147600" cy="1476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800" b="0" u="none" strike="noStrik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1" name="Oval 10"/>
                <p:cNvSpPr/>
                <p:nvPr/>
              </p:nvSpPr>
              <p:spPr>
                <a:xfrm>
                  <a:off x="2362320" y="3581280"/>
                  <a:ext cx="147600" cy="1476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800" b="0" u="none" strike="noStrik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2" name="Oval 11"/>
                <p:cNvSpPr/>
                <p:nvPr/>
              </p:nvSpPr>
              <p:spPr>
                <a:xfrm>
                  <a:off x="3200400" y="3581280"/>
                  <a:ext cx="147600" cy="1476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800" b="0" u="none" strike="noStrik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  <p:sp>
              <p:nvSpPr>
                <p:cNvPr id="13" name="Oval 12"/>
                <p:cNvSpPr/>
                <p:nvPr/>
              </p:nvSpPr>
              <p:spPr>
                <a:xfrm>
                  <a:off x="4038480" y="3581280"/>
                  <a:ext cx="147600" cy="14760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800" b="0" u="none" strike="noStrike">
                    <a:solidFill>
                      <a:srgbClr val="000000"/>
                    </a:solidFill>
                    <a:effectLst/>
                    <a:uFillTx/>
                    <a:latin typeface="Arial"/>
                  </a:endParaRPr>
                </a:p>
              </p:txBody>
            </p:sp>
          </p:grpSp>
        </p:grpSp>
      </p:grpSp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33160" y="609120"/>
            <a:ext cx="7770600" cy="11415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ctr">
              <a:spcBef>
                <a:spcPts val="11"/>
              </a:spcBef>
              <a:spcAft>
                <a:spcPts val="11"/>
              </a:spcAft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hr-HR" sz="44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1pPr>
          </a:lstStyle>
          <a:p>
            <a:pPr indent="0" algn="ctr">
              <a:spcBef>
                <a:spcPts val="11"/>
              </a:spcBef>
              <a:spcAft>
                <a:spcPts val="11"/>
              </a:spcAft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hr-HR" sz="44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Click to edit the title text format</a:t>
            </a: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533160" y="2133360"/>
            <a:ext cx="7770600" cy="411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marL="343080" indent="-343080" algn="l">
              <a:spcBef>
                <a:spcPts val="814"/>
              </a:spcBef>
              <a:spcAft>
                <a:spcPts val="11"/>
              </a:spcAft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hr-HR" sz="32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1pPr>
            <a:lvl2pPr marL="743040" lvl="1" indent="-285840" algn="l">
              <a:spcBef>
                <a:spcPts val="709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pos="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</a:tabLst>
              <a:defRPr lang="hr-HR" sz="28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2pPr>
            <a:lvl3pPr marL="1143000" lvl="2" indent="-228600" algn="l">
              <a:spcBef>
                <a:spcPts val="612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•"/>
              <a:tabLst>
                <a:tab pos="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</a:tabLst>
              <a:defRPr lang="hr-HR" sz="24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3pPr>
            <a:lvl4pPr marL="1600200" lvl="3" indent="-228600" algn="l">
              <a:spcBef>
                <a:spcPts val="510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pos="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</a:tabLst>
              <a:def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4pPr>
            <a:lvl5pPr marL="2057400" lvl="4" indent="-228600" algn="l">
              <a:spcBef>
                <a:spcPts val="510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pos="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  <a:def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5pPr>
            <a:lvl6pPr lvl="5" algn="l"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6pPr>
            <a:lvl7pPr lvl="6" algn="l"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defRPr>
            </a:lvl7pPr>
          </a:lstStyle>
          <a:p>
            <a:pPr marL="343080" indent="-343080" algn="l">
              <a:spcBef>
                <a:spcPts val="814"/>
              </a:spcBef>
              <a:spcAft>
                <a:spcPts val="11"/>
              </a:spcAft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hr-HR" sz="32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Click to edit the outline text format</a:t>
            </a:r>
          </a:p>
          <a:p>
            <a:pPr marL="743040" lvl="1" indent="-285840" algn="l">
              <a:spcBef>
                <a:spcPts val="709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pos="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</a:tabLst>
            </a:pPr>
            <a:r>
              <a:rPr lang="hr-HR" sz="28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Second Outline Level</a:t>
            </a:r>
          </a:p>
          <a:p>
            <a:pPr marL="1143000" lvl="2" indent="-228600" algn="l">
              <a:spcBef>
                <a:spcPts val="612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•"/>
              <a:tabLst>
                <a:tab pos="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</a:tabLst>
            </a:pPr>
            <a:r>
              <a:rPr lang="hr-HR" sz="24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Third Outline Level</a:t>
            </a:r>
          </a:p>
          <a:p>
            <a:pPr marL="1600200" lvl="3" indent="-228600" algn="l">
              <a:spcBef>
                <a:spcPts val="510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–"/>
              <a:tabLst>
                <a:tab pos="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Fourth Outline Level</a:t>
            </a:r>
          </a:p>
          <a:p>
            <a:pPr marL="2057400" lvl="4" indent="-228600" algn="l">
              <a:spcBef>
                <a:spcPts val="510"/>
              </a:spcBef>
              <a:spcAft>
                <a:spcPts val="11"/>
              </a:spcAft>
              <a:buClr>
                <a:srgbClr val="000000"/>
              </a:buClr>
              <a:buFont typeface="Times New Roman"/>
              <a:buChar char="»"/>
              <a:tabLst>
                <a:tab pos="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  <a:tab pos="9434520" algn="l"/>
                <a:tab pos="9883800" algn="l"/>
                <a:tab pos="10333080" algn="l"/>
                <a:tab pos="1078236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Fifth Outline Level</a:t>
            </a:r>
          </a:p>
          <a:p>
            <a:pPr marL="2057400" lvl="5" indent="-228600" algn="l"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Sixth Outline Level</a:t>
            </a:r>
          </a:p>
          <a:p>
            <a:pPr marL="2057400" lvl="6" indent="-228600" algn="l">
              <a:spcBef>
                <a:spcPts val="499"/>
              </a:spcBef>
              <a:buClr>
                <a:srgbClr val="000000"/>
              </a:buClr>
              <a:buFont typeface="Times New Roman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2738063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ECC524D3-B6DE-7AED-319E-948CDF7728A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341438"/>
            <a:ext cx="7772400" cy="2592387"/>
          </a:xfrm>
        </p:spPr>
        <p:txBody>
          <a:bodyPr lIns="91440" tIns="45720" rIns="91440" bIns="45720" anchor="t"/>
          <a:lstStyle/>
          <a:p>
            <a:pPr algn="l"/>
            <a:r>
              <a:rPr lang="hr-HR" altLang="en-US" sz="8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Mudre </a:t>
            </a:r>
            <a:br>
              <a:rPr lang="hr-HR" altLang="en-US" sz="8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8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izreke</a:t>
            </a:r>
            <a:r>
              <a:rPr lang="hr-HR" altLang="en-US" sz="6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8372" name="Picture 4" descr="bible-light">
            <a:extLst>
              <a:ext uri="{FF2B5EF4-FFF2-40B4-BE49-F238E27FC236}">
                <a16:creationId xmlns:a16="http://schemas.microsoft.com/office/drawing/2014/main" id="{E46C7A8B-0C1B-D84B-F0EE-E9BF4AF8A6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9700" y="0"/>
            <a:ext cx="3924300" cy="236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3" name="Text Box 18">
            <a:extLst>
              <a:ext uri="{FF2B5EF4-FFF2-40B4-BE49-F238E27FC236}">
                <a16:creationId xmlns:a16="http://schemas.microsoft.com/office/drawing/2014/main" id="{CD8E42ED-75C3-E885-7E9B-2E7F21392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70555"/>
            <a:ext cx="496728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en-US" b="1" dirty="0"/>
              <a:t>Filozofsko-teološki institut DI</a:t>
            </a:r>
            <a:br>
              <a:rPr lang="hr-HR" altLang="en-US" b="1" dirty="0"/>
            </a:br>
            <a:r>
              <a:rPr lang="hr-HR" altLang="en-US" b="1" dirty="0"/>
              <a:t>Studij filozofije i teologije, ECTS 6</a:t>
            </a:r>
            <a:br>
              <a:rPr lang="hr-HR" altLang="en-US" b="1" dirty="0"/>
            </a:br>
            <a:r>
              <a:rPr lang="hr-HR" altLang="en-US" b="1" dirty="0"/>
              <a:t>amdg.eu </a:t>
            </a:r>
            <a:r>
              <a:rPr lang="hr-HR" altLang="en-US" b="1" dirty="0">
                <a:sym typeface="Wingdings" panose="05000000000000000000" pitchFamily="2" charset="2"/>
              </a:rPr>
              <a:t> nastava  FTI</a:t>
            </a:r>
            <a:br>
              <a:rPr lang="hr-HR" altLang="en-US" b="1" dirty="0"/>
            </a:br>
            <a:endParaRPr lang="hr-HR" altLang="en-US" b="1" dirty="0"/>
          </a:p>
        </p:txBody>
      </p:sp>
      <p:pic>
        <p:nvPicPr>
          <p:cNvPr id="58374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B97CF075-1430-9D40-E5D5-2E9966314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6492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 113"/>
          <p:cNvSpPr/>
          <p:nvPr/>
        </p:nvSpPr>
        <p:spPr>
          <a:xfrm>
            <a:off x="533520" y="609480"/>
            <a:ext cx="7772400" cy="114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hr-HR" sz="4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Ljubim te (</a:t>
            </a:r>
            <a:r>
              <a:rPr lang="hr-HR" sz="4400" b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Ps</a:t>
            </a:r>
            <a:r>
              <a:rPr lang="hr-HR" sz="4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18)</a:t>
            </a:r>
            <a:endParaRPr lang="hr-HR" sz="4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0F115E-AFD9-6248-1767-BE33D85F442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69" y="2674374"/>
            <a:ext cx="9039313" cy="17627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AB71F-E48A-B6F5-8A99-430E315DC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AAFDB867-67C0-7650-95CA-96253FC1102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341438"/>
            <a:ext cx="7772400" cy="2592387"/>
          </a:xfrm>
        </p:spPr>
        <p:txBody>
          <a:bodyPr lIns="91440" tIns="45720" rIns="91440" bIns="45720" anchor="t"/>
          <a:lstStyle/>
          <a:p>
            <a:pPr algn="l"/>
            <a:r>
              <a:rPr lang="hr-HR" altLang="en-US" sz="8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Mudre </a:t>
            </a:r>
            <a:br>
              <a:rPr lang="hr-HR" altLang="en-US" sz="8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8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izreke</a:t>
            </a:r>
            <a:r>
              <a:rPr lang="hr-HR" altLang="en-US" sz="6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8372" name="Picture 4" descr="bible-light">
            <a:extLst>
              <a:ext uri="{FF2B5EF4-FFF2-40B4-BE49-F238E27FC236}">
                <a16:creationId xmlns:a16="http://schemas.microsoft.com/office/drawing/2014/main" id="{BBA88904-11CA-D678-39F2-5B1FA0CCC0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9700" y="0"/>
            <a:ext cx="3924300" cy="236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3" name="Text Box 18">
            <a:extLst>
              <a:ext uri="{FF2B5EF4-FFF2-40B4-BE49-F238E27FC236}">
                <a16:creationId xmlns:a16="http://schemas.microsoft.com/office/drawing/2014/main" id="{96B1E820-A898-42AB-2298-D9485CF77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70555"/>
            <a:ext cx="496728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Filozofsko-teološki institut DI</a:t>
            </a:r>
            <a:b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Studij filozofije i teologije, ECTS 6</a:t>
            </a:r>
            <a:b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amdg.eu </a:t>
            </a:r>
            <a: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 nastava  FTI</a:t>
            </a:r>
            <a:br>
              <a:rPr kumimoji="0" lang="hr-H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hr-HR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8374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F7B9738F-4DEB-558B-6CF7-2C1A8B749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6492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3" name="Rectangle 3">
            <a:extLst>
              <a:ext uri="{FF2B5EF4-FFF2-40B4-BE49-F238E27FC236}">
                <a16:creationId xmlns:a16="http://schemas.microsoft.com/office/drawing/2014/main" id="{FD127796-6EFA-7F84-9D2C-57321DE51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4076700"/>
            <a:ext cx="64008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2350" indent="-350838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39850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811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hr-HR" alt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Odgoj i </a:t>
            </a:r>
            <a:br>
              <a:rPr lang="hr-HR" alt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praktična životna mudrost</a:t>
            </a:r>
            <a:endParaRPr lang="hr-HR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615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A229-0A11-BD95-4812-F5EE8F88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5FE75A3-66DD-EC79-B3DF-F428E0C9736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4213" y="1268413"/>
            <a:ext cx="7853362" cy="2665412"/>
          </a:xfrm>
        </p:spPr>
        <p:txBody>
          <a:bodyPr/>
          <a:lstStyle/>
          <a:p>
            <a:pPr eaLnBrk="1" hangingPunct="1"/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Biblijska </a:t>
            </a:r>
            <a:r>
              <a:rPr lang="hr-HR" altLang="sr-Latn-R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egzegeza</a:t>
            </a:r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Poučne knjige </a:t>
            </a:r>
            <a:b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Staroga zavjeta</a:t>
            </a:r>
          </a:p>
        </p:txBody>
      </p:sp>
      <p:pic>
        <p:nvPicPr>
          <p:cNvPr id="18435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D098D9DE-BA2C-92E4-C902-E329B621D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68252"/>
            <a:ext cx="863823" cy="86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18">
            <a:extLst>
              <a:ext uri="{FF2B5EF4-FFF2-40B4-BE49-F238E27FC236}">
                <a16:creationId xmlns:a16="http://schemas.microsoft.com/office/drawing/2014/main" id="{70FD9982-C6A6-3142-8B97-05DC69596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8" y="0"/>
            <a:ext cx="48237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Filozofsko-teološki institut DI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Studij filozofije i teologije</a:t>
            </a:r>
            <a:r>
              <a:rPr kumimoji="0" lang="en-US" altLang="sr-Latn-R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ECTS 6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utorkom od 8:15 i srijedom od 10:15, </a:t>
            </a:r>
            <a:b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Dvorana </a:t>
            </a:r>
            <a:r>
              <a:rPr kumimoji="0" lang="hr-HR" altLang="sr-Latn-R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Kolvenbach</a:t>
            </a:r>
            <a:r>
              <a:rPr kumimoji="0" lang="hr-HR" alt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(P14)</a:t>
            </a:r>
          </a:p>
        </p:txBody>
      </p:sp>
      <p:pic>
        <p:nvPicPr>
          <p:cNvPr id="18437" name="Picture 8">
            <a:extLst>
              <a:ext uri="{FF2B5EF4-FFF2-40B4-BE49-F238E27FC236}">
                <a16:creationId xmlns:a16="http://schemas.microsoft.com/office/drawing/2014/main" id="{A2169B4B-E047-F188-9F40-F8D1C44DA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2121" y="0"/>
            <a:ext cx="3491880" cy="2915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6566730-AE32-A804-906F-4D3028C0490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665412"/>
          </a:xfrm>
        </p:spPr>
        <p:txBody>
          <a:bodyPr/>
          <a:lstStyle/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Psalmi i </a:t>
            </a: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Mudrosne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knjige –</a:t>
            </a:r>
          </a:p>
          <a:p>
            <a:pPr eaLnBrk="1" hangingPunct="1"/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Poklad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biblijske mudrosti u jezgri SZ-a</a:t>
            </a:r>
          </a:p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zimski semestar ak. g. 2026./27.</a:t>
            </a:r>
          </a:p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amdg.eu </a:t>
            </a:r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nastava  FTI</a:t>
            </a:r>
          </a:p>
        </p:txBody>
      </p:sp>
    </p:spTree>
    <p:extLst>
      <p:ext uri="{BB962C8B-B14F-4D97-AF65-F5344CB8AC3E}">
        <p14:creationId xmlns:p14="http://schemas.microsoft.com/office/powerpoint/2010/main" val="2275886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5387FE53-1C21-F04F-C4FC-C667FBEFA6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44450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Mudre izreke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1B1F39B4-9828-2D3E-C288-CEA0726E7F1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727075"/>
            <a:ext cx="4619625" cy="5403850"/>
          </a:xfrm>
        </p:spPr>
        <p:txBody>
          <a:bodyPr>
            <a:normAutofit lnSpcReduction="10000"/>
          </a:bodyPr>
          <a:lstStyle/>
          <a:p>
            <a:pPr lvl="1" eaLnBrk="1" hangingPunct="1">
              <a:spcBef>
                <a:spcPts val="400"/>
              </a:spcBef>
            </a:pPr>
            <a:r>
              <a:rPr lang="hr-HR" altLang="en-US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hebr</a:t>
            </a: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e-IL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משׁל</a:t>
            </a:r>
            <a:r>
              <a:rPr lang="hr-HR" altLang="en-US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en-US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hr-HR" altLang="en-US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en-US" altLang="en-US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ā</a:t>
            </a:r>
            <a:r>
              <a:rPr lang="hr-HR" altLang="en-US" sz="2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l-GR" altLang="en-US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ts val="400"/>
              </a:spcBef>
            </a:pPr>
            <a:r>
              <a:rPr lang="hr-HR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Zbirka kratkih izreka o životnoj mudrosti</a:t>
            </a:r>
          </a:p>
          <a:p>
            <a:pPr lvl="1" eaLnBrk="1" hangingPunct="1">
              <a:spcBef>
                <a:spcPts val="400"/>
              </a:spcBef>
            </a:pPr>
            <a:r>
              <a:rPr lang="hr-HR" altLang="en-U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Čije (</a:t>
            </a:r>
            <a:r>
              <a:rPr lang="hr-HR" altLang="en-US" sz="23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en-U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1,1; 10,1; 25,1)?</a:t>
            </a:r>
          </a:p>
          <a:p>
            <a:pPr eaLnBrk="1" hangingPunct="1">
              <a:spcBef>
                <a:spcPts val="400"/>
              </a:spcBef>
            </a:pPr>
            <a:r>
              <a:rPr lang="hr-HR" alt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Salomonove</a:t>
            </a:r>
            <a:r>
              <a:rPr lang="el-GR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e-IL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שׁלמה</a:t>
            </a:r>
            <a:r>
              <a:rPr lang="hr-HR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hr-HR" altLang="en-US" sz="2500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r-HR" altLang="en-US" sz="25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lomô</a:t>
            </a:r>
            <a:endParaRPr lang="hr-HR" altLang="en-US" sz="2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400"/>
              </a:spcBef>
            </a:pPr>
            <a:r>
              <a:rPr lang="hr-HR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jezgri knjige </a:t>
            </a:r>
            <a:r>
              <a:rPr lang="hr-HR" altLang="en-US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poslovice</a:t>
            </a:r>
            <a:r>
              <a:rPr lang="hr-HR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hr-HR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(c10-22; c25-29): </a:t>
            </a:r>
          </a:p>
          <a:p>
            <a:pPr eaLnBrk="1" hangingPunct="1">
              <a:spcBef>
                <a:spcPts val="400"/>
              </a:spcBef>
            </a:pPr>
            <a:r>
              <a:rPr lang="hr-HR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kralju, s dvora</a:t>
            </a:r>
          </a:p>
          <a:p>
            <a:pPr lvl="1" eaLnBrk="1" hangingPunct="1">
              <a:spcBef>
                <a:spcPts val="400"/>
              </a:spcBef>
            </a:pPr>
            <a:r>
              <a:rPr lang="hr-HR" altLang="en-U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Kako je nastala knjiga: povijesni podatak u 25,1</a:t>
            </a:r>
          </a:p>
          <a:p>
            <a:pPr eaLnBrk="1" hangingPunct="1">
              <a:spcBef>
                <a:spcPts val="400"/>
              </a:spcBef>
            </a:pPr>
            <a:r>
              <a:rPr lang="hr-HR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Prikupili </a:t>
            </a:r>
            <a:r>
              <a:rPr lang="hr-HR" altLang="en-U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Ezekijini</a:t>
            </a:r>
            <a:r>
              <a:rPr lang="hr-HR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ljudi</a:t>
            </a:r>
          </a:p>
          <a:p>
            <a:pPr lvl="1" eaLnBrk="1" hangingPunct="1">
              <a:spcBef>
                <a:spcPts val="400"/>
              </a:spcBef>
            </a:pPr>
            <a:r>
              <a:rPr lang="hr-HR" altLang="en-U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Početak mudrosti (1,7; 9,10):</a:t>
            </a:r>
          </a:p>
          <a:p>
            <a:pPr eaLnBrk="1" hangingPunct="1">
              <a:spcBef>
                <a:spcPts val="400"/>
              </a:spcBef>
            </a:pPr>
            <a:r>
              <a:rPr lang="hr-HR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strah Božji (1,7; 9,10)</a:t>
            </a:r>
          </a:p>
          <a:p>
            <a:pPr lvl="1" eaLnBrk="1" hangingPunct="1">
              <a:spcBef>
                <a:spcPts val="400"/>
              </a:spcBef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usp. </a:t>
            </a:r>
            <a:r>
              <a:rPr lang="hr-HR" altLang="en-US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Job</a:t>
            </a: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bogobojazan</a:t>
            </a:r>
            <a:endParaRPr lang="hr-HR" altLang="en-US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99C1AA73-CAA3-F35C-82D6-862158D9BB5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860032" y="3284538"/>
            <a:ext cx="4283968" cy="2846387"/>
          </a:xfrm>
        </p:spPr>
        <p:txBody>
          <a:bodyPr/>
          <a:lstStyle/>
          <a:p>
            <a:pPr marL="742950" lvl="1" indent="-285750" eaLnBrk="1" hangingPunct="1">
              <a:lnSpc>
                <a:spcPct val="90000"/>
              </a:lnSpc>
            </a:pPr>
            <a:r>
              <a:rPr lang="hr-HR" altLang="en-U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Funkcija i metoda zbirke </a:t>
            </a:r>
            <a:br>
              <a:rPr lang="hr-HR" altLang="en-U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(1,8; 6,20):</a:t>
            </a:r>
          </a:p>
          <a:p>
            <a:pPr eaLnBrk="1" hangingPunct="1">
              <a:lnSpc>
                <a:spcPct val="90000"/>
              </a:lnSpc>
            </a:pPr>
            <a:r>
              <a:rPr lang="hr-HR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Roditeljska pouka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hr-HR" altLang="en-U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“sine moj” u 31,2?</a:t>
            </a:r>
          </a:p>
          <a:p>
            <a:pPr eaLnBrk="1" hangingPunct="1">
              <a:lnSpc>
                <a:spcPct val="90000"/>
              </a:lnSpc>
            </a:pPr>
            <a:r>
              <a:rPr lang="hr-HR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Majka</a:t>
            </a:r>
          </a:p>
          <a:p>
            <a:pPr marL="742950" lvl="1" indent="-285750" eaLnBrk="1" hangingPunct="1">
              <a:lnSpc>
                <a:spcPct val="90000"/>
              </a:lnSpc>
            </a:pPr>
            <a:r>
              <a:rPr lang="hr-HR" altLang="en-US" sz="23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 zaključka 31,10-31?</a:t>
            </a:r>
          </a:p>
          <a:p>
            <a:pPr eaLnBrk="1" hangingPunct="1">
              <a:lnSpc>
                <a:spcPct val="90000"/>
              </a:lnSpc>
            </a:pPr>
            <a:r>
              <a:rPr lang="hr-HR" alt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Vrsna žena</a:t>
            </a:r>
          </a:p>
        </p:txBody>
      </p:sp>
      <p:pic>
        <p:nvPicPr>
          <p:cNvPr id="74757" name="Picture 5" descr="16_20RAFFAELLO_20THE_20JUDGMENT_20OF_20SOLOMON">
            <a:extLst>
              <a:ext uri="{FF2B5EF4-FFF2-40B4-BE49-F238E27FC236}">
                <a16:creationId xmlns:a16="http://schemas.microsoft.com/office/drawing/2014/main" id="{2C8967F2-7D2A-CE30-54F6-CBC98C51B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363" y="0"/>
            <a:ext cx="4211637" cy="332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153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81BD8F7E-E928-6EF7-14DF-5AE2823B40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Uvod u Izreke 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773E739-B72F-7FF6-C64E-6E19C80B17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981075"/>
            <a:ext cx="8229600" cy="514985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Svrha knjige (</a:t>
            </a:r>
            <a:r>
              <a:rPr lang="hr-HR" alt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1,2-6) v4s:</a:t>
            </a:r>
          </a:p>
          <a:p>
            <a:pPr eaLnBrk="1" hangingPunct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Mladiću znanje,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neiskusnome pamet (4)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Mudrost sama potvrđuje pozivajući neiskusne u 9,4</a:t>
            </a:r>
          </a:p>
          <a:p>
            <a:pPr eaLnBrk="1" hangingPunct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Mudracu veće znanje (5)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Razumijevanje izreka (</a:t>
            </a:r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משׁל</a:t>
            </a:r>
            <a:r>
              <a:rPr lang="de-DE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māšāl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6)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Salomon poučava u 3,14s:</a:t>
            </a:r>
          </a:p>
          <a:p>
            <a:pPr eaLnBrk="1" hangingPunct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Mudrost bolja od bogatstva (3,14s):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Srebro, zlato, biser, dragocjenosti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Mudrost sama potvrđuje (8,10s)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Usp. molitva u 1 Kr 3</a:t>
            </a:r>
          </a:p>
        </p:txBody>
      </p:sp>
      <p:sp>
        <p:nvSpPr>
          <p:cNvPr id="61444" name="AutoShape 5" descr="Z">
            <a:extLst>
              <a:ext uri="{FF2B5EF4-FFF2-40B4-BE49-F238E27FC236}">
                <a16:creationId xmlns:a16="http://schemas.microsoft.com/office/drawing/2014/main" id="{94C55F1B-F593-2BE7-3679-67C389E8E0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14613" y="2038350"/>
            <a:ext cx="391477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45" name="AutoShape 7" descr="Z">
            <a:extLst>
              <a:ext uri="{FF2B5EF4-FFF2-40B4-BE49-F238E27FC236}">
                <a16:creationId xmlns:a16="http://schemas.microsoft.com/office/drawing/2014/main" id="{1CF4BE35-E00A-5A72-FAC4-7309799F1CD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14613" y="2038350"/>
            <a:ext cx="391477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61446" name="Picture 9" descr="http://blog.tifwe.org/wp-content/uploads/2012/07/Wealth.jpg">
            <a:extLst>
              <a:ext uri="{FF2B5EF4-FFF2-40B4-BE49-F238E27FC236}">
                <a16:creationId xmlns:a16="http://schemas.microsoft.com/office/drawing/2014/main" id="{884B6A6C-49C7-2A77-EA29-5F340CDF2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7763" y="4786313"/>
            <a:ext cx="2916237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7" name="Picture 11" descr="http://cdn2.hubspot.net/hub/13035/file-13129052-jpg/images/the_wise_owl1.jpg?t=1413558633548">
            <a:extLst>
              <a:ext uri="{FF2B5EF4-FFF2-40B4-BE49-F238E27FC236}">
                <a16:creationId xmlns:a16="http://schemas.microsoft.com/office/drawing/2014/main" id="{4E4F723C-2CCC-E3B0-860A-8329DD30A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7050" y="0"/>
            <a:ext cx="2266950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DC922-2CE0-BF8E-5E32-B4759E6D3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C59494F5-7982-6F47-8BB8-5B297217DB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Odgoj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1E4F3AB0-EEDD-9E0A-8177-B73A3AB33D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836712"/>
            <a:ext cx="8229600" cy="5294213"/>
          </a:xfrm>
        </p:spPr>
        <p:txBody>
          <a:bodyPr/>
          <a:lstStyle/>
          <a:p>
            <a:pPr lvl="1" eaLnBrk="1" hangingPunct="1">
              <a:spcBef>
                <a:spcPts val="200"/>
              </a:spcBef>
            </a:pP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Glavni sadržaj – </a:t>
            </a:r>
            <a:r>
              <a:rPr lang="hr-HR" alt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hebr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r-HR" altLang="en-US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musar</a:t>
            </a:r>
            <a:endParaRPr lang="hr-HR" altLang="en-US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20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Stega, disciplina,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ispravljanje, kazna:</a:t>
            </a:r>
          </a:p>
          <a:p>
            <a:pPr marL="0" indent="0" eaLnBrk="1" hangingPunct="1">
              <a:spcBef>
                <a:spcPts val="200"/>
              </a:spcBef>
              <a:buNone/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(KS: „pouka”): 1,2.3.7.8… 30x od 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do 24</a:t>
            </a:r>
          </a:p>
          <a:p>
            <a:pPr lvl="1" eaLnBrk="1" hangingPunct="1">
              <a:spcBef>
                <a:spcPts val="20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Označava odgoj roditeljski i u 3,11:</a:t>
            </a:r>
          </a:p>
          <a:p>
            <a:pPr lvl="1" eaLnBrk="1" hangingPunct="1">
              <a:spcBef>
                <a:spcPts val="20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Odgoj Gospodnji</a:t>
            </a:r>
          </a:p>
          <a:p>
            <a:pPr eaLnBrk="1" hangingPunct="1">
              <a:spcBef>
                <a:spcPts val="200"/>
              </a:spcBef>
            </a:pP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Sažetak u izreci mudraca (23,26):</a:t>
            </a:r>
          </a:p>
          <a:p>
            <a:pPr lvl="1" eaLnBrk="1" hangingPunct="1">
              <a:spcBef>
                <a:spcPts val="200"/>
              </a:spcBef>
            </a:pPr>
            <a:r>
              <a:rPr lang="pl-P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Daj mi, sine moj, srce svoje i neka oči tvoje raduju putovi moji! (23,26)</a:t>
            </a:r>
          </a:p>
          <a:p>
            <a:pPr eaLnBrk="1" hangingPunct="1">
              <a:spcBef>
                <a:spcPts val="200"/>
              </a:spcBef>
            </a:pPr>
            <a:r>
              <a:rPr lang="pl-PL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Razumnost je cilj, ali (3,5):</a:t>
            </a:r>
          </a:p>
          <a:p>
            <a:pPr lvl="1" eaLnBrk="1" hangingPunct="1">
              <a:spcBef>
                <a:spcPts val="200"/>
              </a:spcBef>
            </a:pPr>
            <a:r>
              <a:rPr lang="pt-B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Uzdaj se u Gospodina svima srcem, a ne oslanjaj se na vlastiti razbor (3,5)</a:t>
            </a:r>
            <a:endParaRPr lang="hr-H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44" name="AutoShape 5" descr="Z">
            <a:extLst>
              <a:ext uri="{FF2B5EF4-FFF2-40B4-BE49-F238E27FC236}">
                <a16:creationId xmlns:a16="http://schemas.microsoft.com/office/drawing/2014/main" id="{0297D1BA-38C2-5C77-7393-F35BD1764B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14613" y="2038350"/>
            <a:ext cx="391477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45" name="AutoShape 7" descr="Z">
            <a:extLst>
              <a:ext uri="{FF2B5EF4-FFF2-40B4-BE49-F238E27FC236}">
                <a16:creationId xmlns:a16="http://schemas.microsoft.com/office/drawing/2014/main" id="{55067991-CE4C-67CA-48F6-AAD96267AE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14613" y="2038350"/>
            <a:ext cx="391477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2927AA-8F4F-79F7-9CA8-38CD2353DE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6096" y="-40481"/>
            <a:ext cx="3707904" cy="224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77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EDDED-9E80-14AC-3CD2-EB83D0EA8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FC3BCBFB-4381-3859-C1F8-D48231B388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Tora 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2A8EBAC6-0F11-C5C3-B27F-C543B7EF5D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981075"/>
            <a:ext cx="8229600" cy="51498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Tora – 7x roditeljska </a:t>
            </a:r>
            <a:b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+ 5 Zakon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Najprije uz majku: </a:t>
            </a:r>
          </a:p>
          <a:p>
            <a:pPr eaLnBrk="1" hangingPunct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odbacuj pouku svoje majke (1,8 = 6,20)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zaboravi moju pouku (3,1)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prezrite moju pouku (4,2)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Tora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 svjetlo (6,23)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Čuvaj moju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toru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kao zjenicu oka svog (7,2)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Mudračeva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tora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izvor je života (13,14)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Pobožna je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tora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 jeziku vrsne žene (31,26)</a:t>
            </a:r>
          </a:p>
          <a:p>
            <a:pPr lvl="1" eaLnBrk="1" hangingPunct="1">
              <a:lnSpc>
                <a:spcPct val="90000"/>
              </a:lnSpc>
            </a:pPr>
            <a:endParaRPr lang="hr-H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444" name="AutoShape 5" descr="Z">
            <a:extLst>
              <a:ext uri="{FF2B5EF4-FFF2-40B4-BE49-F238E27FC236}">
                <a16:creationId xmlns:a16="http://schemas.microsoft.com/office/drawing/2014/main" id="{70601162-9743-CE63-573B-BAA5C8CB30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14613" y="2038350"/>
            <a:ext cx="391477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45" name="AutoShape 7" descr="Z">
            <a:extLst>
              <a:ext uri="{FF2B5EF4-FFF2-40B4-BE49-F238E27FC236}">
                <a16:creationId xmlns:a16="http://schemas.microsoft.com/office/drawing/2014/main" id="{97F2DA77-A384-1B1C-7636-AB45EA4FCBB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14613" y="2038350"/>
            <a:ext cx="391477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2" name="Picture 1" descr="Page 5 | Child Mother Stock Photos, Images and Backgrounds for Free ...">
            <a:extLst>
              <a:ext uri="{FF2B5EF4-FFF2-40B4-BE49-F238E27FC236}">
                <a16:creationId xmlns:a16="http://schemas.microsoft.com/office/drawing/2014/main" id="{7FAB6E9A-F3AF-EC6A-238C-3615658854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0112" y="0"/>
            <a:ext cx="3563888" cy="233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94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76FE7-0344-7380-EDAD-5ED302F2B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F92EFD95-FB5D-41B4-49A7-FBB4DDA8AE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Božji Zakon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66A421E1-6113-CECA-63CD-7313D7E5E5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981075"/>
            <a:ext cx="8229600" cy="51498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Koji napuštaju Zakon,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veličaju opake, a koji se drže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Zakona, protive im se (28,4)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Tko se drži Zakona,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razuman je sin (28,7)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Tko otklanja uho svoje da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sluša Zakona, i njegova je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molitva ogavna (28,9)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Blago onome tko se drži Zakona (29,18)</a:t>
            </a:r>
          </a:p>
        </p:txBody>
      </p:sp>
      <p:sp>
        <p:nvSpPr>
          <p:cNvPr id="61444" name="AutoShape 5" descr="Z">
            <a:extLst>
              <a:ext uri="{FF2B5EF4-FFF2-40B4-BE49-F238E27FC236}">
                <a16:creationId xmlns:a16="http://schemas.microsoft.com/office/drawing/2014/main" id="{DA44E916-7315-E9A4-D3FD-A40653E658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14613" y="2038350"/>
            <a:ext cx="391477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45" name="AutoShape 7" descr="Z">
            <a:extLst>
              <a:ext uri="{FF2B5EF4-FFF2-40B4-BE49-F238E27FC236}">
                <a16:creationId xmlns:a16="http://schemas.microsoft.com/office/drawing/2014/main" id="{9C383078-B822-7929-71B2-39EA2E544AC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614613" y="2038350"/>
            <a:ext cx="3914775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886554-478B-BFB5-F5E9-17E1D9E66D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200" y="0"/>
            <a:ext cx="2771800" cy="3443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285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tangle 127"/>
          <p:cNvSpPr/>
          <p:nvPr/>
        </p:nvSpPr>
        <p:spPr>
          <a:xfrm>
            <a:off x="533520" y="609480"/>
            <a:ext cx="7772400" cy="114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  <a:defRPr/>
            </a:pPr>
            <a:r>
              <a:rPr kumimoji="0" lang="hr-HR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</a:rPr>
              <a:t>Gospodin po pravdi sudi (</a:t>
            </a:r>
            <a:r>
              <a:rPr kumimoji="0" lang="hr-HR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</a:rPr>
              <a:t>Ps</a:t>
            </a:r>
            <a:r>
              <a:rPr kumimoji="0" lang="hr-HR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</a:rPr>
              <a:t> 9)</a:t>
            </a:r>
            <a:endParaRPr kumimoji="0" lang="hr-HR" sz="4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29" name="Picture 128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25200" y="2700000"/>
            <a:ext cx="8886600" cy="1980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51415ECF-E50A-72B6-4DD3-1B690952AF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28935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 iskustva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C522BA27-B519-5BDC-64B5-FDD41237C9A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80728"/>
            <a:ext cx="8507288" cy="5150196"/>
          </a:xfrm>
        </p:spPr>
        <p:txBody>
          <a:bodyPr/>
          <a:lstStyle/>
          <a:p>
            <a:pPr eaLnBrk="1" hangingPunct="1"/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Salomon – </a:t>
            </a:r>
            <a:r>
              <a:rPr lang="hr-HR" alt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</a:t>
            </a: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r-HR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1,1)</a:t>
            </a:r>
          </a:p>
          <a:p>
            <a:pPr lvl="1" eaLnBrk="1" hangingPunct="1"/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Vlastito iskustvo u 4,3-6:</a:t>
            </a:r>
          </a:p>
          <a:p>
            <a:pPr lvl="1" eaLnBrk="1" hangingPunct="1"/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Učenik oca i majke (3)</a:t>
            </a:r>
          </a:p>
          <a:p>
            <a:pPr eaLnBrk="1" hangingPunct="1"/>
            <a:r>
              <a:rPr lang="hr-HR" altLang="en-US" sz="2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Dijalog roditelja s djetetom</a:t>
            </a:r>
          </a:p>
          <a:p>
            <a:pPr lvl="1" eaLnBrk="1" hangingPunct="1"/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“Sine moj” </a:t>
            </a:r>
            <a:r>
              <a:rPr lang="it-IT" alt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it-IT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1,8.10.15; 2,1; 3,1.11.21;</a:t>
            </a:r>
            <a:b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4,10.20; 5,1.20: 6,1.3.20; 7,1; 19,27; </a:t>
            </a:r>
            <a:b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23,15.19.26; 24,13.21; 27,11 + 31,2 </a:t>
            </a:r>
            <a:b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it-IT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(22x b</a:t>
            </a:r>
            <a:r>
              <a:rPr lang="it-IT" altLang="en-US" sz="2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ni, 1x </a:t>
            </a:r>
            <a:r>
              <a:rPr lang="it-IT" alt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en-US" sz="2200" b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it-IT" altLang="en-U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</a:t>
            </a:r>
            <a:r>
              <a:rPr lang="it-IT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hr-HR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Poslušaj, sine moj (</a:t>
            </a:r>
            <a:r>
              <a:rPr lang="hr-HR" alt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hr-HR" altLang="en-US" sz="2600" b="1" i="1" baseline="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r-HR" altLang="en-U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hr-HR" alt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</a:t>
            </a:r>
            <a:r>
              <a:rPr lang="hr-HR" altLang="en-US" sz="26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r-HR" alt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)! 1,8; 4,10</a:t>
            </a:r>
          </a:p>
          <a:p>
            <a:pPr eaLnBrk="1" hangingPunct="1"/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Poslušaj ti, sine moj (23,19)</a:t>
            </a:r>
          </a:p>
          <a:p>
            <a:pPr lvl="1" eaLnBrk="1" hangingPunct="1"/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Poslušaj oca svoga (23,22)</a:t>
            </a:r>
          </a:p>
          <a:p>
            <a:pPr lvl="1" eaLnBrk="1" hangingPunct="1"/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Otac i majka (1,8; 6,20)</a:t>
            </a:r>
          </a:p>
          <a:p>
            <a:pPr lvl="1" eaLnBrk="1" hangingPunct="1"/>
            <a:endParaRPr lang="hr-HR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hr-HR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397" name="Picture 8" descr="http://cdn.mamamia.com.au/wp-content/uploads/2012/08/father-and-son.jpg">
            <a:extLst>
              <a:ext uri="{FF2B5EF4-FFF2-40B4-BE49-F238E27FC236}">
                <a16:creationId xmlns:a16="http://schemas.microsoft.com/office/drawing/2014/main" id="{88E20C0B-4E95-93BA-CE57-F53D5A236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1863" y="0"/>
            <a:ext cx="3132137" cy="313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0649B-8040-442C-9542-4DD16288C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35E6A7D6-801A-61F4-FF67-628B1A61B3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4848" y="128935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Djeca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F6DC777-B4DE-4476-EB55-6481B92E6B5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52736"/>
            <a:ext cx="8507288" cy="5078188"/>
          </a:xfrm>
        </p:spPr>
        <p:txBody>
          <a:bodyPr/>
          <a:lstStyle/>
          <a:p>
            <a:pPr eaLnBrk="1" hangingPunct="1"/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Poslušajte, sinovi </a:t>
            </a:r>
            <a:b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(KS: slušajte djeco!) 4,1; </a:t>
            </a:r>
          </a:p>
          <a:p>
            <a:pPr eaLnBrk="1" hangingPunct="1"/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sada, sinovi, poslušajte </a:t>
            </a:r>
            <a:b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 (5,7 KS: poslušaj, </a:t>
            </a:r>
            <a:b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sine – kao LXX) – govori otac</a:t>
            </a:r>
          </a:p>
          <a:p>
            <a:pPr eaLnBrk="1" hangingPunct="1"/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sada, sinovi, poslušajte me (7,24 KS: sine moj, poslušaj – kao LXX) – govori otac</a:t>
            </a:r>
          </a:p>
          <a:p>
            <a:pPr eaLnBrk="1" hangingPunct="1"/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sada, sinovi, poslušajte me (8,32 KS: djeco, poslušajte me – LXX </a:t>
            </a:r>
            <a:r>
              <a:rPr lang="hr-HR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jd</a:t>
            </a: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– govori mudrost</a:t>
            </a:r>
          </a:p>
          <a:p>
            <a:pPr lvl="1" eaLnBrk="1" hangingPunct="1"/>
            <a:endParaRPr lang="hr-HR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hr-HR" alt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Children singing in a classroom">
            <a:extLst>
              <a:ext uri="{FF2B5EF4-FFF2-40B4-BE49-F238E27FC236}">
                <a16:creationId xmlns:a16="http://schemas.microsoft.com/office/drawing/2014/main" id="{B2B67D79-82E8-9A3A-BC9C-08B34AB8BB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42930" y="0"/>
            <a:ext cx="4301070" cy="24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53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4190D-B627-AB1B-D94D-26F2208A0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0A2969FF-7615-6CF6-01DE-17B6A44FAA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536" y="157163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Vrijednost odgoja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477E723-18DC-9073-DB36-CB9E048D2C9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80727"/>
            <a:ext cx="7715200" cy="5150197"/>
          </a:xfrm>
        </p:spPr>
        <p:txBody>
          <a:bodyPr/>
          <a:lstStyle/>
          <a:p>
            <a:pPr eaLnBrk="1" hangingPunct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Upozorenje, pa pouka (kao 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1) </a:t>
            </a:r>
          </a:p>
          <a:p>
            <a:pPr lvl="1" eaLnBrk="1" hangingPunct="1"/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Što je roditeljska pouka (1,9 i 2,1s):</a:t>
            </a:r>
          </a:p>
          <a:p>
            <a:pPr eaLnBrk="1" hangingPunct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Vijenac, ogrlica (1,9),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ures na vratu (3,22)</a:t>
            </a:r>
          </a:p>
          <a:p>
            <a:pPr eaLnBrk="1" hangingPunct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Očeve riječi (2,1) = mudrost (2,2)</a:t>
            </a:r>
          </a:p>
          <a:p>
            <a:pPr lvl="1" eaLnBrk="1" hangingPunct="1"/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Kamo pohraniti očinske riječi (3,3; 7,3)?</a:t>
            </a:r>
          </a:p>
          <a:p>
            <a:pPr eaLnBrk="1" hangingPunct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Ploče srca (3,3; 7,3, 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usp. kamene ploče u </a:t>
            </a:r>
            <a:r>
              <a:rPr lang="hr-HR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Izl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24,12)</a:t>
            </a:r>
          </a:p>
          <a:p>
            <a:pPr lvl="1" eaLnBrk="1" hangingPunct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Zakon u srce (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Jr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31,33)</a:t>
            </a:r>
          </a:p>
          <a:p>
            <a:pPr eaLnBrk="1" hangingPunct="1"/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יהוה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odgaja kao otac sina (3,12)</a:t>
            </a:r>
            <a:endParaRPr lang="hr-HR" altLang="en-US" dirty="0"/>
          </a:p>
          <a:p>
            <a:pPr eaLnBrk="1" hangingPunct="1"/>
            <a:endParaRPr lang="hr-HR" altLang="en-U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A15BE-A0F4-A7B8-C7C1-D419A6A5C0E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2337" y="0"/>
            <a:ext cx="3141663" cy="314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264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94C0CB32-B8F6-03E6-0974-EA6F47299E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229600" cy="1139825"/>
          </a:xfrm>
        </p:spPr>
        <p:txBody>
          <a:bodyPr/>
          <a:lstStyle/>
          <a:p>
            <a:r>
              <a:rPr lang="hr-HR" altLang="en-U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Forma i stil u Izr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B95FA4C-4617-0AE5-61B9-1EAF4968D0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29600" cy="5005387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Dijalog i interdisciplinarnost</a:t>
            </a:r>
          </a:p>
          <a:p>
            <a:pPr>
              <a:lnSpc>
                <a:spcPct val="90000"/>
              </a:lnSpc>
            </a:pP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Salomonov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uvod</a:t>
            </a:r>
          </a:p>
          <a:p>
            <a:pPr>
              <a:lnSpc>
                <a:spcPct val="90000"/>
              </a:lnSpc>
            </a:pP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Salomonove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izreke:</a:t>
            </a:r>
          </a:p>
          <a:p>
            <a:pPr lvl="1">
              <a:lnSpc>
                <a:spcPct val="90000"/>
              </a:lnSpc>
            </a:pP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10,1-22,16</a:t>
            </a:r>
          </a:p>
          <a:p>
            <a:pPr lvl="1">
              <a:lnSpc>
                <a:spcPct val="90000"/>
              </a:lnSpc>
            </a:pP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25,1-29,27</a:t>
            </a:r>
          </a:p>
          <a:p>
            <a:pPr>
              <a:lnSpc>
                <a:spcPct val="90000"/>
              </a:lnSpc>
            </a:pP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Prilog drugih u 22,17; 24,23; + 30,1 + 31,1?</a:t>
            </a:r>
          </a:p>
          <a:p>
            <a:pPr lvl="1">
              <a:lnSpc>
                <a:spcPct val="90000"/>
              </a:lnSpc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Mudraci (22,17-24,22 + 24,23-34)</a:t>
            </a:r>
          </a:p>
          <a:p>
            <a:pPr lvl="2">
              <a:lnSpc>
                <a:spcPct val="90000"/>
              </a:lnSpc>
            </a:pPr>
            <a:r>
              <a:rPr lang="hr-HR" alt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Salomonov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poziv (22,17)?</a:t>
            </a:r>
          </a:p>
          <a:p>
            <a:pPr lvl="2">
              <a:lnSpc>
                <a:spcPct val="90000"/>
              </a:lnSpc>
            </a:pP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Hebr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“Poslušaj riječi mudracâ (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.)”</a:t>
            </a:r>
          </a:p>
          <a:p>
            <a:pPr lvl="1">
              <a:lnSpc>
                <a:spcPct val="90000"/>
              </a:lnSpc>
            </a:pP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Agur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(30,1-14) + brojčane izreke (30,15-33) </a:t>
            </a:r>
          </a:p>
          <a:p>
            <a:pPr lvl="1">
              <a:lnSpc>
                <a:spcPct val="90000"/>
              </a:lnSpc>
            </a:pP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Lemuel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kralj, majčin učenik 31,1-31 (?) </a:t>
            </a:r>
          </a:p>
        </p:txBody>
      </p:sp>
      <p:pic>
        <p:nvPicPr>
          <p:cNvPr id="21508" name="Picture 4">
            <a:extLst>
              <a:ext uri="{FF2B5EF4-FFF2-40B4-BE49-F238E27FC236}">
                <a16:creationId xmlns:a16="http://schemas.microsoft.com/office/drawing/2014/main" id="{A5069AC3-1C3D-F52D-18E4-FD7A9D6B1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8288" y="0"/>
            <a:ext cx="2525712" cy="378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150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A1E86-7651-70E5-77C8-B856D55D8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7CB2C162-142B-820A-FBB5-9C556FCBA1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229600" cy="1139825"/>
          </a:xfrm>
        </p:spPr>
        <p:txBody>
          <a:bodyPr/>
          <a:lstStyle/>
          <a:p>
            <a:r>
              <a:rPr lang="hr-HR" alt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Uvod </a:t>
            </a:r>
            <a:r>
              <a:rPr lang="hr-HR" altLang="en-US" sz="5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1-9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C7E48FE3-B014-2A5B-977A-3E541A2C2A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836712"/>
            <a:ext cx="8229600" cy="5294213"/>
          </a:xfrm>
        </p:spPr>
        <p:txBody>
          <a:bodyPr/>
          <a:lstStyle/>
          <a:p>
            <a:pPr lvl="1">
              <a:spcBef>
                <a:spcPts val="0"/>
              </a:spcBef>
            </a:pP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Otac sinu (Salomon </a:t>
            </a:r>
            <a:r>
              <a:rPr lang="hr-HR" alt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Roboamu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?):</a:t>
            </a:r>
          </a:p>
          <a:p>
            <a:pPr>
              <a:spcBef>
                <a:spcPts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Grešnici kane vrebati krv, 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postaviti zasjedu nevinome (1,11)</a:t>
            </a:r>
          </a:p>
          <a:p>
            <a:pPr>
              <a:spcBef>
                <a:spcPts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vrebaju vlastitu krv, 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postavljaju zasjedu svojemu 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životu (1,18)</a:t>
            </a:r>
          </a:p>
          <a:p>
            <a:pPr lvl="1">
              <a:spcBef>
                <a:spcPts val="0"/>
              </a:spcBef>
            </a:pP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Mudrost – glasno (1,20), na gradskim vratima (21):</a:t>
            </a:r>
          </a:p>
          <a:p>
            <a:pPr lvl="1">
              <a:spcBef>
                <a:spcPts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„neiskusnima“ (1,22 KS: „vi, glupi”) iz 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1,4</a:t>
            </a:r>
          </a:p>
          <a:p>
            <a:pPr>
              <a:spcBef>
                <a:spcPts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odbacili ste moj savjet, 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niste poslušali opomenu (1,25)</a:t>
            </a:r>
          </a:p>
          <a:p>
            <a:pPr>
              <a:spcBef>
                <a:spcPts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nisu poslušali moj savjet, 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prezreli su moju opomenu (1,30)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E382C8-7A4C-65EF-5D37-2AFDEEB5259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1854" y="1"/>
            <a:ext cx="273977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5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96150902-E51B-392D-3CB1-2F64829C83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Književne figure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9DC4F5BD-379A-8C64-3DB4-2060FA32B7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836613"/>
            <a:ext cx="8675687" cy="5294312"/>
          </a:xfrm>
        </p:spPr>
        <p:txBody>
          <a:bodyPr/>
          <a:lstStyle/>
          <a:p>
            <a:pPr lvl="1" eaLnBrk="1" hangingPunct="1"/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Motivi i usporedbe:</a:t>
            </a:r>
          </a:p>
          <a:p>
            <a:pPr eaLnBrk="1" hangingPunct="1"/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Govor, riječi</a:t>
            </a:r>
          </a:p>
          <a:p>
            <a:pPr eaLnBrk="1" hangingPunct="1"/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Staza, put</a:t>
            </a:r>
          </a:p>
          <a:p>
            <a:pPr lvl="1" eaLnBrk="1" hangingPunct="1"/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Kontrasti:</a:t>
            </a:r>
          </a:p>
          <a:p>
            <a:pPr eaLnBrk="1" hangingPunct="1"/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Pravedan (</a:t>
            </a:r>
            <a:r>
              <a:rPr lang="he-IL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צַדִּיק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șadîq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66x)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 opak (</a:t>
            </a:r>
            <a:r>
              <a:rPr lang="he-IL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רָשָׁע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hr-HR" alt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r</a:t>
            </a:r>
            <a:r>
              <a:rPr lang="hr-HR" alt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āšā</a:t>
            </a:r>
            <a:r>
              <a:rPr lang="hr-HR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 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85x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r-HR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</a:p>
          <a:p>
            <a:pPr lvl="1" eaLnBrk="1" hangingPunct="1"/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mudrac, pravednik 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	lud, grješnik, zlikovac, lijenčina</a:t>
            </a:r>
          </a:p>
          <a:p>
            <a:pPr lvl="1" eaLnBrk="1" hangingPunct="1"/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Kakva hrana (</a:t>
            </a:r>
            <a:r>
              <a:rPr lang="hr-HR" altLang="en-U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4,17 </a:t>
            </a: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9,5)</a:t>
            </a: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eaLnBrk="1" hangingPunct="1"/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opakima: Kruh opačine, vino nasilja (4,17)</a:t>
            </a:r>
          </a:p>
          <a:p>
            <a:pPr eaLnBrk="1" hangingPunct="1"/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mudrima: Kruh i vino mudrosti (9,5)</a:t>
            </a:r>
          </a:p>
          <a:p>
            <a:pPr lvl="1" eaLnBrk="1" hangingPunct="1"/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 žene: Mudrost i gospođa ludost (usp. 9,4.16)</a:t>
            </a:r>
          </a:p>
          <a:p>
            <a:pPr eaLnBrk="1" hangingPunct="1"/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Bore se da pridobiju neiskusne, zovu nerazumne (9,4.16)</a:t>
            </a:r>
          </a:p>
        </p:txBody>
      </p:sp>
      <p:pic>
        <p:nvPicPr>
          <p:cNvPr id="63492" name="Picture 5" descr="bread-and-wine">
            <a:extLst>
              <a:ext uri="{FF2B5EF4-FFF2-40B4-BE49-F238E27FC236}">
                <a16:creationId xmlns:a16="http://schemas.microsoft.com/office/drawing/2014/main" id="{1A01B7F7-EE58-BAC9-0FD7-04A295474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0"/>
            <a:ext cx="3635896" cy="272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533520" y="609480"/>
            <a:ext cx="7772040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hr-HR" sz="4400" b="1" u="none" strike="noStrike" dirty="0">
                <a:solidFill>
                  <a:schemeClr val="dk2"/>
                </a:solidFill>
                <a:effectLst/>
                <a:uFillTx/>
                <a:latin typeface="Times New Roman"/>
              </a:rPr>
              <a:t>Neka se raduje srce (</a:t>
            </a:r>
            <a:r>
              <a:rPr lang="hr-HR" sz="4400" b="1" u="none" strike="noStrike" dirty="0" err="1">
                <a:solidFill>
                  <a:schemeClr val="dk2"/>
                </a:solidFill>
                <a:effectLst/>
                <a:uFillTx/>
                <a:latin typeface="Times New Roman"/>
              </a:rPr>
              <a:t>Ps</a:t>
            </a:r>
            <a:r>
              <a:rPr lang="hr-HR" sz="4400" b="1" u="none" strike="noStrike" dirty="0">
                <a:solidFill>
                  <a:schemeClr val="dk2"/>
                </a:solidFill>
                <a:effectLst/>
                <a:uFillTx/>
                <a:latin typeface="Times New Roman"/>
              </a:rPr>
              <a:t> 105)</a:t>
            </a:r>
            <a:endParaRPr lang="de-DE" sz="44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131" name="Picture 3" descr="A sheet music with notes&#10;&#10;AI-generated content may be incorrect.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22400" y="2637000"/>
            <a:ext cx="8899200" cy="17283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D94AC164-1C51-DA8D-9204-35E99E9ED420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900113" y="1557338"/>
            <a:ext cx="7623175" cy="2376487"/>
          </a:xfrm>
        </p:spPr>
        <p:txBody>
          <a:bodyPr/>
          <a:lstStyle/>
          <a:p>
            <a:r>
              <a:rPr lang="hr-HR" altLang="en-U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Motivi i dijalozi </a:t>
            </a:r>
            <a:br>
              <a:rPr lang="hr-HR" altLang="en-U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Mudrim izrekama</a:t>
            </a:r>
            <a:r>
              <a:rPr lang="hr-HR" alt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076E1D64-C44A-E8DD-EEDB-CBF9115B6DAF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981200" y="4005263"/>
            <a:ext cx="6553200" cy="175260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hr-HR" altLang="en-US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Biblijska interdisciplinarnost</a:t>
            </a:r>
          </a:p>
        </p:txBody>
      </p:sp>
      <p:pic>
        <p:nvPicPr>
          <p:cNvPr id="37894" name="Picture 6" descr="bible-light">
            <a:extLst>
              <a:ext uri="{FF2B5EF4-FFF2-40B4-BE49-F238E27FC236}">
                <a16:creationId xmlns:a16="http://schemas.microsoft.com/office/drawing/2014/main" id="{77F3E54F-A303-5871-6A00-B04B02DD8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6500" y="0"/>
            <a:ext cx="2857500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7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3963F1EB-2EEF-D7A3-8436-3BB5A62A7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6492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9" name="Text Box 18">
            <a:extLst>
              <a:ext uri="{FF2B5EF4-FFF2-40B4-BE49-F238E27FC236}">
                <a16:creationId xmlns:a16="http://schemas.microsoft.com/office/drawing/2014/main" id="{36AFF5EF-7988-6258-886B-7C6E4BD70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32338"/>
            <a:ext cx="49672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hr-HR" altLang="en-US" b="1" dirty="0"/>
              <a:t>Filozofsko-teološki institut DI</a:t>
            </a:r>
            <a:br>
              <a:rPr lang="hr-HR" altLang="en-US" b="1" dirty="0"/>
            </a:br>
            <a:r>
              <a:rPr lang="hr-HR" altLang="en-US" b="1" dirty="0"/>
              <a:t>Studij filozofije i teologije, ECTS 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D7757832-BD01-5CAA-F121-D7B56A3018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229600" cy="1139825"/>
          </a:xfrm>
        </p:spPr>
        <p:txBody>
          <a:bodyPr/>
          <a:lstStyle/>
          <a:p>
            <a:r>
              <a:rPr lang="hr-HR" altLang="en-U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Motivi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6E8FC0A4-43CD-B9DE-6C5E-2C7FFD86DD1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765175"/>
            <a:ext cx="5122863" cy="5365750"/>
          </a:xfrm>
        </p:spPr>
        <p:txBody>
          <a:bodyPr/>
          <a:lstStyle/>
          <a:p>
            <a:pPr lvl="1">
              <a:lnSpc>
                <a:spcPct val="90000"/>
              </a:lnSpc>
            </a:pPr>
            <a:r>
              <a:rPr lang="hr-HR" alt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Govor: </a:t>
            </a:r>
          </a:p>
          <a:p>
            <a:pPr>
              <a:lnSpc>
                <a:spcPct val="90000"/>
              </a:lnSpc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usne, usta, riječ, jezik, brbljanje</a:t>
            </a:r>
          </a:p>
          <a:p>
            <a:pPr lvl="1">
              <a:lnSpc>
                <a:spcPct val="90000"/>
              </a:lnSpc>
            </a:pPr>
            <a:r>
              <a:rPr lang="hr-HR" altLang="en-US" sz="2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Put: </a:t>
            </a:r>
          </a:p>
          <a:p>
            <a:pPr>
              <a:lnSpc>
                <a:spcPct val="90000"/>
              </a:lnSpc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korak, hod, stranputica, noga</a:t>
            </a:r>
          </a:p>
          <a:p>
            <a:pPr>
              <a:lnSpc>
                <a:spcPct val="90000"/>
              </a:lnSpc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Kralj: preko 30 izreka</a:t>
            </a:r>
          </a:p>
          <a:p>
            <a:pPr>
              <a:lnSpc>
                <a:spcPct val="90000"/>
              </a:lnSpc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Mudrost = život (8,35 – </a:t>
            </a:r>
            <a:r>
              <a:rPr lang="hr-HR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samoobjava</a:t>
            </a: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hr-HR" altLang="en-US" sz="2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Što je </a:t>
            </a:r>
            <a:r>
              <a:rPr lang="hr-HR" altLang="en-US" sz="26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drvo života </a:t>
            </a:r>
            <a:r>
              <a:rPr lang="hr-HR" altLang="en-US" sz="2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altLang="en-US" sz="26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en-US" sz="2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3,18; 11,30; 13,12; 15,4):</a:t>
            </a:r>
          </a:p>
          <a:p>
            <a:pPr lvl="1">
              <a:lnSpc>
                <a:spcPct val="90000"/>
              </a:lnSpc>
            </a:pP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Mudrost (3,18)</a:t>
            </a:r>
          </a:p>
          <a:p>
            <a:pPr lvl="1">
              <a:lnSpc>
                <a:spcPct val="90000"/>
              </a:lnSpc>
            </a:pP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Pravednikov plod (11,30)</a:t>
            </a:r>
          </a:p>
          <a:p>
            <a:pPr lvl="1">
              <a:lnSpc>
                <a:spcPct val="90000"/>
              </a:lnSpc>
            </a:pP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Ispunjena želja (13,12)</a:t>
            </a:r>
          </a:p>
          <a:p>
            <a:pPr lvl="1">
              <a:lnSpc>
                <a:spcPct val="90000"/>
              </a:lnSpc>
            </a:pP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Jezik koji liječi (15,4)</a:t>
            </a:r>
          </a:p>
        </p:txBody>
      </p:sp>
      <p:sp>
        <p:nvSpPr>
          <p:cNvPr id="65540" name="Rectangle 4">
            <a:extLst>
              <a:ext uri="{FF2B5EF4-FFF2-40B4-BE49-F238E27FC236}">
                <a16:creationId xmlns:a16="http://schemas.microsoft.com/office/drawing/2014/main" id="{AD857B95-6B4F-A8F7-618E-D24C3292FFD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076825" y="2924175"/>
            <a:ext cx="4067175" cy="32416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r-HR" altLang="en-US" sz="2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Što je </a:t>
            </a:r>
            <a:r>
              <a:rPr lang="hr-HR" altLang="en-US" sz="26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izvor života</a:t>
            </a:r>
            <a:r>
              <a:rPr lang="hr-HR" altLang="en-US" sz="2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(10,11; 13,14; 14,27; 16,22)?</a:t>
            </a:r>
          </a:p>
          <a:p>
            <a:pPr lvl="1">
              <a:lnSpc>
                <a:spcPct val="90000"/>
              </a:lnSpc>
            </a:pP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Pravednikova usta (10,11)</a:t>
            </a:r>
          </a:p>
          <a:p>
            <a:pPr lvl="1">
              <a:lnSpc>
                <a:spcPct val="90000"/>
              </a:lnSpc>
            </a:pP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Mudračeva pouka (Tora) (13,14)</a:t>
            </a:r>
          </a:p>
          <a:p>
            <a:pPr lvl="1">
              <a:lnSpc>
                <a:spcPct val="90000"/>
              </a:lnSpc>
            </a:pP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Strah Gospodnji (14,27)</a:t>
            </a:r>
          </a:p>
          <a:p>
            <a:pPr lvl="1">
              <a:lnSpc>
                <a:spcPct val="90000"/>
              </a:lnSpc>
            </a:pPr>
            <a:r>
              <a:rPr lang="hr-HR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Razum (16,22)</a:t>
            </a:r>
          </a:p>
        </p:txBody>
      </p:sp>
      <p:pic>
        <p:nvPicPr>
          <p:cNvPr id="65541" name="Picture 5">
            <a:extLst>
              <a:ext uri="{FF2B5EF4-FFF2-40B4-BE49-F238E27FC236}">
                <a16:creationId xmlns:a16="http://schemas.microsoft.com/office/drawing/2014/main" id="{8FF36BFC-581E-2B26-EC6F-6C78DBC56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625" y="0"/>
            <a:ext cx="3635375" cy="268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5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5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5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5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55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55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55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55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55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55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55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5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55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55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44436647-D6EC-2981-E889-C5F45A1FC4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Strah Gospodnji </a:t>
            </a:r>
            <a:r>
              <a:rPr lang="he-IL" alt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(יראת יהוה)</a:t>
            </a:r>
            <a:endParaRPr lang="hr-HR" altLang="en-US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749D829-0FF5-1ED0-36CC-457A922CB9F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8413"/>
            <a:ext cx="4402138" cy="4862512"/>
          </a:xfrm>
        </p:spPr>
        <p:txBody>
          <a:bodyPr/>
          <a:lstStyle/>
          <a:p>
            <a:pPr marL="495300" indent="-495300" eaLnBrk="1" hangingPunct="1">
              <a:buFont typeface="Wingdings" panose="05000000000000000000" pitchFamily="2" charset="2"/>
              <a:buAutoNum type="arabicPeriod"/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Početak spoznaje (</a:t>
            </a:r>
            <a:r>
              <a:rPr lang="hr-HR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1,7)</a:t>
            </a:r>
          </a:p>
          <a:p>
            <a:pPr marL="495300" indent="-495300" eaLnBrk="1" hangingPunct="1">
              <a:buFont typeface="Wingdings" panose="05000000000000000000" pitchFamily="2" charset="2"/>
              <a:buAutoNum type="arabicPeriod"/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Treba ga izabrati (1,29)</a:t>
            </a:r>
          </a:p>
          <a:p>
            <a:pPr marL="495300" indent="-495300" eaLnBrk="1" hangingPunct="1">
              <a:buFont typeface="Wingdings" panose="05000000000000000000" pitchFamily="2" charset="2"/>
              <a:buAutoNum type="arabicPeriod"/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Poučni sin ga shvaća (2,5)</a:t>
            </a:r>
          </a:p>
          <a:p>
            <a:pPr marL="495300" indent="-495300" eaLnBrk="1" hangingPunct="1">
              <a:buFont typeface="Wingdings" panose="05000000000000000000" pitchFamily="2" charset="2"/>
              <a:buAutoNum type="arabicPeriod"/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Mrzi zlo (8,13)</a:t>
            </a:r>
          </a:p>
          <a:p>
            <a:pPr marL="495300" indent="-495300" eaLnBrk="1" hangingPunct="1">
              <a:buFont typeface="Wingdings" panose="05000000000000000000" pitchFamily="2" charset="2"/>
              <a:buAutoNum type="arabicPeriod"/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Početak mudrosti (9,10)</a:t>
            </a:r>
          </a:p>
          <a:p>
            <a:pPr marL="495300" indent="-495300" eaLnBrk="1" hangingPunct="1">
              <a:buFont typeface="Wingdings" panose="05000000000000000000" pitchFamily="2" charset="2"/>
              <a:buAutoNum type="arabicPeriod"/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Umnaža ili skraćuje </a:t>
            </a:r>
            <a:b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dane (10,27)</a:t>
            </a:r>
          </a:p>
          <a:p>
            <a:pPr marL="495300" indent="-495300" eaLnBrk="1" hangingPunct="1">
              <a:buFont typeface="Wingdings" panose="05000000000000000000" pitchFamily="2" charset="2"/>
              <a:buAutoNum type="arabicPeriod"/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njemu snažno pouzdanje (14,26)</a:t>
            </a: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4E833314-51B9-D3D7-7D83-F426BC6D17B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68413"/>
            <a:ext cx="4387850" cy="4862512"/>
          </a:xfrm>
        </p:spPr>
        <p:txBody>
          <a:bodyPr/>
          <a:lstStyle/>
          <a:p>
            <a:pPr marL="536575" indent="-536575" eaLnBrk="1" hangingPunct="1">
              <a:buFont typeface="Wingdings" panose="05000000000000000000" pitchFamily="2" charset="2"/>
              <a:buAutoNum type="arabicPeriod"/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Izvor života (14,27)</a:t>
            </a:r>
          </a:p>
          <a:p>
            <a:pPr marL="536575" indent="-536575" eaLnBrk="1" hangingPunct="1">
              <a:buFont typeface="Wingdings" panose="05000000000000000000" pitchFamily="2" charset="2"/>
              <a:buAutoNum type="arabicPeriod"/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Bolji od bogatstva (15,16)</a:t>
            </a:r>
          </a:p>
          <a:p>
            <a:pPr marL="536575" indent="-536575" eaLnBrk="1" hangingPunct="1">
              <a:buFont typeface="Wingdings" panose="05000000000000000000" pitchFamily="2" charset="2"/>
              <a:buAutoNum type="arabicPeriod"/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Škola mudrosti (15,33)</a:t>
            </a:r>
          </a:p>
          <a:p>
            <a:pPr marL="536575" indent="-536575" eaLnBrk="1" hangingPunct="1">
              <a:buFont typeface="Wingdings" panose="05000000000000000000" pitchFamily="2" charset="2"/>
              <a:buAutoNum type="arabicPeriod"/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Izbjegava zlo (16,6)</a:t>
            </a:r>
          </a:p>
          <a:p>
            <a:pPr marL="536575" indent="-536575" eaLnBrk="1" hangingPunct="1">
              <a:buFont typeface="Wingdings" panose="05000000000000000000" pitchFamily="2" charset="2"/>
              <a:buAutoNum type="arabicPeriod"/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Daje život (19,23)</a:t>
            </a:r>
          </a:p>
          <a:p>
            <a:pPr marL="536575" indent="-536575" eaLnBrk="1" hangingPunct="1">
              <a:buFont typeface="Wingdings" panose="05000000000000000000" pitchFamily="2" charset="2"/>
              <a:buAutoNum type="arabicPeriod"/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Plaća za poniznost (22,4)</a:t>
            </a:r>
          </a:p>
          <a:p>
            <a:pPr marL="536575" indent="-536575" eaLnBrk="1" hangingPunct="1">
              <a:buFont typeface="Wingdings" panose="05000000000000000000" pitchFamily="2" charset="2"/>
              <a:buAutoNum type="arabicPeriod"/>
            </a:pP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Neka ti srce </a:t>
            </a:r>
            <a:r>
              <a:rPr lang="hr-HR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revnuje</a:t>
            </a: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 njim! (23,17)</a:t>
            </a:r>
          </a:p>
          <a:p>
            <a:pPr marL="536575" indent="-536575" eaLnBrk="1" hangingPunct="1"/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 Tema i “konstrukcija”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knjige</a:t>
            </a:r>
            <a:r>
              <a:rPr lang="en-US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(2x7)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F8F1C9-9F82-A7EA-0322-4B31639F90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7960" y="1"/>
            <a:ext cx="1119290" cy="16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8" dur="500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88B8D119-CDB9-19CF-0466-F9081C91B4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en-U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Dijalog (druga strana)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8BEB3C6-E00C-6886-F4CC-9D62A3245E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005387"/>
          </a:xfrm>
        </p:spPr>
        <p:txBody>
          <a:bodyPr/>
          <a:lstStyle/>
          <a:p>
            <a:pPr eaLnBrk="1" hangingPunct="1"/>
            <a:r>
              <a:rPr lang="hr-HR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Riječ grješnika (</a:t>
            </a:r>
            <a:r>
              <a:rPr lang="hr-HR" altLang="en-US" sz="28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1,11-14)</a:t>
            </a:r>
          </a:p>
          <a:p>
            <a:pPr lvl="1" eaLnBrk="1" hangingPunct="1"/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Zajedništvo (hod) u ubijanju i plijenu</a:t>
            </a:r>
          </a:p>
          <a:p>
            <a:pPr eaLnBrk="1" hangingPunct="1"/>
            <a:r>
              <a:rPr lang="hr-HR" altLang="en-U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Riječ Mudrosti (1,22-33)</a:t>
            </a:r>
          </a:p>
          <a:p>
            <a:pPr lvl="1" eaLnBrk="1" hangingPunct="1"/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Prigovori 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neiskusnima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22.24s.29s:</a:t>
            </a:r>
          </a:p>
          <a:p>
            <a:pPr eaLnBrk="1" hangingPunct="1"/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Ljubav prema gluposti (22)</a:t>
            </a:r>
          </a:p>
          <a:p>
            <a:pPr eaLnBrk="1" hangingPunct="1"/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Odbijali poziv mudrosti (24s)</a:t>
            </a:r>
          </a:p>
          <a:p>
            <a:pPr eaLnBrk="1" hangingPunct="1"/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Prezir mudrosti (29s)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866EE4-A9DB-AD6E-FE36-32459E86B8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8184" y="2494548"/>
            <a:ext cx="2915816" cy="43737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E6A3AA-BCE0-888F-844A-0E032BF513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6256" y="0"/>
            <a:ext cx="2267744" cy="2267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D05C26D4-5BE6-CB56-90B4-1AA06B328E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115888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Dijalozi u Izr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4A3A6A93-39B0-F954-EC0C-4BF9ADD4E9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981075"/>
            <a:ext cx="8229600" cy="5184775"/>
          </a:xfrm>
        </p:spPr>
        <p:txBody>
          <a:bodyPr/>
          <a:lstStyle/>
          <a:p>
            <a:pPr eaLnBrk="1" hangingPunct="1"/>
            <a:r>
              <a:rPr lang="hr-HR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Mudrost prijeti (Izr 1,26-28.31s):</a:t>
            </a:r>
          </a:p>
          <a:p>
            <a:pPr lvl="1" eaLnBrk="1" hangingPunct="1"/>
            <a:r>
              <a:rPr lang="hr-HR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Rugat će se, neće se odzvati (26-28)</a:t>
            </a:r>
          </a:p>
          <a:p>
            <a:pPr lvl="1" eaLnBrk="1" hangingPunct="1"/>
            <a:r>
              <a:rPr lang="hr-HR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Plod ludosti: smrt (31s)</a:t>
            </a:r>
          </a:p>
          <a:p>
            <a:pPr eaLnBrk="1" hangingPunct="1"/>
            <a:r>
              <a:rPr lang="hr-HR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Obećanje, svrha mudrosti (33):</a:t>
            </a:r>
          </a:p>
          <a:p>
            <a:pPr lvl="1" eaLnBrk="1" hangingPunct="1"/>
            <a:r>
              <a:rPr lang="hr-HR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Spokojan život: sigurno stanovanje </a:t>
            </a:r>
          </a:p>
          <a:p>
            <a:pPr eaLnBrk="1" hangingPunct="1"/>
            <a:r>
              <a:rPr lang="hr-HR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Riječ očeva (Davidova) Salomonu (4,4-9)</a:t>
            </a:r>
          </a:p>
          <a:p>
            <a:pPr eaLnBrk="1" hangingPunct="1"/>
            <a:r>
              <a:rPr lang="hr-HR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Riječi sina ako ne posluša pouku (5,12-14)</a:t>
            </a:r>
          </a:p>
          <a:p>
            <a:pPr eaLnBrk="1" hangingPunct="1"/>
            <a:r>
              <a:rPr lang="hr-HR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Riječi bludnice (7,14-20)</a:t>
            </a:r>
          </a:p>
          <a:p>
            <a:pPr eaLnBrk="1" hangingPunct="1"/>
            <a:r>
              <a:rPr lang="hr-HR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Velika propovijed mudrosti (8,4-36)</a:t>
            </a:r>
          </a:p>
          <a:p>
            <a:pPr eaLnBrk="1" hangingPunct="1"/>
            <a:r>
              <a:rPr lang="hr-HR" alt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Poziv mudrosti i gospođe ludosti (9,4-6.16s)</a:t>
            </a:r>
          </a:p>
        </p:txBody>
      </p:sp>
      <p:pic>
        <p:nvPicPr>
          <p:cNvPr id="77828" name="Picture 5" descr="david_solomon">
            <a:extLst>
              <a:ext uri="{FF2B5EF4-FFF2-40B4-BE49-F238E27FC236}">
                <a16:creationId xmlns:a16="http://schemas.microsoft.com/office/drawing/2014/main" id="{5C73C7C2-D5C7-D410-74BE-0B5B7F576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16675" y="0"/>
            <a:ext cx="2727325" cy="328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C9A2AC2C-9F00-2E4F-77D0-3EC85A25A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Dijalog: drugi mudraci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3748B168-8A7D-F9BD-9674-51C1DFE7DF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4502150"/>
          </a:xfrm>
        </p:spPr>
        <p:txBody>
          <a:bodyPr/>
          <a:lstStyle/>
          <a:p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Mudraci o Bogu (</a:t>
            </a:r>
            <a:r>
              <a:rPr lang="hr-HR" altLang="en-US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24,12):</a:t>
            </a:r>
          </a:p>
          <a:p>
            <a:pPr lvl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Ispituje srca</a:t>
            </a:r>
          </a:p>
          <a:p>
            <a:pPr lvl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Čuva dušu</a:t>
            </a:r>
          </a:p>
          <a:p>
            <a:pPr lvl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Plaća po djelima</a:t>
            </a:r>
          </a:p>
          <a:p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Roditeljska pouka u </a:t>
            </a:r>
            <a:r>
              <a:rPr lang="hr-HR" altLang="en-US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poslovicama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(15,20; 23,22)</a:t>
            </a:r>
          </a:p>
          <a:p>
            <a:pPr lvl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Salomon: sin veseli oca,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bezumnik prezire majku (15,20)</a:t>
            </a:r>
          </a:p>
          <a:p>
            <a:pPr lvl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Mudraci: slušaj oca, ne prezri majku (23,22)</a:t>
            </a:r>
          </a:p>
          <a:p>
            <a:pPr lvl="2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samo u 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Salomonovu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uvodu</a:t>
            </a:r>
          </a:p>
        </p:txBody>
      </p:sp>
      <p:pic>
        <p:nvPicPr>
          <p:cNvPr id="43012" name="Picture 4">
            <a:extLst>
              <a:ext uri="{FF2B5EF4-FFF2-40B4-BE49-F238E27FC236}">
                <a16:creationId xmlns:a16="http://schemas.microsoft.com/office/drawing/2014/main" id="{9D7D0E8C-2DE5-3FDA-82AB-F72C7D655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188913"/>
            <a:ext cx="2590800" cy="33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33DB5746-5FDC-F075-937C-074275DD8D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en-US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Poučno tumačenje (3. l.) – opis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FDBC554D-E12B-2C3E-699E-069FBA3452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005387"/>
          </a:xfrm>
        </p:spPr>
        <p:txBody>
          <a:bodyPr/>
          <a:lstStyle/>
          <a:p>
            <a:pPr eaLnBrk="1" hangingPunct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“jer” (utemeljenje pouke </a:t>
            </a:r>
            <a:r>
              <a:rPr lang="hr-HR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1,16; 2,6) </a:t>
            </a:r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כי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kî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r-HR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Otac Salomon točno tumači put grješnika (1,16.19):</a:t>
            </a:r>
          </a:p>
          <a:p>
            <a:pPr eaLnBrk="1" hangingPunct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Grješnici hite prolijevati krv (1,16)</a:t>
            </a:r>
          </a:p>
          <a:p>
            <a:pPr eaLnBrk="1" hangingPunct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Lakomi na ružan dobitak (1,19)</a:t>
            </a:r>
          </a:p>
          <a:p>
            <a:pPr lvl="1" eaLnBrk="1" hangingPunct="1"/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Posljedica ludosti (</a:t>
            </a:r>
            <a:r>
              <a:rPr lang="en-US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</a:t>
            </a:r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18s):</a:t>
            </a:r>
          </a:p>
          <a:p>
            <a:pPr eaLnBrk="1" hangingPunct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Smrt (1,18s)</a:t>
            </a:r>
          </a:p>
          <a:p>
            <a:pPr lvl="1" eaLnBrk="1" hangingPunct="1"/>
            <a:r>
              <a:rPr lang="hr-HR" alt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Otac tumači izvor mudrosti (2,6)</a:t>
            </a:r>
          </a:p>
          <a:p>
            <a:pPr eaLnBrk="1" hangingPunct="1"/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יהוה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daje mudrost (6)</a:t>
            </a:r>
          </a:p>
          <a:p>
            <a:pPr eaLnBrk="1" hangingPunct="1"/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יהוה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čuva pravednike (7)</a:t>
            </a:r>
          </a:p>
        </p:txBody>
      </p:sp>
      <p:pic>
        <p:nvPicPr>
          <p:cNvPr id="44036" name="Picture 5" descr="697_002">
            <a:extLst>
              <a:ext uri="{FF2B5EF4-FFF2-40B4-BE49-F238E27FC236}">
                <a16:creationId xmlns:a16="http://schemas.microsoft.com/office/drawing/2014/main" id="{AA634866-0235-DBBC-5DC8-25A99B1E7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9225" y="2781300"/>
            <a:ext cx="2644775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ctangle 143"/>
          <p:cNvSpPr/>
          <p:nvPr/>
        </p:nvSpPr>
        <p:spPr>
          <a:xfrm>
            <a:off x="533520" y="609480"/>
            <a:ext cx="7772400" cy="1667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1"/>
              </a:spcBef>
              <a:spcAft>
                <a:spcPts val="11"/>
              </a:spcAft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  <a:defRPr/>
            </a:pPr>
            <a:r>
              <a:rPr kumimoji="0" lang="hr-HR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</a:rPr>
              <a:t>Hajdemo u dom Gospodnji</a:t>
            </a:r>
            <a:br>
              <a:rPr kumimoji="0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rPr>
            </a:br>
            <a:r>
              <a:rPr kumimoji="0" lang="hr-HR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</a:rPr>
              <a:t>(</a:t>
            </a:r>
            <a:r>
              <a:rPr kumimoji="0" lang="hr-HR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</a:rPr>
              <a:t>Ps</a:t>
            </a:r>
            <a:r>
              <a:rPr kumimoji="0" lang="hr-HR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</a:rPr>
              <a:t> 122)</a:t>
            </a:r>
            <a:endParaRPr kumimoji="0" lang="hr-HR" sz="4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45" name="Picture 144"/>
          <p:cNvPicPr/>
          <p:nvPr/>
        </p:nvPicPr>
        <p:blipFill>
          <a:blip r:embed="rId2"/>
          <a:stretch/>
        </p:blipFill>
        <p:spPr>
          <a:xfrm>
            <a:off x="6480" y="2492280"/>
            <a:ext cx="9137520" cy="2160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Edge">
  <a:themeElements>
    <a:clrScheme name="2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2_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2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TS001069000">
  <a:themeElements>
    <a:clrScheme name="1_TS001069000 2">
      <a:dk1>
        <a:srgbClr val="000000"/>
      </a:dk1>
      <a:lt1>
        <a:srgbClr val="FFFFFF"/>
      </a:lt1>
      <a:dk2>
        <a:srgbClr val="000000"/>
      </a:dk2>
      <a:lt2>
        <a:srgbClr val="777777"/>
      </a:lt2>
      <a:accent1>
        <a:srgbClr val="00CC00"/>
      </a:accent1>
      <a:accent2>
        <a:srgbClr val="FF822D"/>
      </a:accent2>
      <a:accent3>
        <a:srgbClr val="FFFFFF"/>
      </a:accent3>
      <a:accent4>
        <a:srgbClr val="000000"/>
      </a:accent4>
      <a:accent5>
        <a:srgbClr val="AAE2AA"/>
      </a:accent5>
      <a:accent6>
        <a:srgbClr val="E77528"/>
      </a:accent6>
      <a:hlink>
        <a:srgbClr val="FF63B1"/>
      </a:hlink>
      <a:folHlink>
        <a:srgbClr val="B2B2B2"/>
      </a:folHlink>
    </a:clrScheme>
    <a:fontScheme name="1_TS001069000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TS001069000 1">
        <a:dk1>
          <a:srgbClr val="FC6600"/>
        </a:dk1>
        <a:lt1>
          <a:srgbClr val="C6FE82"/>
        </a:lt1>
        <a:dk2>
          <a:srgbClr val="FFFFFF"/>
        </a:dk2>
        <a:lt2>
          <a:srgbClr val="000000"/>
        </a:lt2>
        <a:accent1>
          <a:srgbClr val="00CC00"/>
        </a:accent1>
        <a:accent2>
          <a:srgbClr val="FF822D"/>
        </a:accent2>
        <a:accent3>
          <a:srgbClr val="DFFEC1"/>
        </a:accent3>
        <a:accent4>
          <a:srgbClr val="D756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2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00CC00"/>
        </a:accent1>
        <a:accent2>
          <a:srgbClr val="FF822D"/>
        </a:accent2>
        <a:accent3>
          <a:srgbClr val="FFFFFF"/>
        </a:accent3>
        <a:accent4>
          <a:srgbClr val="0000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4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72CE86"/>
        </a:accent1>
        <a:accent2>
          <a:srgbClr val="F6B070"/>
        </a:accent2>
        <a:accent3>
          <a:srgbClr val="FFFFFF"/>
        </a:accent3>
        <a:accent4>
          <a:srgbClr val="000000"/>
        </a:accent4>
        <a:accent5>
          <a:srgbClr val="BCE3C3"/>
        </a:accent5>
        <a:accent6>
          <a:srgbClr val="DF9F65"/>
        </a:accent6>
        <a:hlink>
          <a:srgbClr val="EB9DC4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5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58F91"/>
        </a:accent1>
        <a:accent2>
          <a:srgbClr val="CE7162"/>
        </a:accent2>
        <a:accent3>
          <a:srgbClr val="FFFFFF"/>
        </a:accent3>
        <a:accent4>
          <a:srgbClr val="000000"/>
        </a:accent4>
        <a:accent5>
          <a:srgbClr val="F9C6C7"/>
        </a:accent5>
        <a:accent6>
          <a:srgbClr val="BA6658"/>
        </a:accent6>
        <a:hlink>
          <a:srgbClr val="F6CA7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6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AB774"/>
        </a:accent1>
        <a:accent2>
          <a:srgbClr val="CBACD4"/>
        </a:accent2>
        <a:accent3>
          <a:srgbClr val="FFFFFF"/>
        </a:accent3>
        <a:accent4>
          <a:srgbClr val="000000"/>
        </a:accent4>
        <a:accent5>
          <a:srgbClr val="FCD8BC"/>
        </a:accent5>
        <a:accent6>
          <a:srgbClr val="B89BC0"/>
        </a:accent6>
        <a:hlink>
          <a:srgbClr val="C2EB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7">
        <a:dk1>
          <a:srgbClr val="3B6147"/>
        </a:dk1>
        <a:lt1>
          <a:srgbClr val="CED5E8"/>
        </a:lt1>
        <a:dk2>
          <a:srgbClr val="FFFFFF"/>
        </a:dk2>
        <a:lt2>
          <a:srgbClr val="777777"/>
        </a:lt2>
        <a:accent1>
          <a:srgbClr val="FEA868"/>
        </a:accent1>
        <a:accent2>
          <a:srgbClr val="9AA8D0"/>
        </a:accent2>
        <a:accent3>
          <a:srgbClr val="E3E7F2"/>
        </a:accent3>
        <a:accent4>
          <a:srgbClr val="31523B"/>
        </a:accent4>
        <a:accent5>
          <a:srgbClr val="FED1B9"/>
        </a:accent5>
        <a:accent6>
          <a:srgbClr val="8B98BC"/>
        </a:accent6>
        <a:hlink>
          <a:srgbClr val="9CE15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8">
        <a:dk1>
          <a:srgbClr val="2C395E"/>
        </a:dk1>
        <a:lt1>
          <a:srgbClr val="8798C7"/>
        </a:lt1>
        <a:dk2>
          <a:srgbClr val="FFFFFF"/>
        </a:dk2>
        <a:lt2>
          <a:srgbClr val="000000"/>
        </a:lt2>
        <a:accent1>
          <a:srgbClr val="FEE168"/>
        </a:accent1>
        <a:accent2>
          <a:srgbClr val="BAE482"/>
        </a:accent2>
        <a:accent3>
          <a:srgbClr val="C3CAE0"/>
        </a:accent3>
        <a:accent4>
          <a:srgbClr val="242F4F"/>
        </a:accent4>
        <a:accent5>
          <a:srgbClr val="FEEEB9"/>
        </a:accent5>
        <a:accent6>
          <a:srgbClr val="A8CF75"/>
        </a:accent6>
        <a:hlink>
          <a:srgbClr val="EFAD6B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4_Edge">
  <a:themeElements>
    <a:clrScheme name="4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4_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sustava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1187</TotalTime>
  <Words>1537</Words>
  <Application>Microsoft Office PowerPoint</Application>
  <PresentationFormat>On-screen Show (4:3)</PresentationFormat>
  <Paragraphs>199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Arial</vt:lpstr>
      <vt:lpstr>Garamond</vt:lpstr>
      <vt:lpstr>Tahoma</vt:lpstr>
      <vt:lpstr>Times New Roman</vt:lpstr>
      <vt:lpstr>Wingdings</vt:lpstr>
      <vt:lpstr>Edge</vt:lpstr>
      <vt:lpstr>2_Edge</vt:lpstr>
      <vt:lpstr>1_TS001069000</vt:lpstr>
      <vt:lpstr>4_Edge</vt:lpstr>
      <vt:lpstr>3_Edge</vt:lpstr>
      <vt:lpstr>Office</vt:lpstr>
      <vt:lpstr>Mudre    izreke </vt:lpstr>
      <vt:lpstr>PowerPoint Presentation</vt:lpstr>
      <vt:lpstr>Mudre    izreke </vt:lpstr>
      <vt:lpstr>Biblijska egzegeza:  Poučne knjige  Staroga zavjeta</vt:lpstr>
      <vt:lpstr>Mudre izreke</vt:lpstr>
      <vt:lpstr>Uvod u Izreke </vt:lpstr>
      <vt:lpstr>Odgoj</vt:lpstr>
      <vt:lpstr>Tora </vt:lpstr>
      <vt:lpstr>Božji Zakon</vt:lpstr>
      <vt:lpstr>PowerPoint Presentation</vt:lpstr>
      <vt:lpstr>Iz iskustva</vt:lpstr>
      <vt:lpstr>Djeca</vt:lpstr>
      <vt:lpstr>Vrijednost odgoja</vt:lpstr>
      <vt:lpstr>Forma i stil u Izr</vt:lpstr>
      <vt:lpstr>Uvod Izr 1-9</vt:lpstr>
      <vt:lpstr>Književne figure</vt:lpstr>
      <vt:lpstr>Neka se raduje srce (Ps 105)</vt:lpstr>
      <vt:lpstr>Motivi i dijalozi  u Mudrim izrekama </vt:lpstr>
      <vt:lpstr>Motivi</vt:lpstr>
      <vt:lpstr>Strah Gospodnji (יראת יהוה)</vt:lpstr>
      <vt:lpstr>Dijalog (druga strana)</vt:lpstr>
      <vt:lpstr>Dijalozi u Izr</vt:lpstr>
      <vt:lpstr>Dijalog: drugi mudraci</vt:lpstr>
      <vt:lpstr>Poučno tumačenje (3. l.) – opis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Mudre izreke</dc:title>
  <dc:creator>Niko</dc:creator>
  <cp:lastModifiedBy>Niko Bilić</cp:lastModifiedBy>
  <cp:revision>54</cp:revision>
  <dcterms:created xsi:type="dcterms:W3CDTF">2014-10-21T23:24:15Z</dcterms:created>
  <dcterms:modified xsi:type="dcterms:W3CDTF">2026-10-28T07:19:30Z</dcterms:modified>
</cp:coreProperties>
</file>