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3651" r:id="rId2"/>
    <p:sldMasterId id="2147483686" r:id="rId3"/>
    <p:sldMasterId id="2147483731" r:id="rId4"/>
  </p:sldMasterIdLst>
  <p:notesMasterIdLst>
    <p:notesMasterId r:id="rId17"/>
  </p:notesMasterIdLst>
  <p:sldIdLst>
    <p:sldId id="256" r:id="rId5"/>
    <p:sldId id="345" r:id="rId6"/>
    <p:sldId id="346" r:id="rId7"/>
    <p:sldId id="303" r:id="rId8"/>
    <p:sldId id="299" r:id="rId9"/>
    <p:sldId id="257" r:id="rId10"/>
    <p:sldId id="280" r:id="rId11"/>
    <p:sldId id="283" r:id="rId12"/>
    <p:sldId id="281" r:id="rId13"/>
    <p:sldId id="284" r:id="rId14"/>
    <p:sldId id="271" r:id="rId15"/>
    <p:sldId id="298" r:id="rId16"/>
  </p:sldIdLst>
  <p:sldSz cx="9144000" cy="6858000" type="screen4x3"/>
  <p:notesSz cx="7102475" cy="10233025"/>
  <p:defaultTextStyle>
    <a:defPPr>
      <a:defRPr lang="hr-H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83" autoAdjust="0"/>
    <p:restoredTop sz="94622" autoAdjust="0"/>
  </p:normalViewPr>
  <p:slideViewPr>
    <p:cSldViewPr>
      <p:cViewPr varScale="1">
        <p:scale>
          <a:sx n="78" d="100"/>
          <a:sy n="78" d="100"/>
        </p:scale>
        <p:origin x="1013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903D4BF-6558-0DFA-A5E1-C624FAF0F2A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CFA729-1BB3-FF89-533B-BCFD606D7C8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022725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26F7A2E-53FB-415B-8BE8-C56DA22EE49E}" type="datetimeFigureOut">
              <a:rPr lang="hr-HR"/>
              <a:pPr>
                <a:defRPr/>
              </a:pPr>
              <a:t>5.10.2026.</a:t>
            </a:fld>
            <a:endParaRPr lang="hr-HR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F03B0DC-BE4D-D0ED-1586-2E772248CC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279525"/>
            <a:ext cx="4603750" cy="3452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hr-HR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B528612-A6CC-46E6-A0E4-9DD0689C9B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9613" y="4924425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hr-HR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B06488-749C-4C49-0FE5-77BE7A9208B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8163" cy="512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C00F4-2F7D-C46A-27AC-1811FBBF29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022725" y="9720263"/>
            <a:ext cx="3078163" cy="512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437C7756-3FDB-46A9-A0F7-D98207AA51D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>
            <a:extLst>
              <a:ext uri="{FF2B5EF4-FFF2-40B4-BE49-F238E27FC236}">
                <a16:creationId xmlns:a16="http://schemas.microsoft.com/office/drawing/2014/main" id="{6043D623-0C48-97EA-49B4-02C9937CF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" name="Line 8">
            <a:extLst>
              <a:ext uri="{FF2B5EF4-FFF2-40B4-BE49-F238E27FC236}">
                <a16:creationId xmlns:a16="http://schemas.microsoft.com/office/drawing/2014/main" id="{E588C544-20C5-9696-D6B6-0F3036214D1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pPr lvl="0"/>
            <a:r>
              <a:rPr lang="hr-HR" altLang="en-US" noProof="0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hr-HR" altLang="en-US" noProof="0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549F73-B053-EB05-2A3C-7EA3950465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B09453F-B6B7-1AF6-E1A7-6C1BF9D3F5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5D86DF-E69C-B013-C262-879FAC27A7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87EBFB-8D0E-4ADB-91BD-9DE2690B8DE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856334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FE3A7C-1EE3-DEF1-9BE8-9D2934426C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A9F4D3A-9951-40A0-6EFC-0C83E3D5E4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7E03DD-DC38-B0F8-DE7C-C5ED731A39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A242C-B07C-4C7E-8AD1-10A0FA6D1367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647129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30B430-20BD-DAF9-838A-42D1D9E2F9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6049C46-C431-9071-6174-8293DDD12E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5437D6-B46C-5230-200F-6E6E8B9CEC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1FDAB5-4152-46EA-A40A-E31C625738EF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449037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C50919-C4A3-8238-8963-C0E79D5406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63787-9C0E-C449-98E7-EF6A33B4DF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CAAA22-AAE9-7D7F-FAF2-A7B8A71D12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7BA019-D841-41D2-BF80-9BEE3989269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268701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90E71ED-8186-8398-E232-BAD576175A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D3DED60-4FFD-1844-6E07-D9368F09C6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233171D-1620-D7C1-9E96-3722AA6C38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5BAE0-703E-46D5-A18B-86251BCE5DDC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238725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9894874-66C5-E048-CCBC-F63BEDA59F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A4B301D-120B-612A-7106-E3C31183F1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7963D9A-A266-B388-1D39-D47D4EFAC2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7D6BCA-B37F-40BC-8CBD-26D7C370E553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369747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1A545C5-AD61-AE8E-65FE-0D092417F7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241E345-B81B-2AE3-8C0C-45ED458C59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4AA0706-AB79-5333-81C9-41A4636488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0C1B7-A5F8-40AF-BFFC-2A7FFC5AD907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261781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C835C5-5262-C8EF-947A-1A4D57F2EC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4F7E26-1F36-5968-461B-B711ECBC7C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94E9A2-B05F-9B5A-5CBF-4AF100E338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39B19F-E4F4-4B2A-8D99-D92855706CF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2615758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79CB437-CEBC-5560-F85D-835986B2D2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BEB025-4602-AC24-B556-C13A072965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AE4665-B274-159B-ED5E-BBD071FCF0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482BD-3311-46EE-95D0-38A92595CBE6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92815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51E75C9-000D-A07F-9F39-0701193C4C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2735C1-8C81-52FE-E62A-481B5F8C4E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85E876D-3192-D193-D657-C23CA56FE3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A400B-E199-49BD-8AB7-FE642513153D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767433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8138149-09F4-363B-7A2A-6F95FA0309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74FE9E2-36A1-BCE7-575A-018DB60F7D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563CC5-FC4B-7267-FCB7-218901071B5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2E34D-898A-41F9-A9C9-9473BC921B5A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917580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hr-HR"/>
              <a:t>Uredite stil podnaslova matrice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50A745-F469-6289-2134-97A9B6CD51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32B52C-53EE-B3EF-0BF6-8281495DF6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5E8D8E6-B56C-8F6C-FAD1-E7D74729A5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9E91B-5ABF-4966-A15D-F5AFBBF31277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028654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781F12-4EAA-0479-A90A-7EAD13B07E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64A5B8-EBAC-D4E8-721E-4002DDC01F8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447F28-F25B-4621-8BAD-AD2970CC36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FDDBC-77DC-4D84-AB53-9FEEB430CF0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4477108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1DF59CC-D2E0-898C-529C-991653478C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C548571-7BC8-0795-64A9-612C32EDB4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EEECB62-04F2-E84B-79F7-8B2EED4C77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F6C75-19AC-437A-BBEE-2AB2930D7FF4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2636755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7359E9-9B22-05DC-AB89-0D774DD12F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283B5E-5309-4B2C-2014-071FF944CF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D2C649-4132-AC03-ADEB-F1D888858F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3E33C-52DB-41EB-94A6-BC2B0390832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512038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F0177E9-4466-199D-EF9C-57FA2A0F55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A4C21CD-E2A5-8A60-A3AE-5E6018CEAB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1C0387A-1EC7-E9C0-9F64-6C00811A8E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A615DB-C5D6-45C0-A72B-36960F193C4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1490278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C005A5B-B5AD-5B52-38B0-3C14ECA7AE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C60D73C-1228-30D7-E64E-589EE47EF5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B50EE51-D36C-1C0D-2EF2-CC0CBB0A1B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69AB5-D70D-43C1-8747-421B5514DBB0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56897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659A67B-3C0A-09DE-2E35-B44E4DA455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74AE7E1-65F8-00F9-9A85-7B59E02861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0048B62-4BA6-1785-29EB-B4A1F20E3E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2A72C-1EC5-4312-BE07-6027D4D57187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9002363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DF2242-F9E2-C64C-87F2-4E2F4F560C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AA83C3-473A-D037-DFF7-E81D43AB1E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9F0633-1CB0-5E95-4538-2621EF2687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61BB27-0680-45D8-900A-F4E151FCC669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5119404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Uredite stil naslova matrice</a:t>
            </a:r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510215F-2E7E-C3E8-3049-5764CDE60E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F5F8EA-F5BD-E229-996E-1AA257F50D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E1B8CE-FB87-A180-B014-A73A05C6F1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93CCE-AE08-456F-9147-0C94A194E15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5440090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67151FB-A456-B485-7873-59F56877B5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259647-4A05-7B6C-1F00-F66F28B60A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CED5CE-4BBE-BBA8-740C-B0A663BCF4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0ADE9A-5942-4D26-BA8F-660F741E472F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1110154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hr-HR"/>
              <a:t>Uredite stil naslova matrice</a:t>
            </a:r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573E1DF-CE0D-6060-E995-FE7AF90EB8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789510C-B54A-39FB-DF33-BB1C1BCBE7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ADEF32-460C-A1F8-1272-7D3B732B75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61C686-388C-4849-B1EE-AC5F46D98F45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8993518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D6B3F4-33AC-D4C1-3869-07FEECD5B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06.03.12.</a:t>
            </a:r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FA0B9D-3525-1E96-3602-21305ECB7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 ferbt1_002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7B6388-2172-BD78-FE59-117D02C8E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6DBDC5E-B7DC-4682-977A-30BED692F877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5723614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E05B6-7290-9103-F0FA-73A93152C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06.03.12.</a:t>
            </a:r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608E23-F552-4CF9-5C4E-9374C3657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 ferbt1_002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7B45D-83FF-3073-4691-30E164224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2D9F428-5319-435C-B942-3DF98C4CD47D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3503063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06824-C027-C107-B27D-F32E6384B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06.03.12.</a:t>
            </a:r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627A2-5B0C-168D-0974-E16DED848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 ferbt1_002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D1F3F4-14F0-5329-F10E-3C4FB4D96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063ADD-4D47-470B-A1B5-5185050147CA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6425027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527D66-92BC-0EF1-DAB2-98E52DEE9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06.03.12.</a:t>
            </a:r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FB3264-CCB0-8288-A400-0F62FCF5F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 ferbt1_002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566756-9887-B5C1-6ABA-4F86CBC36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EBAB9F1-7F21-4716-BA48-25758758CD0F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2419483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7234FA-FF61-A477-7A01-35DEBE8F1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06.03.12.</a:t>
            </a:r>
            <a:endParaRPr lang="hr-HR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EC58F9-DC23-840F-0B97-250B84B51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 ferbt1_002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30EC3A-BD24-AC2C-B9A4-20B3F25C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A87BAA9-A86E-4989-8622-CFC6E139B16D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7801075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3C2E00-55F5-6978-2AA8-AAB153793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06.03.12.</a:t>
            </a:r>
            <a:endParaRPr lang="hr-HR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74DADF-237F-D7D9-7EEB-FADE96FD7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 ferbt1_002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0B92DF-66C8-6789-75CE-519FD8D93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B97F6E0-B112-4603-AE21-08A979EA07F3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0807004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2B22D8-33AD-6AA7-37E1-33A31263B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06.03.12.</a:t>
            </a:r>
            <a:endParaRPr lang="hr-HR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856D48-E113-3833-BFE2-60EC7824D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 ferbt1_002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BC9B22-BF46-5FD2-E635-E0608FF0C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ED56A2E-7E3C-4D76-8AFC-117162A1FED7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6655402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8D88A5-2F0B-612D-FE03-E971240C9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06.03.12.</a:t>
            </a:r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5625E-A234-5465-9DF9-2A4A43562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 ferbt1_002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5CF986-E748-32D6-D3F7-EDC997F34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4489355-DD21-4A25-A060-C352DAB5745D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5779291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DB4B-5FFA-C5F9-05DC-BF55D6DAC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06.03.12.</a:t>
            </a:r>
            <a:endParaRPr lang="hr-HR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B3F5F0-4E0C-1396-F5ED-49651C6F1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 ferbt1_002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4B24A8-C2B7-1C57-ED00-34FF99395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9D4790-9FAE-477E-AC4B-6CE1E1B07BCA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8311993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14B6B1-F852-BDCC-9116-A3BBEF9E8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06.03.12.</a:t>
            </a:r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4A7FA-1446-C6E8-77F3-C08B8CE89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 ferbt1_002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57F12-954A-8A06-19FA-8ABC84EA3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27CFE22-D5BC-412B-9484-B0612F880F4B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4282661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DA306-4792-0AEF-DDE2-698E4F836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/>
              <a:t>06.03.12.</a:t>
            </a:r>
            <a:endParaRPr lang="hr-HR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1521F-6C39-8F69-D8EB-B3F33EE49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 ferbt1_002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2DF1C-5370-D184-BD83-6B038F4CC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390AEF3-C922-4A21-8872-0271DE4C8C0E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7224183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379231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022582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09187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2133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267369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449413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384713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124261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45628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r-H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11249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9138212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609600"/>
            <a:ext cx="19431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609600"/>
            <a:ext cx="56769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08605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56962F7-5E6B-E8B7-228A-2E998C5220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E7D8ACE-4252-7572-23A2-D3EAFEA47A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BFC51B49-0682-F471-ED4B-1AB7D56F1EE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2231CE29-83A7-86A9-930D-2B0F0CFACA8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  <a:cs typeface="Arial" charset="0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07E235DA-674A-0DEE-1820-85E5DB888F2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8418ABFE-1EF9-4D6F-9E7C-28167A460F7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sp>
        <p:nvSpPr>
          <p:cNvPr id="1031" name="Freeform 7">
            <a:extLst>
              <a:ext uri="{FF2B5EF4-FFF2-40B4-BE49-F238E27FC236}">
                <a16:creationId xmlns:a16="http://schemas.microsoft.com/office/drawing/2014/main" id="{C5850BAA-BCE5-BA8E-191C-13E6C25CB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3716121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70C73B5F-3F8E-6D42-8D51-DAB3606C0B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CECB4D4-0822-40F7-8246-3482DFAB42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3E605C8F-93D8-58B5-67BF-E1971365EA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C83B2262-1D86-217B-1AFD-30C459D5B4E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  <a:cs typeface="+mn-cs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EF0A8E74-E9DC-8232-356C-0080A85AEE6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  <a:cs typeface="+mn-cs"/>
              </a:defRPr>
            </a:lvl1pPr>
          </a:lstStyle>
          <a:p>
            <a:pPr>
              <a:defRPr/>
            </a:pPr>
            <a:endParaRPr lang="hr-HR" altLang="en-US"/>
          </a:p>
        </p:txBody>
      </p:sp>
      <p:sp>
        <p:nvSpPr>
          <p:cNvPr id="26630" name="Rectangle 6">
            <a:extLst>
              <a:ext uri="{FF2B5EF4-FFF2-40B4-BE49-F238E27FC236}">
                <a16:creationId xmlns:a16="http://schemas.microsoft.com/office/drawing/2014/main" id="{E7B9D1CF-26EC-FCF5-EA05-11F642567CB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0" tIns="45711" rIns="91420" bIns="4571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DCFB133C-DB72-4D38-97EB-E5929474095B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sp>
        <p:nvSpPr>
          <p:cNvPr id="2055" name="Freeform 7">
            <a:extLst>
              <a:ext uri="{FF2B5EF4-FFF2-40B4-BE49-F238E27FC236}">
                <a16:creationId xmlns:a16="http://schemas.microsoft.com/office/drawing/2014/main" id="{606940E2-8EDE-A228-CD0C-8739B72D8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609600 h 1000"/>
              <a:gd name="T2" fmla="*/ 0 w 1000"/>
              <a:gd name="T3" fmla="*/ 0 h 1000"/>
              <a:gd name="T4" fmla="*/ 82296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6" name="Line 8">
            <a:extLst>
              <a:ext uri="{FF2B5EF4-FFF2-40B4-BE49-F238E27FC236}">
                <a16:creationId xmlns:a16="http://schemas.microsoft.com/office/drawing/2014/main" id="{99DF95C3-ED21-D74B-DA9A-87A6E3D627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>
          <a:solidFill>
            <a:schemeClr val="tx1"/>
          </a:solidFill>
          <a:latin typeface="+mn-lt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>
          <a:solidFill>
            <a:schemeClr val="tx1"/>
          </a:solidFill>
          <a:latin typeface="+mn-lt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8596782-4BA4-595D-3B4B-CD67E38F8B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583C751F-4DFF-6B0E-FCBC-065D675D42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08BCC54D-D58A-B50A-23D3-66BD06A82B9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  <a:cs typeface="+mn-cs"/>
              </a:defRPr>
            </a:lvl1pPr>
          </a:lstStyle>
          <a:p>
            <a:pPr>
              <a:defRPr/>
            </a:pPr>
            <a:r>
              <a:rPr lang="hr-HR"/>
              <a:t>06.03.12.</a:t>
            </a:r>
            <a:endParaRPr lang="hr-HR" altLang="en-US"/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BDB9DF74-F91B-E802-7A75-E54CDA3701B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>
                <a:latin typeface="+mj-lt"/>
                <a:cs typeface="+mn-cs"/>
              </a:defRPr>
            </a:lvl1pPr>
          </a:lstStyle>
          <a:p>
            <a:pPr>
              <a:defRPr/>
            </a:pPr>
            <a:r>
              <a:rPr lang="hr-HR" altLang="en-US"/>
              <a:t>amdg.eu ferbt1_002</a:t>
            </a:r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F6874E08-2910-8C86-7794-DC95DE58A12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+mj-lt"/>
              </a:defRPr>
            </a:lvl1pPr>
          </a:lstStyle>
          <a:p>
            <a:pPr>
              <a:defRPr/>
            </a:pPr>
            <a:fld id="{DDDE107E-B424-4B92-A45C-413CADF47418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sp>
        <p:nvSpPr>
          <p:cNvPr id="3079" name="Freeform 7">
            <a:extLst>
              <a:ext uri="{FF2B5EF4-FFF2-40B4-BE49-F238E27FC236}">
                <a16:creationId xmlns:a16="http://schemas.microsoft.com/office/drawing/2014/main" id="{209AF06C-1836-A601-26FF-6937505330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0" name="Line 8">
            <a:extLst>
              <a:ext uri="{FF2B5EF4-FFF2-40B4-BE49-F238E27FC236}">
                <a16:creationId xmlns:a16="http://schemas.microsoft.com/office/drawing/2014/main" id="{A3D14EAF-A2B4-3A81-75D2-6E25DD43AE4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1">
            <a:extLst>
              <a:ext uri="{FF2B5EF4-FFF2-40B4-BE49-F238E27FC236}">
                <a16:creationId xmlns:a16="http://schemas.microsoft.com/office/drawing/2014/main" id="{C688F158-A15C-D73A-7B5B-26915C4C7D5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4101" name="Freeform 17" descr="CITTEXT">
              <a:extLst>
                <a:ext uri="{FF2B5EF4-FFF2-40B4-BE49-F238E27FC236}">
                  <a16:creationId xmlns:a16="http://schemas.microsoft.com/office/drawing/2014/main" id="{B82F1D0B-13AD-51B2-C7B0-695741AC6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1824" cy="4320"/>
            </a:xfrm>
            <a:custGeom>
              <a:avLst/>
              <a:gdLst>
                <a:gd name="T0" fmla="*/ 0 w 1824"/>
                <a:gd name="T1" fmla="*/ 22475 h 3840"/>
                <a:gd name="T2" fmla="*/ 0 w 1824"/>
                <a:gd name="T3" fmla="*/ 0 h 3840"/>
                <a:gd name="T4" fmla="*/ 1824 w 1824"/>
                <a:gd name="T5" fmla="*/ 0 h 3840"/>
                <a:gd name="T6" fmla="*/ 583 w 1824"/>
                <a:gd name="T7" fmla="*/ 22475 h 3840"/>
                <a:gd name="T8" fmla="*/ 0 w 1824"/>
                <a:gd name="T9" fmla="*/ 22475 h 38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24" h="3840">
                  <a:moveTo>
                    <a:pt x="0" y="3840"/>
                  </a:moveTo>
                  <a:lnTo>
                    <a:pt x="0" y="0"/>
                  </a:lnTo>
                  <a:lnTo>
                    <a:pt x="1824" y="0"/>
                  </a:lnTo>
                  <a:cubicBezTo>
                    <a:pt x="74" y="1204"/>
                    <a:pt x="465" y="3655"/>
                    <a:pt x="583" y="3840"/>
                  </a:cubicBezTo>
                  <a:cubicBezTo>
                    <a:pt x="291" y="3840"/>
                    <a:pt x="0" y="3840"/>
                    <a:pt x="0" y="3840"/>
                  </a:cubicBezTo>
                  <a:close/>
                </a:path>
              </a:pathLst>
            </a:custGeom>
            <a:blipFill dpi="0" rotWithShape="0">
              <a:blip r:embed="rId13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30" name="Rectangle 7">
              <a:extLst>
                <a:ext uri="{FF2B5EF4-FFF2-40B4-BE49-F238E27FC236}">
                  <a16:creationId xmlns:a16="http://schemas.microsoft.com/office/drawing/2014/main" id="{E823A863-8704-8BCC-0E4F-5AD1D56DFE59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008" y="0"/>
              <a:ext cx="4752" cy="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sr-Latn-RS" altLang="sr-Latn-RS" b="1">
                <a:latin typeface="Tahoma" panose="020B0604030504040204" pitchFamily="34" charset="0"/>
              </a:endParaRPr>
            </a:p>
          </p:txBody>
        </p:sp>
        <p:pic>
          <p:nvPicPr>
            <p:cNvPr id="4103" name="Picture 8" descr="CITBANND">
              <a:extLst>
                <a:ext uri="{FF2B5EF4-FFF2-40B4-BE49-F238E27FC236}">
                  <a16:creationId xmlns:a16="http://schemas.microsoft.com/office/drawing/2014/main" id="{9C6D1832-708C-58B6-F9FB-BC089EEA35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666" r="5334" b="86667"/>
            <a:stretch>
              <a:fillRect/>
            </a:stretch>
          </p:blipFill>
          <p:spPr bwMode="auto">
            <a:xfrm>
              <a:off x="1584" y="0"/>
              <a:ext cx="417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2" name="Rectangle 9">
              <a:extLst>
                <a:ext uri="{FF2B5EF4-FFF2-40B4-BE49-F238E27FC236}">
                  <a16:creationId xmlns:a16="http://schemas.microsoft.com/office/drawing/2014/main" id="{919F8CA9-09DA-584F-D32D-F4E495350A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240"/>
              <a:ext cx="4752" cy="4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sr-Latn-RS" altLang="sr-Latn-RS" b="1">
                <a:latin typeface="Tahoma" panose="020B0604030504040204" pitchFamily="34" charset="0"/>
              </a:endParaRPr>
            </a:p>
          </p:txBody>
        </p:sp>
        <p:grpSp>
          <p:nvGrpSpPr>
            <p:cNvPr id="4105" name="Group 20">
              <a:extLst>
                <a:ext uri="{FF2B5EF4-FFF2-40B4-BE49-F238E27FC236}">
                  <a16:creationId xmlns:a16="http://schemas.microsoft.com/office/drawing/2014/main" id="{CA69D6BC-2838-54F6-A7A1-0AC4E4A6D92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2256"/>
              <a:ext cx="3642" cy="94"/>
              <a:chOff x="0" y="2256"/>
              <a:chExt cx="3642" cy="94"/>
            </a:xfrm>
          </p:grpSpPr>
          <p:sp>
            <p:nvSpPr>
              <p:cNvPr id="4106" name="Freeform 10">
                <a:extLst>
                  <a:ext uri="{FF2B5EF4-FFF2-40B4-BE49-F238E27FC236}">
                    <a16:creationId xmlns:a16="http://schemas.microsoft.com/office/drawing/2014/main" id="{CF46AD25-9F18-BB1E-9A21-8009391CED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2310"/>
                <a:ext cx="3642" cy="1"/>
              </a:xfrm>
              <a:custGeom>
                <a:avLst/>
                <a:gdLst>
                  <a:gd name="T0" fmla="*/ 0 w 3642"/>
                  <a:gd name="T1" fmla="*/ 0 h 1"/>
                  <a:gd name="T2" fmla="*/ 3642 w 3642"/>
                  <a:gd name="T3" fmla="*/ 0 h 1"/>
                  <a:gd name="T4" fmla="*/ 0 60000 65536"/>
                  <a:gd name="T5" fmla="*/ 0 60000 6553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0" t="0" r="r" b="b"/>
                <a:pathLst>
                  <a:path w="3642" h="1">
                    <a:moveTo>
                      <a:pt x="0" y="0"/>
                    </a:moveTo>
                    <a:lnTo>
                      <a:pt x="3642" y="0"/>
                    </a:lnTo>
                  </a:path>
                </a:pathLst>
              </a:custGeom>
              <a:noFill/>
              <a:ln w="9525">
                <a:solidFill>
                  <a:schemeClr val="accent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4107" name="Group 15">
                <a:extLst>
                  <a:ext uri="{FF2B5EF4-FFF2-40B4-BE49-F238E27FC236}">
                    <a16:creationId xmlns:a16="http://schemas.microsoft.com/office/drawing/2014/main" id="{0D9F93AB-A7C4-85D7-4B17-E5FD2B14FB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60" y="2256"/>
                <a:ext cx="1678" cy="94"/>
                <a:chOff x="419" y="1193"/>
                <a:chExt cx="1678" cy="94"/>
              </a:xfrm>
            </p:grpSpPr>
            <p:sp>
              <p:nvSpPr>
                <p:cNvPr id="21" name="Oval 20">
                  <a:extLst>
                    <a:ext uri="{FF2B5EF4-FFF2-40B4-BE49-F238E27FC236}">
                      <a16:creationId xmlns:a16="http://schemas.microsoft.com/office/drawing/2014/main" id="{D5E0C0DB-D82B-A500-B766-99462C03768E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419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9A646CFD-F456-D3B1-920B-FAF8BB2E1F36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947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526F4A4B-AF2E-45AA-D5E1-EBF852F84D5F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1475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45C720CD-505E-A8F0-534C-796A31B53C4A}"/>
                    </a:ext>
                  </a:extLst>
                </p:cNvPr>
                <p:cNvSpPr>
                  <a:spLocks noChangeArrowheads="1"/>
                </p:cNvSpPr>
                <p:nvPr userDrawn="1"/>
              </p:nvSpPr>
              <p:spPr bwMode="auto">
                <a:xfrm>
                  <a:off x="2003" y="1193"/>
                  <a:ext cx="94" cy="94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shade val="60784"/>
                        <a:invGamma/>
                      </a:schemeClr>
                    </a:gs>
                  </a:gsLst>
                  <a:lin ang="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eaLnBrk="1" hangingPunct="1">
                    <a:defRPr/>
                  </a:pPr>
                  <a:endParaRPr lang="hr-HR" b="1">
                    <a:latin typeface="Tahoma" pitchFamily="34" charset="0"/>
                    <a:cs typeface="+mn-cs"/>
                  </a:endParaRPr>
                </a:p>
              </p:txBody>
            </p:sp>
          </p:grpSp>
        </p:grpSp>
      </p:grpSp>
      <p:sp>
        <p:nvSpPr>
          <p:cNvPr id="4099" name="Rectangle 2">
            <a:extLst>
              <a:ext uri="{FF2B5EF4-FFF2-40B4-BE49-F238E27FC236}">
                <a16:creationId xmlns:a16="http://schemas.microsoft.com/office/drawing/2014/main" id="{C48DA0DC-2003-2AAC-E171-CD9FD772DD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sr-Latn-RS"/>
              <a:t>Titelmasterformat durch Klicken bearbeiten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F953F834-ACEF-589A-DE1F-1AF6D5A47A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133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sr-Latn-RS"/>
              <a:t>Textmasterformate durch Klicken bearbeiten</a:t>
            </a:r>
          </a:p>
          <a:p>
            <a:pPr lvl="1"/>
            <a:r>
              <a:rPr lang="de-DE" altLang="sr-Latn-RS"/>
              <a:t>Zweite Ebene</a:t>
            </a:r>
          </a:p>
          <a:p>
            <a:pPr lvl="2"/>
            <a:r>
              <a:rPr lang="de-DE" altLang="sr-Latn-RS"/>
              <a:t>Dritte Ebene</a:t>
            </a:r>
          </a:p>
          <a:p>
            <a:pPr lvl="3"/>
            <a:r>
              <a:rPr lang="de-DE" altLang="sr-Latn-RS"/>
              <a:t>Vierte Ebene</a:t>
            </a:r>
          </a:p>
          <a:p>
            <a:pPr lvl="4"/>
            <a:r>
              <a:rPr lang="de-DE" altLang="sr-Latn-RS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C5277290-5327-A721-5387-AD3C19E2C14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1268413"/>
            <a:ext cx="7853362" cy="2665412"/>
          </a:xfrm>
        </p:spPr>
        <p:txBody>
          <a:bodyPr/>
          <a:lstStyle/>
          <a:p>
            <a:pPr eaLnBrk="1" hangingPunct="1"/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Biblijska </a:t>
            </a:r>
            <a:r>
              <a:rPr lang="hr-HR" altLang="sr-Latn-R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egzegeza</a:t>
            </a: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Poučne knjige </a:t>
            </a:r>
            <a:b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Staroga zavjeta</a:t>
            </a:r>
          </a:p>
        </p:txBody>
      </p:sp>
      <p:pic>
        <p:nvPicPr>
          <p:cNvPr id="18435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D2B0EF05-A8E0-E804-0255-9D1100C05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6492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18">
            <a:extLst>
              <a:ext uri="{FF2B5EF4-FFF2-40B4-BE49-F238E27FC236}">
                <a16:creationId xmlns:a16="http://schemas.microsoft.com/office/drawing/2014/main" id="{6B3C93AC-D13C-3767-8F8D-73A07CA9D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0"/>
            <a:ext cx="4967287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r-HR" altLang="sr-Latn-RS" sz="1800" b="1" dirty="0"/>
              <a:t>Filozofsko-teološki institut DI</a:t>
            </a:r>
            <a:br>
              <a:rPr lang="hr-HR" altLang="sr-Latn-RS" sz="1800" b="1" dirty="0"/>
            </a:br>
            <a:r>
              <a:rPr lang="hr-HR" altLang="sr-Latn-RS" sz="1800" b="1" dirty="0"/>
              <a:t>Studij filozofije i teologije</a:t>
            </a:r>
            <a:br>
              <a:rPr lang="hr-HR" altLang="sr-Latn-RS" sz="1800" b="1" dirty="0"/>
            </a:br>
            <a:r>
              <a:rPr lang="hr-HR" altLang="sr-Latn-RS" sz="1800" b="1" dirty="0"/>
              <a:t>utorkom od 8:15 i srijedom od 10:15, P14</a:t>
            </a:r>
          </a:p>
        </p:txBody>
      </p:sp>
      <p:pic>
        <p:nvPicPr>
          <p:cNvPr id="18437" name="Picture 8">
            <a:extLst>
              <a:ext uri="{FF2B5EF4-FFF2-40B4-BE49-F238E27FC236}">
                <a16:creationId xmlns:a16="http://schemas.microsoft.com/office/drawing/2014/main" id="{9F86C846-014C-4140-FA3E-9041B521B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0"/>
            <a:ext cx="3203575" cy="267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Subtitle 1">
            <a:extLst>
              <a:ext uri="{FF2B5EF4-FFF2-40B4-BE49-F238E27FC236}">
                <a16:creationId xmlns:a16="http://schemas.microsoft.com/office/drawing/2014/main" id="{1D989093-0349-96D4-B259-D410639FE28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3C822110-4C42-683E-37A4-6FC7300AE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r-HR" altLang="sr-Latn-RS" sz="5400" b="1">
                <a:latin typeface="Times New Roman" panose="02020603050405020304" pitchFamily="18" charset="0"/>
                <a:cs typeface="Times New Roman" panose="02020603050405020304" pitchFamily="18" charset="0"/>
              </a:rPr>
              <a:t>Uzdam se (Ps 52)</a:t>
            </a:r>
            <a:endParaRPr lang="en-GB" altLang="sr-Latn-RS" sz="5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23" name="Picture 6" descr="A sheet of music&#10;&#10;Description automatically generated with low confidence">
            <a:extLst>
              <a:ext uri="{FF2B5EF4-FFF2-40B4-BE49-F238E27FC236}">
                <a16:creationId xmlns:a16="http://schemas.microsoft.com/office/drawing/2014/main" id="{9DCC1451-0D09-73C5-E4F2-1F20C2CF2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9500"/>
            <a:ext cx="9144000" cy="317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DA229-0A11-BD95-4812-F5EE8F88D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5FE75A3-66DD-EC79-B3DF-F428E0C9736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1268413"/>
            <a:ext cx="7853362" cy="2665412"/>
          </a:xfrm>
        </p:spPr>
        <p:txBody>
          <a:bodyPr/>
          <a:lstStyle/>
          <a:p>
            <a:pPr eaLnBrk="1" hangingPunct="1"/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Biblijska </a:t>
            </a:r>
            <a:r>
              <a:rPr lang="hr-HR" altLang="sr-Latn-R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egzegeza</a:t>
            </a:r>
            <a:r>
              <a:rPr lang="hr-HR" altLang="sr-Latn-R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Poučne knjige </a:t>
            </a:r>
            <a:b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5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Staroga zavjeta</a:t>
            </a:r>
          </a:p>
        </p:txBody>
      </p:sp>
      <p:pic>
        <p:nvPicPr>
          <p:cNvPr id="18435" name="Picture 19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D098D9DE-BA2C-92E4-C902-E329B621D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649287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ext Box 18">
            <a:extLst>
              <a:ext uri="{FF2B5EF4-FFF2-40B4-BE49-F238E27FC236}">
                <a16:creationId xmlns:a16="http://schemas.microsoft.com/office/drawing/2014/main" id="{70FD9982-C6A6-3142-8B97-05DC69596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0"/>
            <a:ext cx="4967287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hr-HR" altLang="sr-Latn-RS" sz="1800" b="1" dirty="0"/>
              <a:t>Filozofsko-teološki institut DI</a:t>
            </a:r>
            <a:br>
              <a:rPr lang="hr-HR" altLang="sr-Latn-RS" sz="1800" b="1" dirty="0"/>
            </a:br>
            <a:r>
              <a:rPr lang="hr-HR" altLang="sr-Latn-RS" sz="1800" b="1" dirty="0"/>
              <a:t>Studij filozofije i teologije</a:t>
            </a:r>
            <a:br>
              <a:rPr lang="hr-HR" altLang="sr-Latn-RS" sz="1800" b="1" dirty="0"/>
            </a:br>
            <a:r>
              <a:rPr lang="hr-HR" altLang="sr-Latn-RS" sz="1800" b="1" dirty="0"/>
              <a:t>utorkom od 8:15 i srijedom od 10:15, P14</a:t>
            </a:r>
          </a:p>
        </p:txBody>
      </p:sp>
      <p:pic>
        <p:nvPicPr>
          <p:cNvPr id="18437" name="Picture 8">
            <a:extLst>
              <a:ext uri="{FF2B5EF4-FFF2-40B4-BE49-F238E27FC236}">
                <a16:creationId xmlns:a16="http://schemas.microsoft.com/office/drawing/2014/main" id="{A2169B4B-E047-F188-9F40-F8D1C44DA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0"/>
            <a:ext cx="3203575" cy="267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76566730-AE32-A804-906F-4D3028C0490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2665412"/>
          </a:xfrm>
        </p:spPr>
        <p:txBody>
          <a:bodyPr/>
          <a:lstStyle/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Psalmi i </a:t>
            </a:r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Mudrosne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knjige –</a:t>
            </a:r>
          </a:p>
          <a:p>
            <a:pPr eaLnBrk="1" hangingPunct="1"/>
            <a:r>
              <a:rPr lang="hr-HR" altLang="sr-Latn-R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Poklad</a:t>
            </a:r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biblijske mudrosti u jezgri SZ-a</a:t>
            </a:r>
          </a:p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zimski semestar ak. g. 2026./27.</a:t>
            </a:r>
          </a:p>
          <a:p>
            <a:pPr eaLnBrk="1" hangingPunct="1"/>
            <a:r>
              <a:rPr lang="hr-HR" altLang="sr-Latn-R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Niko Bilić SJ</a:t>
            </a:r>
          </a:p>
          <a:p>
            <a:pPr algn="ctr"/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amdg.eu </a:t>
            </a:r>
            <a:r>
              <a:rPr lang="hr-HR" altLang="sr-Latn-RS" sz="30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nastava  FTI</a:t>
            </a:r>
          </a:p>
        </p:txBody>
      </p:sp>
    </p:spTree>
    <p:extLst>
      <p:ext uri="{BB962C8B-B14F-4D97-AF65-F5344CB8AC3E}">
        <p14:creationId xmlns:p14="http://schemas.microsoft.com/office/powerpoint/2010/main" val="3769350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5302A70F-B1F9-9186-928C-A5445309E6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Odakle započeti?</a:t>
            </a:r>
            <a:endParaRPr lang="hr-HR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E4260-87CD-02EE-E2E6-0C155A9F3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513"/>
            <a:ext cx="8229600" cy="5078412"/>
          </a:xfrm>
        </p:spPr>
        <p:txBody>
          <a:bodyPr>
            <a:normAutofit/>
          </a:bodyPr>
          <a:lstStyle/>
          <a:p>
            <a:pPr eaLnBrk="1" hangingPunct="1"/>
            <a:r>
              <a:rPr lang="hr-HR" altLang="en-US" sz="28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Knjiga Mudrosti 14,1-7</a:t>
            </a:r>
          </a:p>
          <a:p>
            <a:pPr lvl="1" eaLnBrk="1" hangingPunct="1"/>
            <a:r>
              <a:rPr lang="hr-HR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2 [Drevnu lađu] sagradila je </a:t>
            </a:r>
            <a:br>
              <a:rPr lang="hr-HR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mudrost graditeljska.</a:t>
            </a:r>
            <a:br>
              <a:rPr lang="hr-HR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3 Ali njome upravlja tvoja </a:t>
            </a:r>
            <a:br>
              <a:rPr lang="hr-HR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providnost, Oče,</a:t>
            </a:r>
            <a:br>
              <a:rPr lang="hr-HR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koji si dao i na moru put i u valovima stazu pouzdanu:</a:t>
            </a:r>
            <a:br>
              <a:rPr lang="hr-HR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6 Pa i nekoć, kad su izgibali oholi divovi,</a:t>
            </a:r>
            <a:br>
              <a:rPr lang="hr-HR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sklonila se nada ovog svijeta u splav […]</a:t>
            </a:r>
            <a:br>
              <a:rPr lang="hr-HR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7 Blagoslovljeno je drvo po kojem pravda dolazi…</a:t>
            </a:r>
          </a:p>
          <a:p>
            <a:pPr eaLnBrk="1" hangingPunct="1"/>
            <a:r>
              <a:rPr lang="hr-HR" altLang="en-US" sz="28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Molitva kralja Ezekije (Iz 38,10-20), vidi 19b:</a:t>
            </a:r>
          </a:p>
          <a:p>
            <a:pPr lvl="1" eaLnBrk="1" hangingPunct="1"/>
            <a:r>
              <a:rPr lang="hr-HR" altLang="en-U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Otac naučava sinovima tvoju vjernost.</a:t>
            </a:r>
          </a:p>
          <a:p>
            <a:pPr eaLnBrk="1" hangingPunct="1"/>
            <a:r>
              <a:rPr lang="hr-HR" altLang="en-US" sz="28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Izaberite svoju knjigu i svoj psalam!</a:t>
            </a:r>
          </a:p>
          <a:p>
            <a:pPr eaLnBrk="1" hangingPunct="1"/>
            <a:endParaRPr lang="hr-HR" altLang="en-US" sz="2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A2AE1C-4D85-51CA-14AA-6BB20CE1C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AC80DC-C683-439D-BE48-718F600AD818}" type="slidenum">
              <a:rPr lang="hr-HR" altLang="en-US"/>
              <a:pPr>
                <a:defRPr/>
              </a:pPr>
              <a:t>4</a:t>
            </a:fld>
            <a:endParaRPr lang="hr-HR" altLang="en-US"/>
          </a:p>
        </p:txBody>
      </p:sp>
      <p:pic>
        <p:nvPicPr>
          <p:cNvPr id="22533" name="Picture 8">
            <a:extLst>
              <a:ext uri="{FF2B5EF4-FFF2-40B4-BE49-F238E27FC236}">
                <a16:creationId xmlns:a16="http://schemas.microsoft.com/office/drawing/2014/main" id="{E5222381-08E0-8D93-0EAC-D3FD89FD0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0"/>
            <a:ext cx="370840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6">
            <a:extLst>
              <a:ext uri="{FF2B5EF4-FFF2-40B4-BE49-F238E27FC236}">
                <a16:creationId xmlns:a16="http://schemas.microsoft.com/office/drawing/2014/main" id="{547002A5-AF06-FBA6-02BF-326593872CDC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66F55FD8-9049-429D-9C72-EF7357448833}" type="slidenum">
              <a:rPr lang="hr-HR" altLang="en-US" sz="1200">
                <a:latin typeface="Garamond" panose="02020404030301010803" pitchFamily="18" charset="0"/>
              </a:rPr>
              <a:pPr algn="r" eaLnBrk="1" hangingPunct="1"/>
              <a:t>5</a:t>
            </a:fld>
            <a:endParaRPr lang="hr-HR" altLang="en-US" sz="1200">
              <a:latin typeface="Garamond" panose="02020404030301010803" pitchFamily="18" charset="0"/>
            </a:endParaRPr>
          </a:p>
        </p:txBody>
      </p:sp>
      <p:sp>
        <p:nvSpPr>
          <p:cNvPr id="23555" name="Rectangle 4">
            <a:extLst>
              <a:ext uri="{FF2B5EF4-FFF2-40B4-BE49-F238E27FC236}">
                <a16:creationId xmlns:a16="http://schemas.microsoft.com/office/drawing/2014/main" id="{E10BEBF0-AF6B-C876-E61A-5C0CCE3619A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60350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sr-Latn-R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Kanon</a:t>
            </a:r>
          </a:p>
        </p:txBody>
      </p:sp>
      <p:sp>
        <p:nvSpPr>
          <p:cNvPr id="60422" name="Rectangle 6">
            <a:extLst>
              <a:ext uri="{FF2B5EF4-FFF2-40B4-BE49-F238E27FC236}">
                <a16:creationId xmlns:a16="http://schemas.microsoft.com/office/drawing/2014/main" id="{27E2C971-5EFB-C6E0-DAAC-A069E4EC25CE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0" y="2492375"/>
            <a:ext cx="4572000" cy="36385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NZ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Evanđelja i Djela 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hr-HR" altLang="sr-Latn-RS" sz="26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povijest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Poslanice </a:t>
            </a:r>
            <a:b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(Pavlove + katoličke) 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hr-HR" altLang="sr-Latn-RS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mudrost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Otkrivenje 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hr-HR" altLang="sr-Latn-RS" sz="26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proroci</a:t>
            </a:r>
          </a:p>
          <a:p>
            <a:pPr eaLnBrk="1" hangingPunct="1">
              <a:lnSpc>
                <a:spcPct val="90000"/>
              </a:lnSpc>
            </a:pPr>
            <a:endParaRPr lang="hr-HR" altLang="sr-Latn-RS" sz="2600"/>
          </a:p>
        </p:txBody>
      </p:sp>
      <p:pic>
        <p:nvPicPr>
          <p:cNvPr id="23557" name="Picture 4">
            <a:extLst>
              <a:ext uri="{FF2B5EF4-FFF2-40B4-BE49-F238E27FC236}">
                <a16:creationId xmlns:a16="http://schemas.microsoft.com/office/drawing/2014/main" id="{0724FFB4-6B5D-B5AF-A1C0-AA85D416F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0"/>
            <a:ext cx="3563937" cy="2636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1" name="Rectangle 5">
            <a:extLst>
              <a:ext uri="{FF2B5EF4-FFF2-40B4-BE49-F238E27FC236}">
                <a16:creationId xmlns:a16="http://schemas.microsoft.com/office/drawing/2014/main" id="{E1036F5A-4DF6-861D-055F-3D3DD7618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052513"/>
            <a:ext cx="4906963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69925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κανών – mjera: 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ustaljeni popis i raspored 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Suvremeni kanon SZ: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Petoknjižje</a:t>
            </a: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hr-HR" altLang="sr-Latn-RS" sz="26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Povijesne</a:t>
            </a: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 knjige: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Jš do 2 Mak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Mudrosne</a:t>
            </a: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 knjige: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Job do Sir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Psalmi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Proročke</a:t>
            </a: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 knjige:</a:t>
            </a:r>
            <a:r>
              <a:rPr lang="hr-HR" altLang="sr-Latn-R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Iz do 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4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04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04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04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604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04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04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6042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6042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04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604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604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5407BAEA-717B-16FA-AB63-2993673242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Povijest kanona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1A3D5FE-AAD9-2FD3-39F4-701E6B5744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686800" cy="5078412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Mudrosne knjige </a:t>
            </a:r>
            <a:br>
              <a:rPr lang="hr-HR" altLang="sr-Latn-RS" sz="2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suvremenom kanonu?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Sredina! – iz Septuaginte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Prošlost – sadašnjost – budućnost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Spisi u HB: 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Psalmi, Job, Mudre izreke, Pjesma nad pjesmama, Propovjednik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= molitva, patnja, odgoj, ljubav, korist 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LXX: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Knjiga Mudrosti, Knjiga Sirahova = povijest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knjiga u središtu Staroga zavjeta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Jeruzalemska Biblija: Job prije Psalama, Propovjednik prije Pj (kao LXX i Vg)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U HB Psalmi na početku, a Pj prije Prop</a:t>
            </a:r>
          </a:p>
        </p:txBody>
      </p:sp>
      <p:pic>
        <p:nvPicPr>
          <p:cNvPr id="24580" name="Picture 5" descr="http://www.relatemag.com/wp-content/uploads/2012/07/bible.jpg">
            <a:extLst>
              <a:ext uri="{FF2B5EF4-FFF2-40B4-BE49-F238E27FC236}">
                <a16:creationId xmlns:a16="http://schemas.microsoft.com/office/drawing/2014/main" id="{B6B0BFC1-C52B-1806-1832-1F44588AE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0"/>
            <a:ext cx="3851275" cy="283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E50702CD-0178-A5D5-A363-6DC767277A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4600" b="1">
                <a:latin typeface="Times New Roman" panose="02020603050405020304" pitchFamily="18" charset="0"/>
                <a:cs typeface="Times New Roman" panose="02020603050405020304" pitchFamily="18" charset="0"/>
              </a:rPr>
              <a:t>Pouka u dijalogu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31EB5AC-E352-FA0C-606B-C8EC6DF393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229600" cy="5222875"/>
          </a:xfrm>
        </p:spPr>
        <p:txBody>
          <a:bodyPr/>
          <a:lstStyle/>
          <a:p>
            <a:pPr eaLnBrk="1" hangingPunct="1">
              <a:spcBef>
                <a:spcPts val="300"/>
              </a:spcBef>
            </a:pPr>
            <a:r>
              <a:rPr lang="hr-HR" altLang="sr-Latn-R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 početak</a:t>
            </a: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Knjiga Mudrosti!</a:t>
            </a:r>
          </a:p>
          <a:p>
            <a:pPr eaLnBrk="1" hangingPunct="1">
              <a:spcBef>
                <a:spcPts val="300"/>
              </a:spcBef>
            </a:pP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Ustroj bibl. mudrosti (</a:t>
            </a:r>
            <a:r>
              <a:rPr lang="hr-HR" altLang="sr-Latn-R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4,10):</a:t>
            </a:r>
          </a:p>
          <a:p>
            <a:pPr eaLnBrk="1" hangingPunct="1">
              <a:spcBef>
                <a:spcPts val="300"/>
              </a:spcBef>
            </a:pP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“Poslušaj, sine moj!” </a:t>
            </a: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život</a:t>
            </a:r>
            <a:endParaRPr lang="hr-HR" altLang="sr-Latn-R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ts val="300"/>
              </a:spcBef>
            </a:pPr>
            <a:r>
              <a:rPr lang="hr-HR" altLang="sr-Latn-R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Izvor u </a:t>
            </a:r>
            <a:r>
              <a:rPr lang="hr-HR" altLang="sr-Latn-R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</a:t>
            </a:r>
            <a:r>
              <a:rPr lang="hr-HR" altLang="sr-Latn-R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13,14 i </a:t>
            </a:r>
            <a:r>
              <a:rPr lang="hr-HR" altLang="sr-Latn-RS" sz="24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Pnz</a:t>
            </a:r>
            <a:r>
              <a:rPr lang="hr-HR" altLang="sr-Latn-R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6,20s</a:t>
            </a:r>
          </a:p>
          <a:p>
            <a:pPr eaLnBrk="1" hangingPunct="1">
              <a:spcBef>
                <a:spcPts val="300"/>
              </a:spcBef>
            </a:pPr>
            <a:r>
              <a:rPr lang="hr-HR" altLang="sr-Latn-R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“Odgovori sinu!”</a:t>
            </a:r>
          </a:p>
          <a:p>
            <a:pPr lvl="1" eaLnBrk="1" hangingPunct="1">
              <a:spcBef>
                <a:spcPts val="300"/>
              </a:spcBef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he-IL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יהוה</a:t>
            </a: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nas je izveo jakom rukom” (</a:t>
            </a:r>
            <a:r>
              <a:rPr lang="hr-HR" altLang="sr-Latn-R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Izl</a:t>
            </a: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13,14; </a:t>
            </a:r>
            <a:r>
              <a:rPr lang="hr-HR" altLang="sr-Latn-R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Pnz</a:t>
            </a: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6,21) </a:t>
            </a:r>
            <a:endParaRPr lang="en-US" altLang="sr-Latn-R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ts val="300"/>
              </a:spcBef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Pitaj oca svoga i poučit će te (</a:t>
            </a:r>
            <a:r>
              <a:rPr lang="hr-HR" altLang="sr-Latn-R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Pnz</a:t>
            </a: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32,7)</a:t>
            </a:r>
          </a:p>
          <a:p>
            <a:pPr lvl="1" eaLnBrk="1" hangingPunct="1">
              <a:spcBef>
                <a:spcPts val="300"/>
              </a:spcBef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e-IL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תורה</a:t>
            </a: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Tora = Pouka</a:t>
            </a:r>
          </a:p>
          <a:p>
            <a:pPr eaLnBrk="1" hangingPunct="1">
              <a:spcBef>
                <a:spcPts val="300"/>
              </a:spcBef>
            </a:pPr>
            <a:r>
              <a:rPr lang="hr-HR" altLang="sr-Latn-R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Tko poučava u </a:t>
            </a:r>
            <a:r>
              <a:rPr lang="hr-HR" altLang="sr-Latn-RS" sz="28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sr-Latn-RS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1,8; 6,20; 31,1?</a:t>
            </a:r>
          </a:p>
          <a:p>
            <a:pPr lvl="1" eaLnBrk="1" hangingPunct="1">
              <a:spcBef>
                <a:spcPts val="300"/>
              </a:spcBef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Pouka oca, naputak majke (</a:t>
            </a:r>
            <a:r>
              <a:rPr lang="hr-HR" altLang="sr-Latn-R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1,8)</a:t>
            </a:r>
          </a:p>
          <a:p>
            <a:pPr lvl="1" eaLnBrk="1" hangingPunct="1">
              <a:spcBef>
                <a:spcPts val="300"/>
              </a:spcBef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Zapovijedi oca, nauk majčin (</a:t>
            </a:r>
            <a:r>
              <a:rPr lang="hr-HR" altLang="sr-Latn-R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6,20)</a:t>
            </a:r>
          </a:p>
          <a:p>
            <a:pPr lvl="1" eaLnBrk="1" hangingPunct="1">
              <a:spcBef>
                <a:spcPts val="300"/>
              </a:spcBef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Majka poučavala kralja (</a:t>
            </a:r>
            <a:r>
              <a:rPr lang="hr-HR" altLang="sr-Latn-R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31,1)</a:t>
            </a:r>
          </a:p>
        </p:txBody>
      </p:sp>
      <p:pic>
        <p:nvPicPr>
          <p:cNvPr id="25604" name="Picture 5" descr="home_school_main">
            <a:extLst>
              <a:ext uri="{FF2B5EF4-FFF2-40B4-BE49-F238E27FC236}">
                <a16:creationId xmlns:a16="http://schemas.microsoft.com/office/drawing/2014/main" id="{64B32FF3-B9E5-3A6E-D00B-954A77AAD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032" y="1"/>
            <a:ext cx="3140968" cy="3140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5348AF1B-63F0-4C8B-9B74-460B8DD6E8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Literatura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E6C06013-C5C6-46CC-7B90-0F9C3E0ED2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6725" y="1417638"/>
            <a:ext cx="8229600" cy="47132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Biblijski tekst, Jeruzalemska Biblija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Anto Popović, </a:t>
            </a:r>
            <a:r>
              <a:rPr lang="hr-HR" altLang="sr-Latn-RS" sz="2600" b="1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Mudrosne</a:t>
            </a:r>
            <a:r>
              <a:rPr lang="hr-HR" altLang="sr-Latn-RS" sz="26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poetske </a:t>
            </a:r>
            <a:br>
              <a:rPr lang="hr-HR" altLang="sr-Latn-RS" sz="26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6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knjige. Uvod u knjige Staroga zavjeta 3</a:t>
            </a:r>
            <a:r>
              <a:rPr lang="hr-HR" altLang="sr-Latn-RS" sz="2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KS, Zg, 2020.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Nikola Hohnjec, </a:t>
            </a:r>
            <a:r>
              <a:rPr lang="hr-HR" altLang="sr-Latn-R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Umijeće biblijske mudrosti – </a:t>
            </a:r>
            <a:r>
              <a:rPr lang="hr-HR" altLang="sr-Latn-RS" sz="2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egzegetsko</a:t>
            </a:r>
            <a:r>
              <a:rPr lang="hr-HR" altLang="sr-Latn-R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-teološki uvod u knjige i sadržaj</a:t>
            </a: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r-HR" altLang="sr-Latn-R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Kršćanska sadašnjost, Priručnici sv. 50, Zagreb, 2001.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Roland E. Murphy, </a:t>
            </a:r>
            <a:r>
              <a:rPr lang="en-US" altLang="sr-Latn-R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tree of life : an exploration of biblical wisdom literature,</a:t>
            </a:r>
            <a:r>
              <a:rPr lang="en-US" altLang="sr-Latn-RS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New York : Doubleday, 1990.</a:t>
            </a:r>
            <a:endParaRPr lang="hr-HR" altLang="sr-Latn-RS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Word </a:t>
            </a:r>
            <a:r>
              <a:rPr lang="hr-HR" altLang="sr-Latn-R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Bible</a:t>
            </a: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Commentary</a:t>
            </a:r>
            <a:r>
              <a:rPr lang="hr-HR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svesci 18-23</a:t>
            </a:r>
          </a:p>
          <a:p>
            <a:pPr eaLnBrk="1" hangingPunct="1">
              <a:lnSpc>
                <a:spcPct val="90000"/>
              </a:lnSpc>
            </a:pPr>
            <a:r>
              <a:rPr lang="en-US" altLang="sr-Latn-R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Anchor Yale Bible Commentaries</a:t>
            </a:r>
            <a:endParaRPr lang="hr-HR" altLang="sr-Latn-RS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de-DE" altLang="sr-Latn-RS" sz="2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Herders Theologischer Kommentar zum Alten Testament</a:t>
            </a:r>
            <a:endParaRPr lang="hr-HR" altLang="sr-Latn-RS" sz="2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8" name="Picture 4">
            <a:extLst>
              <a:ext uri="{FF2B5EF4-FFF2-40B4-BE49-F238E27FC236}">
                <a16:creationId xmlns:a16="http://schemas.microsoft.com/office/drawing/2014/main" id="{063784EE-A4DD-212E-DC79-30A350B8CC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0"/>
            <a:ext cx="2700337" cy="225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3B2A074E-2981-9664-1A2A-25C33057F9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sr-Latn-RS" sz="5000" b="1">
                <a:latin typeface="Times New Roman" panose="02020603050405020304" pitchFamily="18" charset="0"/>
                <a:cs typeface="Times New Roman" panose="02020603050405020304" pitchFamily="18" charset="0"/>
              </a:rPr>
              <a:t>Mudrac i mudrost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53AE8D8D-2626-0367-48E0-ABA28BCAFD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078412"/>
          </a:xfrm>
        </p:spPr>
        <p:txBody>
          <a:bodyPr/>
          <a:lstStyle/>
          <a:p>
            <a:pPr lvl="1" eaLnBrk="1" hangingPunct="1"/>
            <a:r>
              <a:rPr lang="hr-HR" altLang="sr-Latn-RS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Tko je Mudrac u </a:t>
            </a:r>
            <a:br>
              <a:rPr lang="hr-HR" altLang="sr-Latn-RS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Izr 1,1, Pj 1,1, Prop 1,1?</a:t>
            </a:r>
          </a:p>
          <a:p>
            <a:pPr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Salomon, sin Davidov, </a:t>
            </a:r>
            <a:b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kralj (Izr 1,1)</a:t>
            </a:r>
          </a:p>
          <a:p>
            <a:pPr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Salomonova pjesma (Pj 1,1)</a:t>
            </a:r>
          </a:p>
          <a:p>
            <a:pPr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Davidov sin, kralj (Prop 1,1)</a:t>
            </a:r>
          </a:p>
          <a:p>
            <a:pPr lvl="1" eaLnBrk="1" hangingPunct="1"/>
            <a:r>
              <a:rPr lang="hr-HR" altLang="sr-Latn-RS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Molitva u 1 Kr 3,6-9:</a:t>
            </a:r>
          </a:p>
          <a:p>
            <a:pPr lvl="1" eaLnBrk="1" hangingPunct="1"/>
            <a:r>
              <a:rPr lang="he-IL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לב שׁמע</a:t>
            </a: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i="1">
                <a:latin typeface="Times New Roman" panose="02020603050405020304" pitchFamily="18" charset="0"/>
                <a:cs typeface="Times New Roman" panose="02020603050405020304" pitchFamily="18" charset="0"/>
              </a:rPr>
              <a:t>leb šomé</a:t>
            </a:r>
            <a:r>
              <a:rPr lang="hr-HR" altLang="sr-Latn-RS" i="1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r-HR" altLang="sr-Latn-RS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 “srce koje sluša”  (1 Kr 3,9)</a:t>
            </a:r>
          </a:p>
          <a:p>
            <a:pPr lvl="1" eaLnBrk="1" hangingPunct="1"/>
            <a:r>
              <a:rPr lang="hr-HR" altLang="sr-Latn-RS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Kako su nastale knjige prema Izr 25,1?</a:t>
            </a:r>
          </a:p>
          <a:p>
            <a:pPr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“Ezekijina akademija” – prikupili</a:t>
            </a:r>
          </a:p>
        </p:txBody>
      </p:sp>
      <p:pic>
        <p:nvPicPr>
          <p:cNvPr id="27652" name="Picture 5" descr="Solomon_and_the_Plan_for_the_Temple">
            <a:extLst>
              <a:ext uri="{FF2B5EF4-FFF2-40B4-BE49-F238E27FC236}">
                <a16:creationId xmlns:a16="http://schemas.microsoft.com/office/drawing/2014/main" id="{C9455767-0B45-E57A-9258-DBB5A7DFD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3963" y="0"/>
            <a:ext cx="2840037" cy="357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B09C7022-70E7-1118-8F6D-F07A2938D8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Kako su nastali psalmi?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A4D591BB-69C2-1CB7-5D52-35B79C44148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765175"/>
            <a:ext cx="5627688" cy="5365750"/>
          </a:xfrm>
        </p:spPr>
        <p:txBody>
          <a:bodyPr/>
          <a:lstStyle/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Ljet 16,8; Ps 105,1:</a:t>
            </a:r>
          </a:p>
          <a:p>
            <a:pPr eaLnBrk="1" hangingPunct="1">
              <a:lnSpc>
                <a:spcPct val="90000"/>
              </a:lnSpc>
            </a:pPr>
            <a:r>
              <a:rPr lang="en-US" altLang="sr-Latn-RS" sz="26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Hvalite Jahvu, prizivajte mu ime; navješćujte među narodima djela njegova</a:t>
            </a:r>
            <a:endParaRPr lang="hr-HR" altLang="sr-Latn-RS" sz="2600" b="1" i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Kontekst? </a:t>
            </a:r>
            <a:br>
              <a:rPr lang="hr-HR" altLang="sr-Latn-RS" sz="2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(tko, kome govori, kada?):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David Asafu i braći 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latin typeface="Times New Roman" panose="02020603050405020304" pitchFamily="18" charset="0"/>
                <a:cs typeface="Times New Roman" panose="02020603050405020304" pitchFamily="18" charset="0"/>
              </a:rPr>
              <a:t>kad je donesen Kovčeg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6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Sadržaj? 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Počast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Molitva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Međunarodna objava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Do danas!</a:t>
            </a: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E7B11366-BC5A-ABB7-7163-B33FC16C8A7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3978275"/>
            <a:ext cx="4038600" cy="21526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r-HR" altLang="sr-Latn-RS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Ps 1 s Ps 2 uvod 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u 5 knjiga psalama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Usp. Petoknjižje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>
                <a:latin typeface="Times New Roman" panose="02020603050405020304" pitchFamily="18" charset="0"/>
                <a:cs typeface="Times New Roman" panose="02020603050405020304" pitchFamily="18" charset="0"/>
              </a:rPr>
              <a:t>Hermeneutički ključ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500" b="1">
                <a:latin typeface="Times New Roman" panose="02020603050405020304" pitchFamily="18" charset="0"/>
                <a:cs typeface="Times New Roman" panose="02020603050405020304" pitchFamily="18" charset="0"/>
              </a:rPr>
              <a:t>Zaključak: Ps 146-150</a:t>
            </a:r>
          </a:p>
        </p:txBody>
      </p:sp>
      <p:pic>
        <p:nvPicPr>
          <p:cNvPr id="28677" name="Picture 5" descr="ANd9GcQqi4SoS598AmH1tOGlWp-RThQUw9vkX7wbiYIV3ffSd2_QM-nQ">
            <a:extLst>
              <a:ext uri="{FF2B5EF4-FFF2-40B4-BE49-F238E27FC236}">
                <a16:creationId xmlns:a16="http://schemas.microsoft.com/office/drawing/2014/main" id="{08D2370A-59DD-8E01-2521-E8B19316F2A1}"/>
              </a:ext>
            </a:extLst>
          </p:cNvPr>
          <p:cNvPicPr>
            <a:picLocks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42025" y="0"/>
            <a:ext cx="3101975" cy="3789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E66BFF17-DBD7-64F0-7829-9676E8E36D1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7813"/>
            <a:ext cx="8229600" cy="847725"/>
          </a:xfrm>
        </p:spPr>
        <p:txBody>
          <a:bodyPr anchor="ctr"/>
          <a:lstStyle/>
          <a:p>
            <a:pPr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Ps 1: Kako biti sretan</a:t>
            </a:r>
            <a:endParaRPr lang="de-DE" altLang="sr-Latn-RS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3DFD0C98-3FFF-14C0-B016-0E7809C0B5BC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8313" y="981075"/>
            <a:ext cx="5410200" cy="52562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hr-HR" altLang="sr-Latn-RS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blaženstvo</a:t>
            </a: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ljudske osobe (</a:t>
            </a:r>
            <a:r>
              <a:rPr lang="hr-HR" altLang="sr-Latn-RS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‘îš </a:t>
            </a: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v1) </a:t>
            </a:r>
            <a:b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koji je </a:t>
            </a:r>
            <a:r>
              <a:rPr lang="hr-HR" altLang="sr-Latn-RS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</a:t>
            </a: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prema v2? 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Zakon-</a:t>
            </a:r>
            <a:r>
              <a:rPr lang="hr-HR" altLang="sr-Latn-RS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Tora</a:t>
            </a: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e-IL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תורה </a:t>
            </a: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(v2)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životna pouka – Božja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“put” propasti (</a:t>
            </a:r>
            <a:r>
              <a:rPr lang="he-IL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דרך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v1.6)</a:t>
            </a:r>
            <a:endParaRPr lang="hr-HR" altLang="sr-Latn-R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Pristup? (v2)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Užitak + </a:t>
            </a: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meditacija dan i noć (v2)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Simbol? (v3)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drvo (od Post do </a:t>
            </a:r>
            <a:r>
              <a:rPr lang="hr-HR" altLang="sr-Latn-RS" sz="2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Otk</a:t>
            </a: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Post 1,28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Budite plodni! </a:t>
            </a:r>
          </a:p>
          <a:p>
            <a:pPr eaLnBrk="1" hangingPunct="1">
              <a:lnSpc>
                <a:spcPct val="90000"/>
              </a:lnSpc>
            </a:pPr>
            <a:r>
              <a:rPr lang="hr-HR" altLang="sr-Latn-RS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Opreka: grješnik – pravednik v5s</a:t>
            </a: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“neće ustati” (v5 – usp. “pljeva”)</a:t>
            </a:r>
            <a:endParaRPr lang="hr-HR" altLang="sr-Latn-RS" sz="2200" b="1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lvl="1" eaLnBrk="1" hangingPunct="1">
              <a:lnSpc>
                <a:spcPct val="90000"/>
              </a:lnSpc>
            </a:pP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sr-Latn-RS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poznat Bogu (</a:t>
            </a:r>
            <a:r>
              <a:rPr lang="he-IL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ידע</a:t>
            </a:r>
            <a:r>
              <a:rPr lang="hr-HR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v6)</a:t>
            </a:r>
            <a:r>
              <a:rPr lang="en-US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sr-Latn-RS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usp</a:t>
            </a:r>
            <a:r>
              <a:rPr lang="en-US" altLang="sr-Latn-R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NZ</a:t>
            </a:r>
            <a:endParaRPr lang="de-DE" altLang="sr-Latn-R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8F2FBD5A-16C2-6A53-07E9-4DAE75D35231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580062" y="2708275"/>
            <a:ext cx="3563938" cy="34575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Zlotvor, opak (v1.4s) </a:t>
            </a:r>
            <a:b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što nudi u v1?</a:t>
            </a:r>
          </a:p>
          <a:p>
            <a:pPr eaLnBrk="1" hangingPunct="1">
              <a:lnSpc>
                <a:spcPct val="80000"/>
              </a:lnSpc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Savjetuje (v1)</a:t>
            </a:r>
          </a:p>
          <a:p>
            <a:pPr eaLnBrk="1" hangingPunct="1">
              <a:lnSpc>
                <a:spcPct val="80000"/>
              </a:lnSpc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Grješnici (v1.5)</a:t>
            </a:r>
          </a:p>
          <a:p>
            <a:pPr eaLnBrk="1" hangingPunct="1">
              <a:lnSpc>
                <a:spcPct val="80000"/>
              </a:lnSpc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Stanište tračarâ (v1)</a:t>
            </a:r>
          </a:p>
          <a:p>
            <a:pPr eaLnBrk="1" hangingPunct="1">
              <a:lnSpc>
                <a:spcPct val="80000"/>
              </a:lnSpc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zajednica pravednikâ (v5)</a:t>
            </a:r>
            <a:endParaRPr lang="hr-HR" altLang="sr-Latn-R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Simbol? (v4)</a:t>
            </a:r>
          </a:p>
          <a:p>
            <a:pPr eaLnBrk="1" hangingPunct="1">
              <a:lnSpc>
                <a:spcPct val="80000"/>
              </a:lnSpc>
            </a:pPr>
            <a:r>
              <a:rPr lang="hr-HR" altLang="sr-Latn-R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pljeva</a:t>
            </a:r>
          </a:p>
        </p:txBody>
      </p:sp>
      <p:pic>
        <p:nvPicPr>
          <p:cNvPr id="29701" name="Picture 5" descr="4671-tree-water-300x225">
            <a:extLst>
              <a:ext uri="{FF2B5EF4-FFF2-40B4-BE49-F238E27FC236}">
                <a16:creationId xmlns:a16="http://schemas.microsoft.com/office/drawing/2014/main" id="{62EC243C-2FC9-17B0-8FC4-0EF9DD366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0"/>
            <a:ext cx="3563937" cy="267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28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286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" fill="hold"/>
                                        <p:tgtEl>
                                          <p:spTgt spid="286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" fill="hold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1" fill="hold"/>
                                        <p:tgtEl>
                                          <p:spTgt spid="286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286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9" dur="1" fill="hold"/>
                                        <p:tgtEl>
                                          <p:spTgt spid="286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4" dur="1" fill="hold"/>
                                        <p:tgtEl>
                                          <p:spTgt spid="286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9" dur="1" fill="hold"/>
                                        <p:tgtEl>
                                          <p:spTgt spid="2867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zervirano mjesto broja slajda 4">
            <a:extLst>
              <a:ext uri="{FF2B5EF4-FFF2-40B4-BE49-F238E27FC236}">
                <a16:creationId xmlns:a16="http://schemas.microsoft.com/office/drawing/2014/main" id="{BD91C2E9-6FC9-78AF-2DE5-6F4CF23A3F6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hlink"/>
              </a:buClr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Char char="•"/>
              <a:defRPr sz="28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1310BAAA-CF83-40BC-B879-3E312232A4EC}" type="slidenum">
              <a:rPr lang="hr-HR" altLang="en-US" sz="1200">
                <a:solidFill>
                  <a:srgbClr val="000000"/>
                </a:solidFill>
                <a:cs typeface="Tahoma" panose="020B060403050404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hr-HR" altLang="en-US" sz="1200">
              <a:solidFill>
                <a:srgbClr val="000000"/>
              </a:solidFill>
              <a:cs typeface="Tahoma" panose="020B0604030504040204" pitchFamily="34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3CA40C36-57A8-BAF0-EB2F-927AD4C2906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hr-HR" altLang="sr-Latn-RS" b="1">
                <a:latin typeface="Times New Roman" panose="02020603050405020304" pitchFamily="18" charset="0"/>
                <a:cs typeface="Times New Roman" panose="02020603050405020304" pitchFamily="18" charset="0"/>
              </a:rPr>
              <a:t>Obasjaj nas (Ps 67)</a:t>
            </a:r>
          </a:p>
        </p:txBody>
      </p:sp>
      <p:pic>
        <p:nvPicPr>
          <p:cNvPr id="19460" name="Picture 5" descr="ps67_obasjaj">
            <a:extLst>
              <a:ext uri="{FF2B5EF4-FFF2-40B4-BE49-F238E27FC236}">
                <a16:creationId xmlns:a16="http://schemas.microsoft.com/office/drawing/2014/main" id="{D628AE09-3D89-FBD1-4511-5224D136B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9188"/>
            <a:ext cx="914400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10474"/>
      </p:ext>
    </p:extLst>
  </p:cSld>
  <p:clrMapOvr>
    <a:masterClrMapping/>
  </p:clrMapOvr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3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3_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3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TS001069000">
  <a:themeElements>
    <a:clrScheme name="1_TS001069000 2">
      <a:dk1>
        <a:srgbClr val="000000"/>
      </a:dk1>
      <a:lt1>
        <a:srgbClr val="FFFFFF"/>
      </a:lt1>
      <a:dk2>
        <a:srgbClr val="000000"/>
      </a:dk2>
      <a:lt2>
        <a:srgbClr val="777777"/>
      </a:lt2>
      <a:accent1>
        <a:srgbClr val="00CC00"/>
      </a:accent1>
      <a:accent2>
        <a:srgbClr val="FF822D"/>
      </a:accent2>
      <a:accent3>
        <a:srgbClr val="FFFFFF"/>
      </a:accent3>
      <a:accent4>
        <a:srgbClr val="000000"/>
      </a:accent4>
      <a:accent5>
        <a:srgbClr val="AAE2AA"/>
      </a:accent5>
      <a:accent6>
        <a:srgbClr val="E77528"/>
      </a:accent6>
      <a:hlink>
        <a:srgbClr val="FF63B1"/>
      </a:hlink>
      <a:folHlink>
        <a:srgbClr val="B2B2B2"/>
      </a:folHlink>
    </a:clrScheme>
    <a:fontScheme name="1_TS001069000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TS001069000 1">
        <a:dk1>
          <a:srgbClr val="FC6600"/>
        </a:dk1>
        <a:lt1>
          <a:srgbClr val="C6FE82"/>
        </a:lt1>
        <a:dk2>
          <a:srgbClr val="FFFFFF"/>
        </a:dk2>
        <a:lt2>
          <a:srgbClr val="000000"/>
        </a:lt2>
        <a:accent1>
          <a:srgbClr val="00CC00"/>
        </a:accent1>
        <a:accent2>
          <a:srgbClr val="FF822D"/>
        </a:accent2>
        <a:accent3>
          <a:srgbClr val="DFFEC1"/>
        </a:accent3>
        <a:accent4>
          <a:srgbClr val="D756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2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00CC00"/>
        </a:accent1>
        <a:accent2>
          <a:srgbClr val="FF822D"/>
        </a:accent2>
        <a:accent3>
          <a:srgbClr val="FFFFFF"/>
        </a:accent3>
        <a:accent4>
          <a:srgbClr val="000000"/>
        </a:accent4>
        <a:accent5>
          <a:srgbClr val="AAE2AA"/>
        </a:accent5>
        <a:accent6>
          <a:srgbClr val="E77528"/>
        </a:accent6>
        <a:hlink>
          <a:srgbClr val="FF63B1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3">
        <a:dk1>
          <a:srgbClr val="000000"/>
        </a:dk1>
        <a:lt1>
          <a:srgbClr val="FFFFFF"/>
        </a:lt1>
        <a:dk2>
          <a:srgbClr val="000000"/>
        </a:dk2>
        <a:lt2>
          <a:srgbClr val="4D4D4D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4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72CE86"/>
        </a:accent1>
        <a:accent2>
          <a:srgbClr val="F6B070"/>
        </a:accent2>
        <a:accent3>
          <a:srgbClr val="FFFFFF"/>
        </a:accent3>
        <a:accent4>
          <a:srgbClr val="000000"/>
        </a:accent4>
        <a:accent5>
          <a:srgbClr val="BCE3C3"/>
        </a:accent5>
        <a:accent6>
          <a:srgbClr val="DF9F65"/>
        </a:accent6>
        <a:hlink>
          <a:srgbClr val="EB9DC4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5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58F91"/>
        </a:accent1>
        <a:accent2>
          <a:srgbClr val="CE7162"/>
        </a:accent2>
        <a:accent3>
          <a:srgbClr val="FFFFFF"/>
        </a:accent3>
        <a:accent4>
          <a:srgbClr val="000000"/>
        </a:accent4>
        <a:accent5>
          <a:srgbClr val="F9C6C7"/>
        </a:accent5>
        <a:accent6>
          <a:srgbClr val="BA6658"/>
        </a:accent6>
        <a:hlink>
          <a:srgbClr val="F6CA7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6">
        <a:dk1>
          <a:srgbClr val="000000"/>
        </a:dk1>
        <a:lt1>
          <a:srgbClr val="FFFFFF"/>
        </a:lt1>
        <a:dk2>
          <a:srgbClr val="000000"/>
        </a:dk2>
        <a:lt2>
          <a:srgbClr val="777777"/>
        </a:lt2>
        <a:accent1>
          <a:srgbClr val="FAB774"/>
        </a:accent1>
        <a:accent2>
          <a:srgbClr val="CBACD4"/>
        </a:accent2>
        <a:accent3>
          <a:srgbClr val="FFFFFF"/>
        </a:accent3>
        <a:accent4>
          <a:srgbClr val="000000"/>
        </a:accent4>
        <a:accent5>
          <a:srgbClr val="FCD8BC"/>
        </a:accent5>
        <a:accent6>
          <a:srgbClr val="B89BC0"/>
        </a:accent6>
        <a:hlink>
          <a:srgbClr val="C2EB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7">
        <a:dk1>
          <a:srgbClr val="3B6147"/>
        </a:dk1>
        <a:lt1>
          <a:srgbClr val="CED5E8"/>
        </a:lt1>
        <a:dk2>
          <a:srgbClr val="FFFFFF"/>
        </a:dk2>
        <a:lt2>
          <a:srgbClr val="777777"/>
        </a:lt2>
        <a:accent1>
          <a:srgbClr val="FEA868"/>
        </a:accent1>
        <a:accent2>
          <a:srgbClr val="9AA8D0"/>
        </a:accent2>
        <a:accent3>
          <a:srgbClr val="E3E7F2"/>
        </a:accent3>
        <a:accent4>
          <a:srgbClr val="31523B"/>
        </a:accent4>
        <a:accent5>
          <a:srgbClr val="FED1B9"/>
        </a:accent5>
        <a:accent6>
          <a:srgbClr val="8B98BC"/>
        </a:accent6>
        <a:hlink>
          <a:srgbClr val="9CE15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TS001069000 8">
        <a:dk1>
          <a:srgbClr val="2C395E"/>
        </a:dk1>
        <a:lt1>
          <a:srgbClr val="8798C7"/>
        </a:lt1>
        <a:dk2>
          <a:srgbClr val="FFFFFF"/>
        </a:dk2>
        <a:lt2>
          <a:srgbClr val="000000"/>
        </a:lt2>
        <a:accent1>
          <a:srgbClr val="FEE168"/>
        </a:accent1>
        <a:accent2>
          <a:srgbClr val="BAE482"/>
        </a:accent2>
        <a:accent3>
          <a:srgbClr val="C3CAE0"/>
        </a:accent3>
        <a:accent4>
          <a:srgbClr val="242F4F"/>
        </a:accent4>
        <a:accent5>
          <a:srgbClr val="FEEEB9"/>
        </a:accent5>
        <a:accent6>
          <a:srgbClr val="A8CF75"/>
        </a:accent6>
        <a:hlink>
          <a:srgbClr val="EFAD6B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768</TotalTime>
  <Words>820</Words>
  <Application>Microsoft Office PowerPoint</Application>
  <PresentationFormat>On-screen Show (4:3)</PresentationFormat>
  <Paragraphs>117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Garamond</vt:lpstr>
      <vt:lpstr>Wingdings</vt:lpstr>
      <vt:lpstr>Aptos</vt:lpstr>
      <vt:lpstr>Tahoma</vt:lpstr>
      <vt:lpstr>Times New Roman</vt:lpstr>
      <vt:lpstr>Edge</vt:lpstr>
      <vt:lpstr>1_Edge</vt:lpstr>
      <vt:lpstr>3_Edge</vt:lpstr>
      <vt:lpstr>2_TS001069000</vt:lpstr>
      <vt:lpstr>Biblijska egzegeza:  Poučne knjige  Staroga zavjeta</vt:lpstr>
      <vt:lpstr>Uzdam se (Ps 52)</vt:lpstr>
      <vt:lpstr>Biblijska egzegeza:  Poučne knjige  Staroga zavjeta</vt:lpstr>
      <vt:lpstr>Odakle započeti?</vt:lpstr>
      <vt:lpstr>Kanon</vt:lpstr>
      <vt:lpstr>Povijest kanona</vt:lpstr>
      <vt:lpstr>Pouka u dijalogu</vt:lpstr>
      <vt:lpstr>Literatura</vt:lpstr>
      <vt:lpstr>Mudrac i mudrost</vt:lpstr>
      <vt:lpstr>Kako su nastali psalmi?</vt:lpstr>
      <vt:lpstr>Ps 1: Kako biti sretan</vt:lpstr>
      <vt:lpstr>Obasjaj nas (Ps 67)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Libri didactici Veteris testamenti Mudrosne knjige i psalmi</dc:title>
  <dc:creator>Ivan Bilic</dc:creator>
  <cp:lastModifiedBy>Niko Bilić</cp:lastModifiedBy>
  <cp:revision>73</cp:revision>
  <dcterms:created xsi:type="dcterms:W3CDTF">2013-02-27T21:37:25Z</dcterms:created>
  <dcterms:modified xsi:type="dcterms:W3CDTF">2026-10-05T19:14:56Z</dcterms:modified>
</cp:coreProperties>
</file>