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877" r:id="rId2"/>
    <p:sldMasterId id="2147483902" r:id="rId3"/>
  </p:sldMasterIdLst>
  <p:notesMasterIdLst>
    <p:notesMasterId r:id="rId21"/>
  </p:notesMasterIdLst>
  <p:sldIdLst>
    <p:sldId id="276" r:id="rId4"/>
    <p:sldId id="263" r:id="rId5"/>
    <p:sldId id="295" r:id="rId6"/>
    <p:sldId id="439" r:id="rId7"/>
    <p:sldId id="262" r:id="rId8"/>
    <p:sldId id="433" r:id="rId9"/>
    <p:sldId id="435" r:id="rId10"/>
    <p:sldId id="265" r:id="rId11"/>
    <p:sldId id="434" r:id="rId12"/>
    <p:sldId id="266" r:id="rId13"/>
    <p:sldId id="267" r:id="rId14"/>
    <p:sldId id="437" r:id="rId15"/>
    <p:sldId id="440" r:id="rId16"/>
    <p:sldId id="269" r:id="rId17"/>
    <p:sldId id="270" r:id="rId18"/>
    <p:sldId id="271" r:id="rId19"/>
    <p:sldId id="273" r:id="rId20"/>
  </p:sldIdLst>
  <p:sldSz cx="9144000" cy="6858000" type="screen4x3"/>
  <p:notesSz cx="7102475" cy="102330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17" autoAdjust="0"/>
    <p:restoredTop sz="94598" autoAdjust="0"/>
  </p:normalViewPr>
  <p:slideViewPr>
    <p:cSldViewPr>
      <p:cViewPr varScale="1">
        <p:scale>
          <a:sx n="78" d="100"/>
          <a:sy n="78" d="100"/>
        </p:scale>
        <p:origin x="10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DF53220-82B6-2674-58A9-DE21017295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D6F7442-BA64-55E6-D309-7B2B898415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111BB7C-D2F7-BDC8-E075-A3AF93C2BC8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8F9D6E6A-6266-5505-9A6B-08FEF24155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C55CDD45-3975-FCE9-B1CA-FD6DE9F777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27693B63-CDB8-997C-3012-39121B9474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A94D373-87C5-4520-BDC7-16B7F4E5E17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0">
            <a:extLst>
              <a:ext uri="{FF2B5EF4-FFF2-40B4-BE49-F238E27FC236}">
                <a16:creationId xmlns:a16="http://schemas.microsoft.com/office/drawing/2014/main" id="{75B741EA-2F12-0EC2-E95C-87503FBF0C3E}"/>
              </a:ext>
            </a:extLst>
          </p:cNvPr>
          <p:cNvSpPr/>
          <p:nvPr/>
        </p:nvSpPr>
        <p:spPr>
          <a:xfrm>
            <a:off x="3627438" y="8251825"/>
            <a:ext cx="2768600" cy="4302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4960" tIns="44280" rIns="84960" bIns="44280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682560" algn="l"/>
                <a:tab pos="1365120" algn="l"/>
                <a:tab pos="2048040" algn="l"/>
                <a:tab pos="2727360" algn="l"/>
                <a:tab pos="2944800" algn="l"/>
                <a:tab pos="3365640" algn="l"/>
                <a:tab pos="3786120" algn="l"/>
                <a:tab pos="4206960" algn="l"/>
                <a:tab pos="4627440" algn="l"/>
                <a:tab pos="5048280" algn="l"/>
                <a:tab pos="5468760" algn="l"/>
                <a:tab pos="5889600" algn="l"/>
                <a:tab pos="6310440" algn="l"/>
                <a:tab pos="6730920" algn="l"/>
                <a:tab pos="7151760" algn="l"/>
                <a:tab pos="7572240" algn="l"/>
                <a:tab pos="7993080" algn="l"/>
                <a:tab pos="8413920" algn="l"/>
                <a:tab pos="8834400" algn="l"/>
                <a:tab pos="9255240" algn="l"/>
                <a:tab pos="9675720" algn="l"/>
                <a:tab pos="10096560" algn="l"/>
                <a:tab pos="10517040" algn="l"/>
                <a:tab pos="10937880" algn="l"/>
              </a:tabLst>
              <a:defRPr/>
            </a:pPr>
            <a:fld id="{3BD8C11A-00EB-4726-91DB-72E97D08AAD2}" type="slidenum">
              <a:rPr lang="de-DE" sz="1000">
                <a:solidFill>
                  <a:srgbClr val="000000"/>
                </a:solidFill>
                <a:latin typeface="Arial"/>
                <a:ea typeface="Arial"/>
                <a:cs typeface="DejaVu San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682560" algn="l"/>
                  <a:tab pos="1365120" algn="l"/>
                  <a:tab pos="2048040" algn="l"/>
                  <a:tab pos="2727360" algn="l"/>
                  <a:tab pos="2944800" algn="l"/>
                  <a:tab pos="3365640" algn="l"/>
                  <a:tab pos="3786120" algn="l"/>
                  <a:tab pos="4206960" algn="l"/>
                  <a:tab pos="4627440" algn="l"/>
                  <a:tab pos="5048280" algn="l"/>
                  <a:tab pos="5468760" algn="l"/>
                  <a:tab pos="5889600" algn="l"/>
                  <a:tab pos="6310440" algn="l"/>
                  <a:tab pos="6730920" algn="l"/>
                  <a:tab pos="7151760" algn="l"/>
                  <a:tab pos="7572240" algn="l"/>
                  <a:tab pos="7993080" algn="l"/>
                  <a:tab pos="8413920" algn="l"/>
                  <a:tab pos="8834400" algn="l"/>
                  <a:tab pos="9255240" algn="l"/>
                  <a:tab pos="9675720" algn="l"/>
                  <a:tab pos="10096560" algn="l"/>
                  <a:tab pos="10517040" algn="l"/>
                  <a:tab pos="10937880" algn="l"/>
                </a:tabLst>
                <a:defRPr/>
              </a:pPr>
              <a:t>3</a:t>
            </a:fld>
            <a:endParaRPr lang="hr-HR" sz="100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6387" name="PlaceHolder 1">
            <a:extLst>
              <a:ext uri="{FF2B5EF4-FFF2-40B4-BE49-F238E27FC236}">
                <a16:creationId xmlns:a16="http://schemas.microsoft.com/office/drawing/2014/main" id="{8A7E747E-A916-85B9-B334-63BD64CDE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650875"/>
            <a:ext cx="4346575" cy="3259138"/>
          </a:xfrm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8" name="PlaceHolder 2">
            <a:extLst>
              <a:ext uri="{FF2B5EF4-FFF2-40B4-BE49-F238E27FC236}">
                <a16:creationId xmlns:a16="http://schemas.microsoft.com/office/drawing/2014/main" id="{51E3F991-D8E1-6183-C53D-AA31D6C343D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41350" y="4125913"/>
            <a:ext cx="5118100" cy="3910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04FAAB4-1DD0-B0B1-7A95-3A5988126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A42F6BA8-8FF8-DA9B-E309-0C6638049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en-US"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DDBB840-5072-E84E-CB42-CBFB0A680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997D30-C351-46EF-951E-D1849C7C8E7E}" type="slidenum">
              <a:rPr lang="hr-HR" alt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hr-HR" altLang="sr-Latn-R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AECA70BE-98AC-E7E1-2849-D814F393D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1BFFA8F4-9272-6260-326C-353323FC9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3351AC-AD24-16EB-C597-ED0C41DE8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12.5.2017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8AEB89-1E26-5764-8F82-5AA5AD77F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fti_proroci17_tuz_bar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8B1416-9FF4-5964-8277-F15B8DEBCF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9864-7FFC-4937-BB7F-B2B935FE266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4017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A9E631-31EA-B73F-5B0A-A7625DF12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12.5.2017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0D2EE4-4F04-1165-10E9-D2DC6E549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fti_proroci17_tuz_bar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FFF6C-837A-979D-D917-6D95CFCE2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985CD-425C-487E-A259-662CFFC7495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8708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1853A2-EBC4-B0E4-6392-1ABA76338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12.5.2017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B64D87-D7FC-4F1E-E979-34C15040B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fti_proroci17_tuz_bar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6BFC-7274-9361-BC9D-33C0C3E3A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78DB-C2B5-4F2B-86E7-7FA62D569AB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9931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3520" y="828601"/>
            <a:ext cx="7772400" cy="704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spAutoFit/>
          </a:bodyPr>
          <a:lstStyle>
            <a:lvl1pPr indent="0" algn="ctr">
              <a:buNone/>
              <a:tabLst>
                <a:tab pos="0" algn="l"/>
                <a:tab pos="193578" algn="l"/>
                <a:tab pos="387157" algn="l"/>
                <a:tab pos="580735" algn="l"/>
                <a:tab pos="774314" algn="l"/>
                <a:tab pos="967892" algn="l"/>
                <a:tab pos="1161471" algn="l"/>
                <a:tab pos="1355049" algn="l"/>
                <a:tab pos="1548628" algn="l"/>
                <a:tab pos="1742206" algn="l"/>
                <a:tab pos="1935785" algn="l"/>
                <a:tab pos="2129363" algn="l"/>
              </a:tabLst>
              <a:defRPr/>
            </a:lvl1pPr>
          </a:lstStyle>
          <a:p>
            <a:endParaRPr lang="hr-HR"/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533520" y="3969521"/>
            <a:ext cx="7772400" cy="44319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>
            <a:lvl1pPr indent="0" algn="ctr">
              <a:spcBef>
                <a:spcPts val="169"/>
              </a:spcBef>
              <a:buNone/>
              <a:tabLst>
                <a:tab pos="0" algn="l"/>
                <a:tab pos="193578" algn="l"/>
                <a:tab pos="387157" algn="l"/>
                <a:tab pos="580735" algn="l"/>
                <a:tab pos="774314" algn="l"/>
                <a:tab pos="967892" algn="l"/>
                <a:tab pos="1161471" algn="l"/>
                <a:tab pos="1355049" algn="l"/>
                <a:tab pos="1548628" algn="l"/>
                <a:tab pos="1742206" algn="l"/>
                <a:tab pos="1935785" algn="l"/>
                <a:tab pos="2129363" algn="l"/>
              </a:tabLst>
              <a:defRPr/>
            </a:lvl1pPr>
          </a:lstStyle>
          <a:p>
            <a:endParaRPr lang="hr-HR"/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BA28DE1A-11BC-6D64-1DA2-D15F68A0B07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>
                <a:latin typeface="Garamond"/>
              </a:defRPr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49FEA157-A33D-A320-413C-F9A57A20BB7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044B-3802-48AA-BCAB-0CC895CE779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E1983F6D-A5ED-0F3E-A714-07A7F7352D5B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52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3160" y="60912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l">
              <a:buNone/>
            </a:pPr>
            <a:endParaRPr lang="de-DE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533160" y="213336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790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46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3160" y="60912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l">
              <a:buNone/>
            </a:pPr>
            <a:endParaRPr lang="de-DE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33160" y="213336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l">
              <a:spcBef>
                <a:spcPts val="1412"/>
              </a:spcBef>
              <a:buNone/>
            </a:pPr>
            <a:endParaRPr lang="de-DE" sz="32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2337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263D06-1B43-A34D-B420-F21407FC0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DE03B5-F1AE-AF72-E837-A4C766AFD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fti_proroci17_tuz_bar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46FE3F-87C0-114E-CDD0-17894C24C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9080-3233-499D-8F40-517290E9FCB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0198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B6A4E3-7024-BF69-A0E0-97A3FABA3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1D4C36-1CA4-3962-68F5-3F6B03BA8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fti_proroci17_tuz_bar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2EC8DB-EB73-2FB8-D2B0-27745FE17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B6BD-0D20-45DD-84FD-14B9125B796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0607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0CF5F155-290F-9B57-F777-C93B07F3E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5CB21BD-2C6A-EACF-3C4A-9919F7D4C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fti_proroci17_tuz_bar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E76EA3-20B9-C25C-1F3F-7BE96F90C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10F0-D916-4FCF-89D8-51CB26F8072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3066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0BEFF4-68A9-DCAF-729D-141CA5979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786751-8C54-0F5F-0329-49CB9F739D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fti_proroci17_tuz_bar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01F019-6516-B65E-E2C7-4B64AEDFE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380B-E964-45FD-9D19-5AB8D43256F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4667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4479D2-A43C-C8E4-AE9C-7413232E5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CF8A46-1901-35A2-DF2C-A3E9113DC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fti_proroci17_tuz_bar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06EE99-A13B-0883-CD0D-17F1C47BC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D57B-D7CD-484A-A7F0-090881CFAC5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6495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23C8DC-DEB5-011D-8B11-A14A91F741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9766DE-1D10-26AF-737E-E629D6B76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fti_proroci17_tuz_bar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061937-9D70-311B-D37C-7C4334DA4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D8E5-E956-4585-86D7-442AB150470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1638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64D354C2-2AB8-56B4-6C38-60AA5740B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38140CA-65EE-E017-F096-1089345E1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fti_proroci17_tuz_bar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8D0C7E1-6ACA-B0B8-C5B8-E078A252A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921A-4D24-4FAB-8F29-5F6ECEEC959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1921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3521E1-86EE-5FC3-61E6-CFBBD72EA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12.5.2017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FFCB96-522B-4B23-3538-35D4EC363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fti_proroci17_tuz_bar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FA5B92-3D17-6A42-B2FE-3FC42199B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A87F4-CDBB-4FE0-B5E9-86328FD3948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1542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F3405E-E137-B7E9-365B-B5E7A893D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32BD2E-242A-A2DA-5BC8-2806365D3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C71E0C7-C89D-43C6-7B87-76ABD47852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12.5.2017</a:t>
            </a:r>
            <a:endParaRPr lang="hr-HR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3FB69A6F-5B51-96DD-0C5E-82764DCDB2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hr-HR" altLang="en-US"/>
              <a:t>fti_proroci17_tuz_bar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DCDB83B-EC64-FEEE-CD4A-33E0B5D65E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D3F4022-FBB9-45B8-9F76-48FB5DDEF19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6221D1C9-7A3C-1009-399D-8E3B85A44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0B475993-BAA4-C107-2040-2448D3656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890" r:id="rId9"/>
    <p:sldLayoutId id="2147483891" r:id="rId10"/>
    <p:sldLayoutId id="214748389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7">
            <a:extLst>
              <a:ext uri="{FF2B5EF4-FFF2-40B4-BE49-F238E27FC236}">
                <a16:creationId xmlns:a16="http://schemas.microsoft.com/office/drawing/2014/main" id="{04E0B591-5292-5A12-86E8-30F30459A7EE}"/>
              </a:ext>
            </a:extLst>
          </p:cNvPr>
          <p:cNvSpPr/>
          <p:nvPr/>
        </p:nvSpPr>
        <p:spPr>
          <a:xfrm>
            <a:off x="609600" y="1219200"/>
            <a:ext cx="792480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96" name="Line 8">
            <a:extLst>
              <a:ext uri="{FF2B5EF4-FFF2-40B4-BE49-F238E27FC236}">
                <a16:creationId xmlns:a16="http://schemas.microsoft.com/office/drawing/2014/main" id="{83DA531A-4D49-1704-882A-FD96F4BC8C74}"/>
              </a:ext>
            </a:extLst>
          </p:cNvPr>
          <p:cNvSpPr/>
          <p:nvPr/>
        </p:nvSpPr>
        <p:spPr>
          <a:xfrm>
            <a:off x="1981200" y="3962400"/>
            <a:ext cx="6511925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/>
          <a:lstStyle/>
          <a:p>
            <a:pPr>
              <a:defRPr/>
            </a:pPr>
            <a:endParaRPr lang="hr-HR">
              <a:solidFill>
                <a:srgbClr val="000000"/>
              </a:solidFill>
            </a:endParaRPr>
          </a:p>
        </p:txBody>
      </p:sp>
      <p:sp>
        <p:nvSpPr>
          <p:cNvPr id="2052" name="PlaceHolder 1">
            <a:extLst>
              <a:ext uri="{FF2B5EF4-FFF2-40B4-BE49-F238E27FC236}">
                <a16:creationId xmlns:a16="http://schemas.microsoft.com/office/drawing/2014/main" id="{2295FE20-D1F0-91F6-A5C8-57295704D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the title text format</a:t>
            </a:r>
          </a:p>
        </p:txBody>
      </p:sp>
      <p:sp>
        <p:nvSpPr>
          <p:cNvPr id="98" name="PlaceHolder 2">
            <a:extLst>
              <a:ext uri="{FF2B5EF4-FFF2-40B4-BE49-F238E27FC236}">
                <a16:creationId xmlns:a16="http://schemas.microsoft.com/office/drawing/2014/main" id="{2A8348B6-CCEA-E777-C86E-C1AD05885B7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r>
              <a:rPr lang="hr-HR"/>
              <a:t>Click to edit the outline text format</a:t>
            </a:r>
          </a:p>
          <a:p>
            <a:pPr lvl="1"/>
            <a:r>
              <a:rPr lang="hr-HR"/>
              <a:t>Second Outline Level</a:t>
            </a:r>
          </a:p>
          <a:p>
            <a:pPr lvl="2"/>
            <a:r>
              <a:rPr lang="hr-HR"/>
              <a:t>Third Outline Level</a:t>
            </a:r>
          </a:p>
          <a:p>
            <a:pPr lvl="3"/>
            <a:r>
              <a:rPr lang="hr-HR"/>
              <a:t>Fourth Outline Level</a:t>
            </a:r>
          </a:p>
          <a:p>
            <a:pPr lvl="4"/>
            <a:r>
              <a:rPr lang="hr-HR"/>
              <a:t>Fifth Outline Level</a:t>
            </a:r>
          </a:p>
          <a:p>
            <a:pPr lvl="5"/>
            <a:r>
              <a:rPr lang="hr-HR"/>
              <a:t>Sixth Outline Level</a:t>
            </a:r>
          </a:p>
          <a:p>
            <a:pPr lvl="6"/>
            <a:r>
              <a:rPr lang="hr-HR"/>
              <a:t>Seventh Outline Level</a:t>
            </a:r>
          </a:p>
        </p:txBody>
      </p:sp>
      <p:sp>
        <p:nvSpPr>
          <p:cNvPr id="99" name="PlaceHolder 3">
            <a:extLst>
              <a:ext uri="{FF2B5EF4-FFF2-40B4-BE49-F238E27FC236}">
                <a16:creationId xmlns:a16="http://schemas.microsoft.com/office/drawing/2014/main" id="{7A32ED4C-6C8A-DEC9-C027-465AA18CA224}"/>
              </a:ext>
            </a:extLst>
          </p:cNvPr>
          <p:cNvSpPr>
            <a:spLocks noGrp="1"/>
          </p:cNvSpPr>
          <p:nvPr>
            <p:ph type="dt" idx="16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523" algn="l"/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>
              <a:defRPr/>
            </a:pPr>
            <a:r>
              <a:rPr lang="en-GB"/>
              <a:t>04.12.12.</a:t>
            </a:r>
            <a:endParaRPr lang="en-GB">
              <a:latin typeface="Times New Roman"/>
            </a:endParaRPr>
          </a:p>
        </p:txBody>
      </p:sp>
      <p:sp>
        <p:nvSpPr>
          <p:cNvPr id="100" name="PlaceHolder 4">
            <a:extLst>
              <a:ext uri="{FF2B5EF4-FFF2-40B4-BE49-F238E27FC236}">
                <a16:creationId xmlns:a16="http://schemas.microsoft.com/office/drawing/2014/main" id="{D784F6CF-8A42-66D5-FDFC-D4E07627B1D3}"/>
              </a:ext>
            </a:extLst>
          </p:cNvPr>
          <p:cNvSpPr>
            <a:spLocks noGrp="1"/>
          </p:cNvSpPr>
          <p:nvPr>
            <p:ph type="ftr" idx="17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523" algn="l"/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  <a:defRPr lang="hr-HR" sz="12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1" name="PlaceHolder 5">
            <a:extLst>
              <a:ext uri="{FF2B5EF4-FFF2-40B4-BE49-F238E27FC236}">
                <a16:creationId xmlns:a16="http://schemas.microsoft.com/office/drawing/2014/main" id="{8C852BFF-F063-7316-3645-7D751C4E19C9}"/>
              </a:ext>
            </a:extLst>
          </p:cNvPr>
          <p:cNvSpPr>
            <a:spLocks noGrp="1"/>
          </p:cNvSpPr>
          <p:nvPr>
            <p:ph type="sldNum" idx="18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523" algn="l"/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  <a:defRPr lang="hr-HR" sz="1200" b="0" u="none" strike="noStrike" smtClean="0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>
              <a:defRPr/>
            </a:pPr>
            <a:fld id="{58A00C80-1E61-4EC0-925F-906F1C41B441}" type="slidenum">
              <a:rPr lang="en-GB"/>
              <a:pPr>
                <a:defRPr/>
              </a:pPr>
              <a:t>‹#›</a:t>
            </a:fld>
            <a:endParaRPr lang="en-GB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0" algn="l"/>
          <a:tab pos="192088" algn="l"/>
          <a:tab pos="385763" algn="l"/>
          <a:tab pos="579438" algn="l"/>
          <a:tab pos="773113" algn="l"/>
          <a:tab pos="966788" algn="l"/>
          <a:tab pos="1160463" algn="l"/>
          <a:tab pos="1354138" algn="l"/>
          <a:tab pos="1547813" algn="l"/>
          <a:tab pos="1741488" algn="l"/>
          <a:tab pos="1935163" algn="l"/>
          <a:tab pos="2128838" algn="l"/>
        </a:tabLs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0" algn="l"/>
          <a:tab pos="192088" algn="l"/>
          <a:tab pos="385763" algn="l"/>
          <a:tab pos="579438" algn="l"/>
          <a:tab pos="773113" algn="l"/>
          <a:tab pos="966788" algn="l"/>
          <a:tab pos="1160463" algn="l"/>
          <a:tab pos="1354138" algn="l"/>
          <a:tab pos="1547813" algn="l"/>
          <a:tab pos="1741488" algn="l"/>
          <a:tab pos="1935163" algn="l"/>
          <a:tab pos="2128838" algn="l"/>
        </a:tabLs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0" algn="l"/>
          <a:tab pos="192088" algn="l"/>
          <a:tab pos="385763" algn="l"/>
          <a:tab pos="579438" algn="l"/>
          <a:tab pos="773113" algn="l"/>
          <a:tab pos="966788" algn="l"/>
          <a:tab pos="1160463" algn="l"/>
          <a:tab pos="1354138" algn="l"/>
          <a:tab pos="1547813" algn="l"/>
          <a:tab pos="1741488" algn="l"/>
          <a:tab pos="1935163" algn="l"/>
          <a:tab pos="2128838" algn="l"/>
        </a:tabLs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0" algn="l"/>
          <a:tab pos="192088" algn="l"/>
          <a:tab pos="385763" algn="l"/>
          <a:tab pos="579438" algn="l"/>
          <a:tab pos="773113" algn="l"/>
          <a:tab pos="966788" algn="l"/>
          <a:tab pos="1160463" algn="l"/>
          <a:tab pos="1354138" algn="l"/>
          <a:tab pos="1547813" algn="l"/>
          <a:tab pos="1741488" algn="l"/>
          <a:tab pos="1935163" algn="l"/>
          <a:tab pos="2128838" algn="l"/>
        </a:tabLs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0" algn="l"/>
          <a:tab pos="192088" algn="l"/>
          <a:tab pos="385763" algn="l"/>
          <a:tab pos="579438" algn="l"/>
          <a:tab pos="773113" algn="l"/>
          <a:tab pos="966788" algn="l"/>
          <a:tab pos="1160463" algn="l"/>
          <a:tab pos="1354138" algn="l"/>
          <a:tab pos="1547813" algn="l"/>
          <a:tab pos="1741488" algn="l"/>
          <a:tab pos="1935163" algn="l"/>
          <a:tab pos="2128838" algn="l"/>
        </a:tabLs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0" algn="l"/>
          <a:tab pos="192088" algn="l"/>
          <a:tab pos="385763" algn="l"/>
          <a:tab pos="579438" algn="l"/>
          <a:tab pos="773113" algn="l"/>
          <a:tab pos="966788" algn="l"/>
          <a:tab pos="1160463" algn="l"/>
          <a:tab pos="1354138" algn="l"/>
          <a:tab pos="1547813" algn="l"/>
          <a:tab pos="1741488" algn="l"/>
          <a:tab pos="1935163" algn="l"/>
          <a:tab pos="2128838" algn="l"/>
        </a:tabLs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0" algn="l"/>
          <a:tab pos="192088" algn="l"/>
          <a:tab pos="385763" algn="l"/>
          <a:tab pos="579438" algn="l"/>
          <a:tab pos="773113" algn="l"/>
          <a:tab pos="966788" algn="l"/>
          <a:tab pos="1160463" algn="l"/>
          <a:tab pos="1354138" algn="l"/>
          <a:tab pos="1547813" algn="l"/>
          <a:tab pos="1741488" algn="l"/>
          <a:tab pos="1935163" algn="l"/>
          <a:tab pos="2128838" algn="l"/>
        </a:tabLs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0" algn="l"/>
          <a:tab pos="192088" algn="l"/>
          <a:tab pos="385763" algn="l"/>
          <a:tab pos="579438" algn="l"/>
          <a:tab pos="773113" algn="l"/>
          <a:tab pos="966788" algn="l"/>
          <a:tab pos="1160463" algn="l"/>
          <a:tab pos="1354138" algn="l"/>
          <a:tab pos="1547813" algn="l"/>
          <a:tab pos="1741488" algn="l"/>
          <a:tab pos="1935163" algn="l"/>
          <a:tab pos="2128838" algn="l"/>
        </a:tabLs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0" algn="l"/>
          <a:tab pos="192088" algn="l"/>
          <a:tab pos="385763" algn="l"/>
          <a:tab pos="579438" algn="l"/>
          <a:tab pos="773113" algn="l"/>
          <a:tab pos="966788" algn="l"/>
          <a:tab pos="1160463" algn="l"/>
          <a:tab pos="1354138" algn="l"/>
          <a:tab pos="1547813" algn="l"/>
          <a:tab pos="1741488" algn="l"/>
          <a:tab pos="1935163" algn="l"/>
          <a:tab pos="2128838" algn="l"/>
        </a:tabLs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9pPr>
    </p:titleStyle>
    <p:bodyStyle>
      <a:lvl1pPr marL="71438" indent="-71438" algn="l" rtl="0" fontAlgn="base">
        <a:lnSpc>
          <a:spcPct val="90000"/>
        </a:lnSpc>
        <a:spcBef>
          <a:spcPts val="163"/>
        </a:spcBef>
        <a:spcAft>
          <a:spcPct val="0"/>
        </a:spcAft>
        <a:buClr>
          <a:srgbClr val="CC9900"/>
        </a:buClr>
        <a:buSzPct val="65000"/>
        <a:buFont typeface="Wingdings" panose="05000000000000000000" pitchFamily="2" charset="2"/>
        <a:buChar char=""/>
        <a:tabLst>
          <a:tab pos="192088" algn="l"/>
          <a:tab pos="385763" algn="l"/>
          <a:tab pos="579438" algn="l"/>
          <a:tab pos="773113" algn="l"/>
          <a:tab pos="966788" algn="l"/>
          <a:tab pos="1160463" algn="l"/>
          <a:tab pos="1354138" algn="l"/>
          <a:tab pos="1547813" algn="l"/>
          <a:tab pos="1741488" algn="l"/>
          <a:tab pos="1935163" algn="l"/>
          <a:tab pos="2128838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938" indent="-228631" algn="l" defTabSz="9145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99" indent="-228631" algn="l" defTabSz="9145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61" indent="-228631" algn="l" defTabSz="9145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22" indent="-228631" algn="l" defTabSz="9145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1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23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84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46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07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68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30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91" algn="l" defTabSz="914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2560" cy="6856560"/>
            <a:chOff x="0" y="0"/>
            <a:chExt cx="9142560" cy="6856560"/>
          </a:xfrm>
        </p:grpSpPr>
        <p:sp>
          <p:nvSpPr>
            <p:cNvPr id="3" name="Free-form: Shape 2"/>
            <p:cNvSpPr/>
            <p:nvPr/>
          </p:nvSpPr>
          <p:spPr>
            <a:xfrm>
              <a:off x="0" y="0"/>
              <a:ext cx="2894040" cy="6856560"/>
            </a:xfrm>
            <a:custGeom>
              <a:avLst/>
              <a:gdLst>
                <a:gd name="GluePoint1X" fmla="*/ 0 w 1824"/>
                <a:gd name="GluePoint1Y" fmla="*/ 2844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8445 h 3840"/>
                <a:gd name="GluePoint5X" fmla="*/ 0 w 1824"/>
                <a:gd name="GluePoint5Y" fmla="*/ 2844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5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00200" y="0"/>
              <a:ext cx="7542360" cy="37944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5" name="Picture 4"/>
            <p:cNvPicPr/>
            <p:nvPr/>
          </p:nvPicPr>
          <p:blipFill>
            <a:blip r:embed="rId6"/>
            <a:srcRect l="38331" r="6669" b="108504"/>
            <a:stretch/>
          </p:blipFill>
          <p:spPr>
            <a:xfrm>
              <a:off x="2514600" y="0"/>
              <a:ext cx="6627960" cy="1364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1600200" y="380880"/>
              <a:ext cx="7542360" cy="7488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8080" rIns="90000" bIns="2808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0" y="3581280"/>
              <a:ext cx="5780160" cy="147600"/>
              <a:chOff x="0" y="3581280"/>
              <a:chExt cx="5780160" cy="147600"/>
            </a:xfrm>
          </p:grpSpPr>
          <p:sp>
            <p:nvSpPr>
              <p:cNvPr id="8" name="Free-form: Shape 7"/>
              <p:cNvSpPr/>
              <p:nvPr/>
            </p:nvSpPr>
            <p:spPr>
              <a:xfrm>
                <a:off x="0" y="3666960"/>
                <a:ext cx="5780160" cy="36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6440" rIns="90000" bIns="-4644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523880" y="3581280"/>
                <a:ext cx="2662200" cy="147600"/>
                <a:chOff x="1523880" y="3581280"/>
                <a:chExt cx="2662200" cy="147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52388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236232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20040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03848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3160" y="60912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</a:lstStyle>
          <a:p>
            <a:pPr indent="0" algn="ctr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3160" y="2133360"/>
            <a:ext cx="7770600" cy="411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marL="343080" indent="-343080" algn="l">
              <a:spcBef>
                <a:spcPts val="814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  <a:lvl2pPr marL="743040" lvl="1" indent="-285840" algn="l">
              <a:spcBef>
                <a:spcPts val="709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</a:tabLst>
              <a:def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2pPr>
            <a:lvl3pPr marL="1143000" lvl="2" indent="-228600" algn="l">
              <a:spcBef>
                <a:spcPts val="612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  <a:def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3pPr>
            <a:lvl4pPr marL="1600200" lvl="3" indent="-228600" algn="l">
              <a:spcBef>
                <a:spcPts val="510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4pPr>
            <a:lvl5pPr marL="2057400" lvl="4" indent="-228600" algn="l">
              <a:spcBef>
                <a:spcPts val="510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814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 algn="l">
              <a:spcBef>
                <a:spcPts val="709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 algn="l">
              <a:spcBef>
                <a:spcPts val="612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 algn="l">
              <a:spcBef>
                <a:spcPts val="510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 algn="l">
              <a:spcBef>
                <a:spcPts val="510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 algn="l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 algn="l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7656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633CA46E-F7D9-CB88-290F-84137DB3655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557338"/>
            <a:ext cx="7772400" cy="2043112"/>
          </a:xfrm>
        </p:spPr>
        <p:txBody>
          <a:bodyPr/>
          <a:lstStyle/>
          <a:p>
            <a:r>
              <a:rPr lang="hr-HR" altLang="sr-Latn-R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Baruh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DE408E36-7044-7CAA-579C-543FD17DA89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835150" y="4005263"/>
            <a:ext cx="7058025" cy="227965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hr-HR" altLang="sr-Latn-R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Deuterokanonska</a:t>
            </a: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knjiga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hr-HR" altLang="sr-Latn-R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Uvod: Bar 1,19-22;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2,11-15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28F2E12D-E1EF-D3AD-2EFB-82C42E6B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1588"/>
            <a:ext cx="3754437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84455B-FF6A-E703-6230-6FDF3AE874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5258C42-72B9-3EB3-55E7-4FDBAFFF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3556" name="Rezervirano mjesto broja slajda 5">
            <a:extLst>
              <a:ext uri="{FF2B5EF4-FFF2-40B4-BE49-F238E27FC236}">
                <a16:creationId xmlns:a16="http://schemas.microsoft.com/office/drawing/2014/main" id="{6B5288B5-CD82-4490-E4D0-AB73A853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01901C-E665-48F1-9B49-53E4BC6292A2}" type="slidenum">
              <a:rPr lang="hr-HR" altLang="en-US" sz="1200" smtClean="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0BC22777-F372-BB2B-6E78-D0038AC62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Pismo iz Babilona u Jeruzalem</a:t>
            </a:r>
          </a:p>
        </p:txBody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2BFE56DA-C53A-F563-C71D-6501275D3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 lvl="1" eaLnBrk="1" hangingPunct="1"/>
            <a:r>
              <a:rPr lang="hr-HR" altLang="sr-Latn-R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Sadržaj pisma </a:t>
            </a:r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</a:t>
            </a:r>
            <a:r>
              <a:rPr lang="hr-HR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1,10.11):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Novac za žrtvene prinose</a:t>
            </a:r>
          </a:p>
          <a:p>
            <a:pPr lvl="1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Prinesite na žrtveniku (10)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Poziv na molitvu – za koga (11s; 13):</a:t>
            </a:r>
          </a:p>
          <a:p>
            <a:pPr lvl="1"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kralja babilonskog (</a:t>
            </a:r>
            <a:r>
              <a:rPr lang="hr-HR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Nabukodonozor</a:t>
            </a: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sina 11</a:t>
            </a:r>
          </a:p>
          <a:p>
            <a:pPr lvl="1"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nas (prognanici) 13</a:t>
            </a:r>
            <a:endParaRPr lang="hr-HR" altLang="zh-C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hr-HR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knjiga</a:t>
            </a: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čitanje u Hramu (14)</a:t>
            </a:r>
          </a:p>
          <a:p>
            <a:pPr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riječi pokorničke molitve (1,15-2,35)</a:t>
            </a:r>
          </a:p>
          <a:p>
            <a:pPr lvl="1"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Obazri se iz </a:t>
            </a:r>
            <a:r>
              <a:rPr lang="hr-HR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</a:t>
            </a: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(2,16)</a:t>
            </a:r>
          </a:p>
          <a:p>
            <a:pPr lvl="1"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Dakle: Hram postoji i djeluje</a:t>
            </a:r>
          </a:p>
        </p:txBody>
      </p:sp>
      <p:pic>
        <p:nvPicPr>
          <p:cNvPr id="23559" name="Picture 8" descr="13 books written by paul: Here are the books (Listed and explained ...">
            <a:extLst>
              <a:ext uri="{FF2B5EF4-FFF2-40B4-BE49-F238E27FC236}">
                <a16:creationId xmlns:a16="http://schemas.microsoft.com/office/drawing/2014/main" id="{571D4D75-ADB4-29D1-367B-E087389F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58838"/>
            <a:ext cx="31242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2" descr="Baruch 1-2: The Destruction of the Temple and the Exile : Center for ...">
            <a:extLst>
              <a:ext uri="{FF2B5EF4-FFF2-40B4-BE49-F238E27FC236}">
                <a16:creationId xmlns:a16="http://schemas.microsoft.com/office/drawing/2014/main" id="{A7E95CCD-A00B-670C-8BE9-BD32F2FC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4054475"/>
            <a:ext cx="22828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156EDA-5658-F4EA-839B-03DA204B83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75E5165-3282-D724-F1F5-F8A1CA13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4580" name="Rezervirano mjesto broja slajda 5">
            <a:extLst>
              <a:ext uri="{FF2B5EF4-FFF2-40B4-BE49-F238E27FC236}">
                <a16:creationId xmlns:a16="http://schemas.microsoft.com/office/drawing/2014/main" id="{ACDD6A82-FCC4-F291-7C26-08FB540E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0F07B5-AFDE-4265-A804-772A0D6A1BDC}" type="slidenum">
              <a:rPr lang="hr-HR" altLang="en-US" sz="1200" smtClean="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A7AE8912-6895-D758-A9B7-F92145D43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Molitva zajednice (“mi”)</a:t>
            </a:r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447FBB53-4839-CD46-5E70-D906C3B89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686800" cy="5078412"/>
          </a:xfrm>
        </p:spPr>
        <p:txBody>
          <a:bodyPr/>
          <a:lstStyle/>
          <a:p>
            <a:pPr lvl="1" eaLnBrk="1" hangingPunct="1"/>
            <a:r>
              <a:rPr lang="hr-HR" altLang="zh-CN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 misao </a:t>
            </a:r>
            <a:r>
              <a:rPr lang="hr-HR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Bar </a:t>
            </a:r>
            <a:r>
              <a:rPr lang="hr-HR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1,18.19.21; 2,5.10.24; 3,4 </a:t>
            </a:r>
            <a:r>
              <a:rPr lang="hr-HR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hr-HR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2,22.29)</a:t>
            </a:r>
          </a:p>
          <a:p>
            <a:pPr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nismo poslušali glas (7x)</a:t>
            </a:r>
            <a:b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ako ne poslušate (2,22.29)</a:t>
            </a:r>
          </a:p>
          <a:p>
            <a:pPr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Griješili smo (1,17; 2,5.12; 3,2.4), </a:t>
            </a:r>
            <a:b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oci su griješili (2,33; 3,7) = 7x</a:t>
            </a:r>
          </a:p>
          <a:p>
            <a:pPr lvl="1" eaLnBrk="1" hangingPunct="1"/>
            <a:r>
              <a:rPr lang="hr-HR" altLang="zh-CN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Sidrište</a:t>
            </a:r>
            <a:r>
              <a:rPr lang="hr-HR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(1,19.20; 2,11 + 1,20; 2,2.28): </a:t>
            </a:r>
          </a:p>
          <a:p>
            <a:pPr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 Izlazak (oslonac za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6,2) + 3x Mojsije</a:t>
            </a:r>
          </a:p>
          <a:p>
            <a:pPr lvl="1" eaLnBrk="1" hangingPunct="1"/>
            <a:r>
              <a:rPr lang="hr-HR" altLang="zh-CN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Odakle nevolje </a:t>
            </a:r>
            <a:r>
              <a:rPr lang="hr-HR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(1,20; 2,2.29)?</a:t>
            </a:r>
          </a:p>
          <a:p>
            <a:pPr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Božja prijetnja zapisana u Zakonu</a:t>
            </a:r>
          </a:p>
          <a:p>
            <a:pPr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izvršena (2,1; usp. 2,7: sva zla stigla)</a:t>
            </a:r>
          </a:p>
        </p:txBody>
      </p:sp>
      <p:pic>
        <p:nvPicPr>
          <p:cNvPr id="24583" name="Picture 9" descr="Iglehart Wellness Fitness and Nutrition Blog: Keep High Blood Pressure ...">
            <a:extLst>
              <a:ext uri="{FF2B5EF4-FFF2-40B4-BE49-F238E27FC236}">
                <a16:creationId xmlns:a16="http://schemas.microsoft.com/office/drawing/2014/main" id="{5224B588-D877-7013-E7DF-923ABCAA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11300"/>
            <a:ext cx="270033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BA6FDF-0117-7343-2BA5-3C1D190F45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6AEC12D-CA33-6F98-D9BF-68375190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5604" name="Rezervirano mjesto broja slajda 5">
            <a:extLst>
              <a:ext uri="{FF2B5EF4-FFF2-40B4-BE49-F238E27FC236}">
                <a16:creationId xmlns:a16="http://schemas.microsoft.com/office/drawing/2014/main" id="{A9CD10CF-A885-1289-1CC7-24AA2353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01A39A-45CE-4618-84D2-2E50D3630A40}" type="slidenum">
              <a:rPr lang="hr-HR" altLang="en-US" sz="1200" smtClean="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3498EA0A-3C72-1BD0-A736-15C7CF5D1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Razgovor s Bogom</a:t>
            </a:r>
          </a:p>
        </p:txBody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D4446404-E28A-4A9F-EDD0-DF47C00C7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686800" cy="5294312"/>
          </a:xfrm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r>
              <a:rPr lang="hr-HR" altLang="zh-CN" sz="23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Teološka svrha izbavljenja </a:t>
            </a:r>
            <a:r>
              <a:rPr lang="hr-HR" altLang="zh-CN" sz="23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(Bar 2,14s)</a:t>
            </a:r>
          </a:p>
          <a:p>
            <a:pPr eaLnBrk="1" hangingPunct="1">
              <a:spcBef>
                <a:spcPct val="0"/>
              </a:spcBef>
            </a:pPr>
            <a:r>
              <a:rPr lang="hr-HR" altLang="zh-C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Izbavi nas poradi sebe (14)</a:t>
            </a:r>
          </a:p>
          <a:p>
            <a:pPr eaLnBrk="1" hangingPunct="1">
              <a:spcBef>
                <a:spcPct val="0"/>
              </a:spcBef>
            </a:pPr>
            <a:r>
              <a:rPr lang="hr-HR" altLang="zh-C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da sva zemlja zna: </a:t>
            </a:r>
            <a:b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hr-HR" altLang="zh-C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ti si Gospodin,</a:t>
            </a:r>
            <a:r>
              <a:rPr lang="en-US" altLang="zh-CN" sz="27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altLang="zh-C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Bog naš (15)</a:t>
            </a:r>
            <a:endParaRPr lang="hr-HR" altLang="sr-Latn-RS" sz="27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hr-HR" altLang="zh-CN" sz="23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Uključene Božje riječi: </a:t>
            </a:r>
            <a:r>
              <a:rPr lang="hr-HR" altLang="zh-CN" sz="23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2,21-23.29-35</a:t>
            </a:r>
          </a:p>
          <a:p>
            <a:pPr eaLnBrk="1" hangingPunct="1">
              <a:spcBef>
                <a:spcPct val="0"/>
              </a:spcBef>
            </a:pPr>
            <a:r>
              <a:rPr lang="hr-HR" altLang="zh-C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S glasničkom formulom (21)</a:t>
            </a:r>
          </a:p>
          <a:p>
            <a:pPr lvl="1" eaLnBrk="1" hangingPunct="1">
              <a:spcBef>
                <a:spcPct val="0"/>
              </a:spcBef>
            </a:pPr>
            <a:r>
              <a:rPr lang="hr-HR" altLang="zh-CN" sz="23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Božji zahtjev </a:t>
            </a:r>
            <a:r>
              <a:rPr lang="hr-HR" altLang="zh-CN" sz="23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2,21.24: </a:t>
            </a:r>
          </a:p>
          <a:p>
            <a:pPr eaLnBrk="1" hangingPunct="1">
              <a:spcBef>
                <a:spcPct val="0"/>
              </a:spcBef>
            </a:pPr>
            <a:r>
              <a:rPr lang="hr-HR" altLang="zh-C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Služite kralju Babilonskom (citat + opis)</a:t>
            </a:r>
          </a:p>
          <a:p>
            <a:pPr lvl="1" eaLnBrk="1" hangingPunct="1">
              <a:spcBef>
                <a:spcPct val="0"/>
              </a:spcBef>
            </a:pPr>
            <a:r>
              <a:rPr lang="hr-HR" altLang="zh-CN" sz="23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Svrha za Božji narod </a:t>
            </a:r>
            <a:r>
              <a:rPr lang="hr-HR" altLang="zh-CN" sz="23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(2,30-32):</a:t>
            </a:r>
          </a:p>
          <a:p>
            <a:pPr eaLnBrk="1" hangingPunct="1">
              <a:spcBef>
                <a:spcPct val="0"/>
              </a:spcBef>
            </a:pPr>
            <a:r>
              <a:rPr lang="hr-HR" altLang="zh-C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opametit će se (30), spoznati svojega Gospodina (31)</a:t>
            </a:r>
          </a:p>
          <a:p>
            <a:pPr eaLnBrk="1" hangingPunct="1">
              <a:spcBef>
                <a:spcPct val="0"/>
              </a:spcBef>
            </a:pPr>
            <a:r>
              <a:rPr lang="hr-HR" altLang="zh-C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obratiti se (32)</a:t>
            </a:r>
          </a:p>
          <a:p>
            <a:pPr lvl="1" eaLnBrk="1" hangingPunct="1">
              <a:spcBef>
                <a:spcPct val="0"/>
              </a:spcBef>
            </a:pPr>
            <a:r>
              <a:rPr lang="hr-HR" altLang="zh-CN" sz="23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Plod</a:t>
            </a:r>
            <a:r>
              <a:rPr lang="hr-HR" altLang="zh-CN" sz="23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(2,34s):</a:t>
            </a:r>
          </a:p>
          <a:p>
            <a:pPr eaLnBrk="1" hangingPunct="1">
              <a:spcBef>
                <a:spcPct val="0"/>
              </a:spcBef>
            </a:pPr>
            <a:r>
              <a:rPr lang="hr-HR" altLang="zh-C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povratak (34), vječni Savez (35)</a:t>
            </a:r>
            <a:endParaRPr lang="hr-HR" altLang="sr-Latn-RS" sz="27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7" name="Picture 8" descr="nebuchadnezzar - Google Search | pictures to tell biblical stories to ...">
            <a:extLst>
              <a:ext uri="{FF2B5EF4-FFF2-40B4-BE49-F238E27FC236}">
                <a16:creationId xmlns:a16="http://schemas.microsoft.com/office/drawing/2014/main" id="{50A29D90-5749-B70D-6FFB-A2A0A217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-7938"/>
            <a:ext cx="2387600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/>
            </a:pP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Hodit ću  pred Gospodinom </a:t>
            </a:r>
            <a:b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(</a:t>
            </a:r>
            <a:r>
              <a:rPr kumimoji="0" lang="hr-H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Ps</a:t>
            </a: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 116)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27" name="Picture 126"/>
          <p:cNvPicPr/>
          <p:nvPr/>
        </p:nvPicPr>
        <p:blipFill>
          <a:blip r:embed="rId2"/>
          <a:stretch/>
        </p:blipFill>
        <p:spPr>
          <a:xfrm>
            <a:off x="43200" y="2662920"/>
            <a:ext cx="8956800" cy="1837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F33DFD-334D-3225-14C6-FE75FA3A5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7E9A07-4AAC-8805-D0D4-B76CF928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6628" name="Rezervirano mjesto broja slajda 5">
            <a:extLst>
              <a:ext uri="{FF2B5EF4-FFF2-40B4-BE49-F238E27FC236}">
                <a16:creationId xmlns:a16="http://schemas.microsoft.com/office/drawing/2014/main" id="{90FC224B-13BE-11DE-78ED-8B31A849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491A3C-8066-4E31-81C9-E774D5B50CAA}" type="slidenum">
              <a:rPr lang="hr-HR" altLang="en-US" sz="1200" smtClean="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CAA12686-8AB5-802E-F9FC-4AF8ABF76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i njegov narod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B18B3766-1E60-BE83-D66F-6DB4C3801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578850" cy="5005387"/>
          </a:xfrm>
        </p:spPr>
        <p:txBody>
          <a:bodyPr/>
          <a:lstStyle/>
          <a:p>
            <a:pPr marL="742950" lvl="1" indent="-285750" eaLnBrk="1" hangingPunct="1"/>
            <a:r>
              <a:rPr lang="hr-HR" altLang="zh-CN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 je Bog 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(1,15)?</a:t>
            </a:r>
          </a:p>
          <a:p>
            <a:pPr marL="415925" indent="-285750" eaLnBrk="1" hangingPunct="1"/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Gospodin je Bog naš</a:t>
            </a:r>
          </a:p>
          <a:p>
            <a:pPr marL="742950" lvl="1" indent="-285750" eaLnBrk="1" hangingPunct="1"/>
            <a:r>
              <a:rPr lang="hr-HR" altLang="zh-CN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 smo „mi” 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(2,13):</a:t>
            </a:r>
          </a:p>
          <a:p>
            <a:pPr marL="415925" indent="-285750" eaLnBrk="1" hangingPunct="1"/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Malen ostatak među narodima </a:t>
            </a:r>
            <a:b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kamo si nas raspršio</a:t>
            </a:r>
          </a:p>
          <a:p>
            <a:pPr marL="742950" lvl="1" indent="-285750" eaLnBrk="1" hangingPunct="1"/>
            <a:r>
              <a:rPr lang="hr-HR" altLang="zh-CN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Glavno Božje svojstvo 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(1,15; 2,6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.18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4,13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5,2.4.9):</a:t>
            </a:r>
          </a:p>
          <a:p>
            <a:pPr marL="415925" indent="-285750" eaLnBrk="1" hangingPunct="1"/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Pravednost – </a:t>
            </a:r>
            <a:r>
              <a:rPr lang="el-G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δικαιοσύνη </a:t>
            </a: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7x u Bar </a:t>
            </a:r>
          </a:p>
          <a:p>
            <a:pPr marL="742950" lvl="1" indent="-285750" eaLnBrk="1" hangingPunct="1"/>
            <a:r>
              <a:rPr lang="hr-HR" altLang="zh-CN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Poseban naziv za Boga od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4,10 (pjesma o Jeruzalemu):</a:t>
            </a:r>
          </a:p>
          <a:p>
            <a:pPr marL="415925" indent="-285750" eaLnBrk="1" hangingPunct="1"/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„Vječni” (</a:t>
            </a:r>
            <a:r>
              <a:rPr lang="el-G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ὁ αἰώνιος </a:t>
            </a: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4,10.14.20.22[2x].24.35; 5,2)</a:t>
            </a:r>
          </a:p>
          <a:p>
            <a:pPr marL="742950" lvl="1" indent="-285750" eaLnBrk="1" hangingPunct="1"/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imenica od pridjeva iz 4,8 „Bog vječni” </a:t>
            </a:r>
          </a:p>
        </p:txBody>
      </p:sp>
      <p:pic>
        <p:nvPicPr>
          <p:cNvPr id="26631" name="Picture 2">
            <a:extLst>
              <a:ext uri="{FF2B5EF4-FFF2-40B4-BE49-F238E27FC236}">
                <a16:creationId xmlns:a16="http://schemas.microsoft.com/office/drawing/2014/main" id="{4512D536-E7B9-67BA-3055-39778D35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-3175"/>
            <a:ext cx="29178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10FE31-EB44-6A51-F3D2-7E1AB4AE91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A904BE-589D-F1A8-C4BE-ACB9157B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7652" name="Rezervirano mjesto broja slajda 5">
            <a:extLst>
              <a:ext uri="{FF2B5EF4-FFF2-40B4-BE49-F238E27FC236}">
                <a16:creationId xmlns:a16="http://schemas.microsoft.com/office/drawing/2014/main" id="{A29E7CA7-4CAE-B6CD-3F81-70AA6E30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58610F-7503-4066-84FD-6C00206E15F5}" type="slidenum">
              <a:rPr lang="hr-HR" altLang="en-US" sz="1200" smtClean="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3DCC72D1-B19B-6032-7879-5A48AC34A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Tugovanje i utjeha (Bar 4s)</a:t>
            </a:r>
          </a:p>
        </p:txBody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D4B70457-084C-D8C7-25B7-DDDC186E4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r-HR" altLang="zh-CN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Naricaljka u 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Bar 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4,9-29</a:t>
            </a:r>
          </a:p>
          <a:p>
            <a:pPr eaLnBrk="1" hangingPunct="1">
              <a:lnSpc>
                <a:spcPct val="90000"/>
              </a:lnSpc>
            </a:pP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majka </a:t>
            </a:r>
            <a:r>
              <a:rPr lang="hr-HR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Jeruzalem</a:t>
            </a:r>
            <a:r>
              <a:rPr lang="en-US" altLang="zh-CN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(v8) govori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tuga zbog progonstva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nada u Bogu (4,22): </a:t>
            </a:r>
            <a:b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„Spasitelj vaš” (majka djeci)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zh-CN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Utjeha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(4,30-5,9):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prorok govori Jeruzalemu (Bog = on)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najava povratka (novi izlazak)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zh-CN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Poznati poziv u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5,7: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gore neka se snize, </a:t>
            </a:r>
            <a:b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doline neka se ispune (usp. Iz 40,4)</a:t>
            </a:r>
            <a:endPara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5" name="Picture 9" descr="Why Is the City of Jerusalem Important in Islam?">
            <a:extLst>
              <a:ext uri="{FF2B5EF4-FFF2-40B4-BE49-F238E27FC236}">
                <a16:creationId xmlns:a16="http://schemas.microsoft.com/office/drawing/2014/main" id="{A87E5A81-3011-0782-9B1C-2614BC961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1071563"/>
            <a:ext cx="34575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DF8F63-1BD1-45BC-6FC3-0284D3775E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260EC9-5890-BBC1-5AF2-507FF03A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8676" name="Rezervirano mjesto broja slajda 5">
            <a:extLst>
              <a:ext uri="{FF2B5EF4-FFF2-40B4-BE49-F238E27FC236}">
                <a16:creationId xmlns:a16="http://schemas.microsoft.com/office/drawing/2014/main" id="{33821DD4-B8CA-7DB3-2FD1-12D6E6B4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B82699-0E0C-4C61-8263-EC255A9A91E6}" type="slidenum">
              <a:rPr lang="hr-HR" altLang="en-US" sz="1200" smtClean="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E015B9A2-EFED-1179-D550-DA8425143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6632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pismo (Bar 6)</a:t>
            </a:r>
          </a:p>
        </p:txBody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B4D065A8-516F-FFA8-EFFB-613217EDE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lvl="1" eaLnBrk="1" hangingPunct="1">
              <a:spcBef>
                <a:spcPts val="200"/>
              </a:spcBef>
            </a:pPr>
            <a:r>
              <a:rPr lang="hr-HR" altLang="zh-CN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 kome piše u </a:t>
            </a:r>
            <a:r>
              <a:rPr lang="hr-HR" altLang="zh-C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6,1a (Vg)?</a:t>
            </a:r>
          </a:p>
          <a:p>
            <a:pPr eaLnBrk="1" hangingPunct="1">
              <a:spcBef>
                <a:spcPts val="200"/>
              </a:spcBef>
            </a:pPr>
            <a:r>
              <a:rPr lang="hr-HR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Jeremija prognanicima, </a:t>
            </a:r>
            <a:br>
              <a:rPr lang="hr-HR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prije progona, </a:t>
            </a:r>
            <a:r>
              <a:rPr lang="hr-HR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prijepis</a:t>
            </a:r>
          </a:p>
          <a:p>
            <a:pPr lvl="1" eaLnBrk="1" hangingPunct="1">
              <a:spcBef>
                <a:spcPts val="200"/>
              </a:spcBef>
            </a:pPr>
            <a:r>
              <a:rPr lang="hr-HR" altLang="zh-CN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Utješno Božje obećanje </a:t>
            </a:r>
            <a:r>
              <a:rPr lang="hr-HR" altLang="zh-C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(6,2):</a:t>
            </a:r>
          </a:p>
          <a:p>
            <a:pPr eaLnBrk="1" hangingPunct="1">
              <a:spcBef>
                <a:spcPts val="200"/>
              </a:spcBef>
            </a:pPr>
            <a:r>
              <a:rPr lang="hr-HR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Ja ću vas izvesti u miru (6,2 usp. </a:t>
            </a:r>
            <a:r>
              <a:rPr lang="hr-HR" altLang="zh-CN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1,19.20; 2,11) </a:t>
            </a:r>
            <a:endParaRPr lang="hr-HR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200"/>
              </a:spcBef>
            </a:pPr>
            <a:r>
              <a:rPr lang="hr-HR" altLang="zh-CN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Dužina progonstva </a:t>
            </a:r>
            <a:r>
              <a:rPr lang="hr-HR" altLang="zh-C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(6,2):</a:t>
            </a:r>
          </a:p>
          <a:p>
            <a:pPr eaLnBrk="1" hangingPunct="1">
              <a:spcBef>
                <a:spcPts val="200"/>
              </a:spcBef>
            </a:pPr>
            <a:r>
              <a:rPr lang="hr-HR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 naraštaja; usp. 70 god. iz Jr 25,11; 29,10 </a:t>
            </a:r>
            <a:br>
              <a:rPr lang="hr-HR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postaje: 70x7 (Dn 9,24)</a:t>
            </a:r>
          </a:p>
          <a:p>
            <a:pPr lvl="1" eaLnBrk="1" hangingPunct="1">
              <a:spcBef>
                <a:spcPts val="200"/>
              </a:spcBef>
            </a:pPr>
            <a:r>
              <a:rPr lang="hr-HR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iz Dn 9,7s već u Bar 1,15; 2,6: „stid na licu”</a:t>
            </a:r>
          </a:p>
          <a:p>
            <a:pPr lvl="1" eaLnBrk="1" hangingPunct="1">
              <a:spcBef>
                <a:spcPts val="200"/>
              </a:spcBef>
            </a:pPr>
            <a:r>
              <a:rPr lang="hr-HR" altLang="zh-CN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Glavna teškoća: </a:t>
            </a:r>
            <a:r>
              <a:rPr lang="el-GR" altLang="zh-C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θεοί</a:t>
            </a:r>
            <a:r>
              <a:rPr lang="hr-HR" altLang="zh-C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(29x;</a:t>
            </a:r>
            <a:r>
              <a:rPr lang="el-GR" altLang="zh-C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Θεός 3</a:t>
            </a:r>
            <a:r>
              <a:rPr lang="hr-HR" altLang="zh-C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u Bar 6)</a:t>
            </a:r>
          </a:p>
          <a:p>
            <a:pPr eaLnBrk="1" hangingPunct="1">
              <a:spcBef>
                <a:spcPts val="200"/>
              </a:spcBef>
            </a:pPr>
            <a:r>
              <a:rPr lang="hr-HR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Opis kakvi su</a:t>
            </a:r>
          </a:p>
          <a:p>
            <a:pPr eaLnBrk="1" hangingPunct="1">
              <a:spcBef>
                <a:spcPts val="200"/>
              </a:spcBef>
            </a:pPr>
            <a:r>
              <a:rPr lang="hr-HR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Kako njihovi svećenici postupaju s njima</a:t>
            </a:r>
            <a:endParaRPr lang="hr-HR" altLang="sr-Latn-R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9" name="Picture 9" descr="LARGE VELLUM TORAH BIBLE SCROLL MANUSCRIPT JUDAICA 250 YRS MOROCCO | eBay">
            <a:extLst>
              <a:ext uri="{FF2B5EF4-FFF2-40B4-BE49-F238E27FC236}">
                <a16:creationId xmlns:a16="http://schemas.microsoft.com/office/drawing/2014/main" id="{7B179227-714C-DF9A-A8E9-9235393B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0"/>
            <a:ext cx="338613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7CA2C9-F418-6DD5-6DF1-EEDF0D17B7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1773531-452F-7CDE-08AD-67A6D7F1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30724" name="Rezervirano mjesto broja slajda 5">
            <a:extLst>
              <a:ext uri="{FF2B5EF4-FFF2-40B4-BE49-F238E27FC236}">
                <a16:creationId xmlns:a16="http://schemas.microsoft.com/office/drawing/2014/main" id="{C6B3AA6D-C971-C654-1EAE-8851DAF9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75D2F0-2E80-459D-8695-4613476BB99D}" type="slidenum">
              <a:rPr lang="hr-HR" altLang="en-US" sz="1200" smtClean="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id="{09B51BBC-CF85-9EC0-6062-B547978BE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848" y="116632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Kumiri (6,72) – </a:t>
            </a:r>
            <a:r>
              <a:rPr lang="hr-HR" altLang="sr-Latn-R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bogovi</a:t>
            </a:r>
            <a:endParaRPr lang="hr-HR" altLang="sr-Latn-R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318B752A-2CD9-26B7-F7E9-D4579D640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r-HR" altLang="zh-CN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Ključni opis “bogova” u 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6,24.58</a:t>
            </a:r>
          </a:p>
          <a:p>
            <a:pPr eaLnBrk="1" hangingPunct="1">
              <a:lnSpc>
                <a:spcPct val="90000"/>
              </a:lnSpc>
            </a:pP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nema u njima životnoga daha (24); 3x lažni (58)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Tema već u 1,22: „drugi bogovi”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zh-CN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Kakvi? </a:t>
            </a: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– drveni (10x) + 6,3.10.29: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3x srebrni, zlatni, drveni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zh-CN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Precizan opis u 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6,7.38.50.54.57.69.70</a:t>
            </a:r>
          </a:p>
          <a:p>
            <a:pPr eaLnBrk="1" hangingPunct="1">
              <a:lnSpc>
                <a:spcPct val="90000"/>
              </a:lnSpc>
            </a:pPr>
            <a:r>
              <a:rPr lang="pl-PL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Obloženi srebrom i zlatom (7x) </a:t>
            </a:r>
            <a:endParaRPr lang="hr-HR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zh-CN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Osnovni zaključak u 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6,14.22.28.49.51.64.71</a:t>
            </a:r>
          </a:p>
          <a:p>
            <a:pPr eaLnBrk="1" hangingPunct="1">
              <a:lnSpc>
                <a:spcPct val="90000"/>
              </a:lnSpc>
            </a:pP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Nisu bogovi, nisu Bog (7x)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zh-CN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Glavni savjet 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(6,14.22.28.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64.</a:t>
            </a:r>
            <a:r>
              <a:rPr lang="hr-HR" altLang="zh-CN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68):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x Ne bojte ih se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 </a:t>
            </a: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– samo tu </a:t>
            </a:r>
            <a:r>
              <a:rPr lang="el-G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φοβέω </a:t>
            </a:r>
            <a:r>
              <a:rPr lang="hr-HR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u c6</a:t>
            </a:r>
          </a:p>
        </p:txBody>
      </p:sp>
      <p:pic>
        <p:nvPicPr>
          <p:cNvPr id="30727" name="Picture 10" descr="258: Old Babylonian Terracotta Idol : Lot 258">
            <a:extLst>
              <a:ext uri="{FF2B5EF4-FFF2-40B4-BE49-F238E27FC236}">
                <a16:creationId xmlns:a16="http://schemas.microsoft.com/office/drawing/2014/main" id="{37C50567-90DD-187E-5764-58C9619EE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966913"/>
            <a:ext cx="17875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1" descr="Fantastic Babylonian Idol - 13 x 8.5 x 3 cm - Catawiki">
            <a:extLst>
              <a:ext uri="{FF2B5EF4-FFF2-40B4-BE49-F238E27FC236}">
                <a16:creationId xmlns:a16="http://schemas.microsoft.com/office/drawing/2014/main" id="{EB3B9C7C-5B76-CF86-56DF-3AA37B014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-36513"/>
            <a:ext cx="1476375" cy="14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/>
            </a:pP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Gospodin po pravdi sudi (</a:t>
            </a:r>
            <a:r>
              <a:rPr kumimoji="0" lang="hr-H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Ps</a:t>
            </a: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 9)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29" name="Picture 128"/>
          <p:cNvPicPr/>
          <p:nvPr/>
        </p:nvPicPr>
        <p:blipFill>
          <a:blip r:embed="rId2"/>
          <a:stretch/>
        </p:blipFill>
        <p:spPr>
          <a:xfrm>
            <a:off x="25200" y="2700000"/>
            <a:ext cx="8886600" cy="198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Box 9">
            <a:extLst>
              <a:ext uri="{FF2B5EF4-FFF2-40B4-BE49-F238E27FC236}">
                <a16:creationId xmlns:a16="http://schemas.microsoft.com/office/drawing/2014/main" id="{4C158E71-824D-AA67-0230-842427DFE612}"/>
              </a:ext>
            </a:extLst>
          </p:cNvPr>
          <p:cNvSpPr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defTabSz="9145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440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Text Box 3">
            <a:extLst>
              <a:ext uri="{FF2B5EF4-FFF2-40B4-BE49-F238E27FC236}">
                <a16:creationId xmlns:a16="http://schemas.microsoft.com/office/drawing/2014/main" id="{488EF708-6E97-4724-B942-5FE93D8D480C}"/>
              </a:ext>
            </a:extLst>
          </p:cNvPr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defTabSz="9145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440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Text Box 7">
            <a:extLst>
              <a:ext uri="{FF2B5EF4-FFF2-40B4-BE49-F238E27FC236}">
                <a16:creationId xmlns:a16="http://schemas.microsoft.com/office/drawing/2014/main" id="{0BF909EB-65FF-B495-7D57-410E9AA626D2}"/>
              </a:ext>
            </a:extLst>
          </p:cNvPr>
          <p:cNvSpPr/>
          <p:nvPr/>
        </p:nvSpPr>
        <p:spPr>
          <a:xfrm>
            <a:off x="762000" y="1371600"/>
            <a:ext cx="769620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defTabSz="9145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440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Text Box 8">
            <a:extLst>
              <a:ext uri="{FF2B5EF4-FFF2-40B4-BE49-F238E27FC236}">
                <a16:creationId xmlns:a16="http://schemas.microsoft.com/office/drawing/2014/main" id="{51C5C089-DFC5-B788-C402-0F7F778D5C3E}"/>
              </a:ext>
            </a:extLst>
          </p:cNvPr>
          <p:cNvSpPr/>
          <p:nvPr/>
        </p:nvSpPr>
        <p:spPr>
          <a:xfrm>
            <a:off x="762000" y="3765550"/>
            <a:ext cx="769620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defTabSz="9145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440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1">
            <a:extLst>
              <a:ext uri="{FF2B5EF4-FFF2-40B4-BE49-F238E27FC236}">
                <a16:creationId xmlns:a16="http://schemas.microsoft.com/office/drawing/2014/main" id="{EFE83031-2472-AB00-A1AD-8589719F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546225"/>
            <a:ext cx="7618413" cy="2459038"/>
          </a:xfrm>
          <a:ln w="9525"/>
        </p:spPr>
        <p:txBody>
          <a:bodyPr lIns="91440" tIns="45720" rIns="91440" bIns="45720" anchor="t">
            <a:noAutofit/>
          </a:bodyPr>
          <a:lstStyle/>
          <a:p>
            <a:pPr algn="l" defTabSz="914523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hr-HR" sz="7201" b="1">
                <a:solidFill>
                  <a:srgbClr val="420000"/>
                </a:solidFill>
                <a:latin typeface="Times New Roman"/>
                <a:ea typeface="Times New Roman"/>
              </a:rPr>
              <a:t>Proroštvo i apokaliptika</a:t>
            </a:r>
            <a:endParaRPr lang="hr-HR" sz="7201">
              <a:solidFill>
                <a:srgbClr val="006633"/>
              </a:solidFill>
              <a:latin typeface="Garamond"/>
            </a:endParaRPr>
          </a:p>
        </p:txBody>
      </p:sp>
      <p:pic>
        <p:nvPicPr>
          <p:cNvPr id="15367" name="Picture 6" descr="Slikovni rezultat za jesus in nazareth synagogue&quot;">
            <a:extLst>
              <a:ext uri="{FF2B5EF4-FFF2-40B4-BE49-F238E27FC236}">
                <a16:creationId xmlns:a16="http://schemas.microsoft.com/office/drawing/2014/main" id="{90B6DB1D-B6D1-DD37-C9A0-A1AF2FCB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Text Box 10">
            <a:extLst>
              <a:ext uri="{FF2B5EF4-FFF2-40B4-BE49-F238E27FC236}">
                <a16:creationId xmlns:a16="http://schemas.microsoft.com/office/drawing/2014/main" id="{9BADE0BF-3288-CE2A-6E20-E762B94398E0}"/>
              </a:ext>
            </a:extLst>
          </p:cNvPr>
          <p:cNvSpPr/>
          <p:nvPr/>
        </p:nvSpPr>
        <p:spPr>
          <a:xfrm>
            <a:off x="1211263" y="0"/>
            <a:ext cx="4656137" cy="12017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defTabSz="914523" eaLnBrk="1" fontAlgn="auto" hangingPunct="1">
              <a:spcBef>
                <a:spcPts val="1125"/>
              </a:spcBef>
              <a:spcAft>
                <a:spcPts val="0"/>
              </a:spcAft>
              <a:tabLst>
                <a:tab pos="0" algn="l"/>
                <a:tab pos="914523" algn="l"/>
                <a:tab pos="1829046" algn="l"/>
                <a:tab pos="2743568" algn="l"/>
                <a:tab pos="3658091" algn="l"/>
                <a:tab pos="4572614" algn="l"/>
                <a:tab pos="5487137" algn="l"/>
                <a:tab pos="6401660" algn="l"/>
                <a:tab pos="7316182" algn="l"/>
                <a:tab pos="8230705" algn="l"/>
                <a:tab pos="9145228" algn="l"/>
                <a:tab pos="10059751" algn="l"/>
              </a:tabLst>
              <a:defRPr/>
            </a:pPr>
            <a:r>
              <a:rPr lang="hr-HR" b="1">
                <a:solidFill>
                  <a:srgbClr val="000000"/>
                </a:solidFill>
                <a:ea typeface="Arial"/>
              </a:rPr>
              <a:t>Filozofsko-teološki institut DI</a:t>
            </a:r>
            <a:br>
              <a:rPr>
                <a:solidFill>
                  <a:srgbClr val="000000"/>
                </a:solidFill>
              </a:rPr>
            </a:br>
            <a:r>
              <a:rPr lang="hr-HR" b="1">
                <a:solidFill>
                  <a:srgbClr val="000000"/>
                </a:solidFill>
                <a:ea typeface="Arial"/>
              </a:rPr>
              <a:t>Studij filozofije i teologije</a:t>
            </a:r>
            <a:br>
              <a:rPr>
                <a:solidFill>
                  <a:srgbClr val="000000"/>
                </a:solidFill>
              </a:rPr>
            </a:br>
            <a:r>
              <a:rPr lang="hr-HR" b="1">
                <a:solidFill>
                  <a:srgbClr val="000000"/>
                </a:solidFill>
                <a:ea typeface="Arial"/>
              </a:rPr>
              <a:t>ak. g. 2025./26. ECTS 6</a:t>
            </a:r>
            <a:br>
              <a:rPr>
                <a:solidFill>
                  <a:srgbClr val="000000"/>
                </a:solidFill>
              </a:rPr>
            </a:br>
            <a:r>
              <a:rPr lang="hr-HR" b="1">
                <a:solidFill>
                  <a:srgbClr val="000000"/>
                </a:solidFill>
                <a:ea typeface="Arial"/>
              </a:rPr>
              <a:t>ponedjeljkom i srijedom u 10:15</a:t>
            </a:r>
            <a:endParaRPr lang="hr-HR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369" name="Picture 8" descr="http://www.ftidi.hr/wp-content/themes/mycollege_child/images/ftidi-logo.png">
            <a:extLst>
              <a:ext uri="{FF2B5EF4-FFF2-40B4-BE49-F238E27FC236}">
                <a16:creationId xmlns:a16="http://schemas.microsoft.com/office/drawing/2014/main" id="{ABC4E059-6433-4904-22E5-7CCE9B9B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Text Box 11">
            <a:extLst>
              <a:ext uri="{FF2B5EF4-FFF2-40B4-BE49-F238E27FC236}">
                <a16:creationId xmlns:a16="http://schemas.microsoft.com/office/drawing/2014/main" id="{88CEE9A5-4765-9C1B-CE5C-8F975FCAC3D3}"/>
              </a:ext>
            </a:extLst>
          </p:cNvPr>
          <p:cNvSpPr/>
          <p:nvPr/>
        </p:nvSpPr>
        <p:spPr>
          <a:xfrm>
            <a:off x="865188" y="4005263"/>
            <a:ext cx="7696200" cy="22431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Ctr="1">
            <a:normAutofit/>
          </a:bodyPr>
          <a:lstStyle>
            <a:lvl1pPr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700"/>
              </a:spcBef>
            </a:pPr>
            <a:r>
              <a:rPr lang="sr-Latn-RS" altLang="en-US" sz="29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ejaVu Sans" panose="020B0603030804020204" pitchFamily="34" charset="0"/>
              </a:rPr>
              <a:t>amdg.eu → nastava → FTI</a:t>
            </a:r>
            <a:endParaRPr lang="hr-HR" altLang="en-US" sz="29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DejaVu Sans" panose="020B0603030804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700"/>
              </a:spcBef>
            </a:pPr>
            <a:r>
              <a:rPr lang="sr-Latn-RS" altLang="en-US" sz="29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ejaVu Sans" panose="020B0603030804020204" pitchFamily="34" charset="0"/>
              </a:rPr>
              <a:t>Pregled (prezentacije), tekstovi, audio- i videozapisi…</a:t>
            </a:r>
            <a:endParaRPr lang="hr-HR" altLang="en-US" sz="2900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700"/>
              </a:spcBef>
            </a:pPr>
            <a:r>
              <a:rPr lang="sr-Latn-RS" altLang="en-US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altLang="en-US" sz="2200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700"/>
              </a:spcBef>
            </a:pPr>
            <a:r>
              <a:rPr lang="sr-Latn-RS" altLang="en-US" sz="29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Božo Lujić, </a:t>
            </a:r>
            <a:r>
              <a:rPr lang="sr-Latn-RS" altLang="en-US" sz="29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Starozavjetni proroci</a:t>
            </a:r>
            <a:endParaRPr lang="hr-HR" altLang="en-US" sz="2900">
              <a:solidFill>
                <a:srgbClr val="000000"/>
              </a:solidFill>
              <a:latin typeface="Times New Roman" panose="02020603050405020304" pitchFamily="18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25882-D21F-BE60-3DD5-8ECC780A8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799B86B8-906A-099B-34E9-9494959A425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557338"/>
            <a:ext cx="7772400" cy="2043112"/>
          </a:xfrm>
        </p:spPr>
        <p:txBody>
          <a:bodyPr/>
          <a:lstStyle/>
          <a:p>
            <a:r>
              <a:rPr lang="hr-HR" altLang="sr-Latn-R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Baruh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95AFA957-258B-8339-ADF1-839A5CA7744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835150" y="4005263"/>
            <a:ext cx="7058025" cy="2279650"/>
          </a:xfrm>
        </p:spPr>
        <p:txBody>
          <a:bodyPr/>
          <a:lstStyle/>
          <a:p>
            <a:pPr marL="0" indent="0" algn="ctr">
              <a:spcBef>
                <a:spcPts val="750"/>
              </a:spcBef>
              <a:buNone/>
            </a:pPr>
            <a:r>
              <a:rPr lang="en-GB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Deuterokanonska </a:t>
            </a:r>
            <a:r>
              <a:rPr lang="en-GB" altLang="sr-Latn-R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knjiga</a:t>
            </a:r>
            <a:endParaRPr lang="en-GB" altLang="sr-Latn-R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750"/>
              </a:spcBef>
              <a:buNone/>
            </a:pPr>
            <a:r>
              <a:rPr lang="en-GB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Baruh</a:t>
            </a:r>
            <a:r>
              <a:rPr lang="en-GB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</a:t>
            </a:r>
            <a:r>
              <a:rPr lang="en-GB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naziv</a:t>
            </a:r>
            <a:r>
              <a:rPr lang="en-GB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GB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prorok</a:t>
            </a:r>
            <a:r>
              <a:rPr lang="en-GB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spcBef>
                <a:spcPts val="750"/>
              </a:spcBef>
              <a:buNone/>
            </a:pPr>
            <a:r>
              <a:rPr lang="en-GB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LXX: </a:t>
            </a:r>
            <a:r>
              <a:rPr lang="en-GB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1-5, </a:t>
            </a:r>
            <a:r>
              <a:rPr lang="en-GB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Tuž</a:t>
            </a:r>
            <a:r>
              <a:rPr lang="en-GB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Jeremijino</a:t>
            </a:r>
            <a:r>
              <a:rPr lang="en-GB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Pismo; </a:t>
            </a:r>
            <a:br>
              <a:rPr lang="en-GB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sr-Latn-R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Vg: </a:t>
            </a:r>
            <a:r>
              <a:rPr lang="en-GB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1-6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hr-HR" altLang="sr-Latn-R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E6C29559-8932-F65F-5A72-8205DFBE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1588"/>
            <a:ext cx="3754437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46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D26AC7-4417-4475-E795-B16E4AAFF8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EC36409-65AF-D2DD-6B73-7778F275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18436" name="Rezervirano mjesto broja slajda 5">
            <a:extLst>
              <a:ext uri="{FF2B5EF4-FFF2-40B4-BE49-F238E27FC236}">
                <a16:creationId xmlns:a16="http://schemas.microsoft.com/office/drawing/2014/main" id="{92425E0B-CAD5-552E-FCDC-C67A4C3A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A1647A-1917-4331-9CA7-6F0797B1A0F7}" type="slidenum">
              <a:rPr lang="hr-HR" altLang="en-US" sz="1200" smtClean="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E6BED1EC-EE24-C9B4-EAB3-D89AE2A60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Baruh</a:t>
            </a:r>
            <a:endParaRPr lang="de-DE" altLang="sr-Latn-R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A147B8D8-1214-39AD-210D-D3F710950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Knjiga iz LXX</a:t>
            </a:r>
          </a:p>
          <a:p>
            <a:pPr lvl="1" eaLnBrk="1" hangingPunct="1">
              <a:spcBef>
                <a:spcPts val="600"/>
              </a:spcBef>
            </a:pPr>
            <a:r>
              <a:rPr lang="pl-PL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 je pisac </a:t>
            </a:r>
            <a:r>
              <a:rPr lang="pl-PL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(γράφω) Bar 1,1.3?</a:t>
            </a:r>
          </a:p>
          <a:p>
            <a:pPr eaLnBrk="1" hangingPunct="1">
              <a:spcBef>
                <a:spcPts val="600"/>
              </a:spcBef>
            </a:pPr>
            <a:r>
              <a:rPr lang="pl-PL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Baruh (napisao 1, pročitao 3)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Mjesto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(1,1 usp. 8)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Babilon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Baruh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spasio ukradeno hramsko posuđe </a:t>
            </a:r>
            <a:b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ga vrati u Judeju (8)</a:t>
            </a:r>
          </a:p>
          <a:p>
            <a:pPr lvl="1" eaLnBrk="1" hangingPunct="1">
              <a:spcBef>
                <a:spcPts val="600"/>
              </a:spcBef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je napisao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(1,1.14)?</a:t>
            </a:r>
          </a:p>
          <a:p>
            <a:pPr eaLnBrk="1" hangingPunct="1">
              <a:spcBef>
                <a:spcPts val="600"/>
              </a:spcBef>
            </a:pPr>
            <a:r>
              <a:rPr lang="el-G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βιβλίον</a:t>
            </a:r>
            <a:endParaRPr lang="hr-HR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Vrijeme radnje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(1,2)?</a:t>
            </a:r>
          </a:p>
          <a:p>
            <a:pPr eaLnBrk="1" hangingPunct="1">
              <a:spcBef>
                <a:spcPts val="6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godina, U vrijeme kad je Jeruzalem spaljen</a:t>
            </a:r>
          </a:p>
        </p:txBody>
      </p:sp>
      <p:pic>
        <p:nvPicPr>
          <p:cNvPr id="18439" name="Picture 2">
            <a:extLst>
              <a:ext uri="{FF2B5EF4-FFF2-40B4-BE49-F238E27FC236}">
                <a16:creationId xmlns:a16="http://schemas.microsoft.com/office/drawing/2014/main" id="{DF851E96-1B1B-A853-91B3-A233039EE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0"/>
            <a:ext cx="27717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00DEFD-AAF6-2FFF-F93B-2B7DA72F79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53CF07-71E2-51F8-98F5-95042CAF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19460" name="Rezervirano mjesto broja slajda 5">
            <a:extLst>
              <a:ext uri="{FF2B5EF4-FFF2-40B4-BE49-F238E27FC236}">
                <a16:creationId xmlns:a16="http://schemas.microsoft.com/office/drawing/2014/main" id="{BD0E63C0-1A95-8D80-6B3E-718EEEBD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699C3F-8F60-4342-AB2E-7098DB0AF059}" type="slidenum">
              <a:rPr lang="hr-HR" altLang="en-US" sz="1200" smtClean="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C072490D-2D30-107E-BB64-D7DF64D0B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149225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Stilska podjela</a:t>
            </a:r>
            <a:endParaRPr lang="de-DE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E35D1B1-F211-81C8-929F-146E3D857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Proza: a) </a:t>
            </a: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1,1-14 </a:t>
            </a: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tko, gdje, što?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Baruh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djeluje u Babilonu </a:t>
            </a:r>
            <a:b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(izvještaj u 3. licu)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zasužnjenim 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Jojakinom</a:t>
            </a:r>
            <a:b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Jekonija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Konija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300"/>
              </a:spcBef>
            </a:pP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1,15-3,8 </a:t>
            </a: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tko, što?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velika pokornička molitva zajednice</a:t>
            </a:r>
          </a:p>
          <a:p>
            <a:pPr eaLnBrk="1" hangingPunct="1">
              <a:spcBef>
                <a:spcPts val="300"/>
              </a:spcBef>
            </a:pP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6: </a:t>
            </a: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(6,1), </a:t>
            </a: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</a:t>
            </a: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(6,1), </a:t>
            </a: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čemu </a:t>
            </a: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(6,3)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prijepis 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Jeremijina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pisma prognanicima (6,1)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obraćanje zajednici (“vi” 6,1)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pouka o kumirima (“bogovi” 6,3)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 u </a:t>
            </a:r>
            <a:r>
              <a:rPr lang="en-US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6,1 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Vg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spominje se imenom Jeremija</a:t>
            </a:r>
            <a:endParaRPr lang="de-DE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Picture 9">
            <a:extLst>
              <a:ext uri="{FF2B5EF4-FFF2-40B4-BE49-F238E27FC236}">
                <a16:creationId xmlns:a16="http://schemas.microsoft.com/office/drawing/2014/main" id="{A1047F4A-2F9E-99F2-C456-D867DA4CD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2916237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A49818-B0B7-FD1F-80B1-FBE625245F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C5B516-D57E-35B4-A481-20968686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0484" name="Rezervirano mjesto broja slajda 5">
            <a:extLst>
              <a:ext uri="{FF2B5EF4-FFF2-40B4-BE49-F238E27FC236}">
                <a16:creationId xmlns:a16="http://schemas.microsoft.com/office/drawing/2014/main" id="{3A77CF73-4935-99DD-DF9E-F0F77EDA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376C95-44D2-4860-800B-1C99559565C5}" type="slidenum">
              <a:rPr lang="hr-HR" altLang="en-US" sz="1200" smtClean="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EDF17726-0289-5B55-48FF-17488BE31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sr-Latn-R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Poezija u Bar</a:t>
            </a:r>
            <a:endParaRPr lang="de-DE" altLang="sr-Latn-R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CA492F9-0B08-2D03-6260-ACD9BC9EF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686800" cy="5294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Pjesma u </a:t>
            </a: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3,9-4,4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pjesma o mudrosti (3,9-4,4)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φρόνησις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σοφία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ἐπιστήμη</a:t>
            </a:r>
            <a:endParaRPr lang="hr-HR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se zbiva s njom u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3,38?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“udomila se među ljudima” (3,38)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hr-HR" altLang="sr-Latn-R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Pjesma u </a:t>
            </a:r>
            <a:r>
              <a:rPr lang="hr-HR" altLang="sr-Latn-R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4,5-5,9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obnovi Božjeg naroda (4,5-5,9)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Glavni lik </a:t>
            </a:r>
            <a:r>
              <a:rPr lang="hr-HR" altLang="sr-Latn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(4,8)?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Jeruzalem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majka (4,8), </a:t>
            </a:r>
            <a:r>
              <a:rPr lang="hr-HR" altLang="sr-Latn-R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udovica</a:t>
            </a: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(12.16)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Govori susjedama sionskim (4,9.14.24)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Svojoj djeci („vi” od 4,17)</a:t>
            </a:r>
            <a:endParaRPr lang="en-US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Zaključak: Ohrabrenje Jeruzalemu (4,30-5,9)</a:t>
            </a:r>
          </a:p>
        </p:txBody>
      </p:sp>
      <p:pic>
        <p:nvPicPr>
          <p:cNvPr id="20487" name="Picture 9">
            <a:extLst>
              <a:ext uri="{FF2B5EF4-FFF2-40B4-BE49-F238E27FC236}">
                <a16:creationId xmlns:a16="http://schemas.microsoft.com/office/drawing/2014/main" id="{990898AC-BA24-83F6-5760-1BE586F16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6350"/>
            <a:ext cx="3006725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1A91F4-6579-1E2F-4B91-E6AECF6BA3D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02BB2D-7A00-F49E-06A7-A80E8FDB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1508" name="Rezervirano mjesto broja slajda 5">
            <a:extLst>
              <a:ext uri="{FF2B5EF4-FFF2-40B4-BE49-F238E27FC236}">
                <a16:creationId xmlns:a16="http://schemas.microsoft.com/office/drawing/2014/main" id="{A685D90B-4352-D5F2-6377-4CFFDD64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6F1B83-655B-4A73-852A-BFDF8BB4587E}" type="slidenum">
              <a:rPr lang="hr-HR" altLang="en-US" sz="1200" smtClean="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0EB6DDE0-67BD-3FD5-136E-8C29C0BA1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39825"/>
          </a:xfrm>
        </p:spPr>
        <p:txBody>
          <a:bodyPr/>
          <a:lstStyle/>
          <a:p>
            <a:pPr eaLnBrk="1" hangingPunct="1"/>
            <a:r>
              <a:rPr lang="hr-HR" altLang="zh-C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Dijelovi knjige</a:t>
            </a:r>
            <a:endParaRPr lang="hr-HR" altLang="sr-Latn-R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8220F3F7-6C65-40C4-3017-0F0799301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9431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Uvod (Bar 1,1-9)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Pismo u Jeruzalem (1,10-15)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pokorničkom molitvom </a:t>
            </a:r>
            <a:b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(„mi” – 1,15-3,7)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Pouka Izraelu („čuj Izraele” 3,9) 3,9-4,5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Tužaljka majke Jeruzalem (4,6-29):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Susjedama i djeci (</a:t>
            </a:r>
            <a:r>
              <a:rPr lang="el-G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τέκνα </a:t>
            </a: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7x)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Utjeha Jeruzalemu (4,30-5,9):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Ustani, sabiru se (5,5 usp. Iz 60,1.4)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Poslanica sužnjima koji će biti odvedeni u Babilon (6,1-72)</a:t>
            </a:r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182C86DF-427B-63AB-F2C4-8ADD9429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39713"/>
            <a:ext cx="3563937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1E639B-DCC5-7518-D1D3-95CB955898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2424FC-60FE-6540-4CB6-8145FC9C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en-US" dirty="0"/>
          </a:p>
        </p:txBody>
      </p:sp>
      <p:sp>
        <p:nvSpPr>
          <p:cNvPr id="22532" name="Rezervirano mjesto broja slajda 5">
            <a:extLst>
              <a:ext uri="{FF2B5EF4-FFF2-40B4-BE49-F238E27FC236}">
                <a16:creationId xmlns:a16="http://schemas.microsoft.com/office/drawing/2014/main" id="{CFE23337-A45B-55B5-3924-4F1F3FD6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0B3021-5149-46AA-B9DD-F1066CFCE586}" type="slidenum">
              <a:rPr lang="hr-HR" altLang="en-US" sz="1200" smtClean="0"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hr-HR" altLang="en-US" sz="120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F2AA4E9A-6854-4A11-8A3C-28CA703E0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Početak </a:t>
            </a:r>
            <a:endParaRPr lang="hr-HR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A3E904CB-3480-F9BD-17A4-8F7CFEF0E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lvl="1" eaLnBrk="1" hangingPunct="1"/>
            <a:r>
              <a:rPr lang="hr-HR" altLang="zh-CN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Gdje</a:t>
            </a:r>
            <a:r>
              <a:rPr lang="hr-HR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(Bar 1,1) </a:t>
            </a:r>
            <a:r>
              <a:rPr lang="hr-HR" altLang="zh-CN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kada</a:t>
            </a:r>
            <a:r>
              <a:rPr lang="hr-HR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(1,2) </a:t>
            </a:r>
            <a:r>
              <a:rPr lang="hr-HR" altLang="zh-CN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pisano?</a:t>
            </a:r>
          </a:p>
          <a:p>
            <a:pPr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Babilonu (1,1), 5. godina </a:t>
            </a:r>
            <a:b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pada Jeruzalema</a:t>
            </a:r>
          </a:p>
          <a:p>
            <a:pPr lvl="1" eaLnBrk="1" hangingPunct="1"/>
            <a:r>
              <a:rPr lang="hr-HR" altLang="zh-CN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Javno čitanje kome </a:t>
            </a:r>
            <a:r>
              <a:rPr lang="hr-HR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dirty="0" err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rijeka</a:t>
            </a: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l-GR" altLang="zh-CN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Σουδ</a:t>
            </a: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1,3s)</a:t>
            </a:r>
          </a:p>
          <a:p>
            <a:pPr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Kralj </a:t>
            </a:r>
            <a:r>
              <a:rPr lang="hr-HR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Jojakin</a:t>
            </a: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Jekonija</a:t>
            </a:r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voditelji, sav narod</a:t>
            </a:r>
          </a:p>
          <a:p>
            <a:pPr lvl="1" eaLnBrk="1" hangingPunct="1"/>
            <a:r>
              <a:rPr lang="hr-HR" altLang="zh-CN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Reakcije</a:t>
            </a:r>
            <a:r>
              <a:rPr lang="hr-HR" altLang="zh-CN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(1,5s.10):</a:t>
            </a:r>
          </a:p>
          <a:p>
            <a:pPr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pokornička molitva (5)</a:t>
            </a:r>
          </a:p>
          <a:p>
            <a:pPr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pošiljka: novac (7)</a:t>
            </a:r>
          </a:p>
          <a:p>
            <a:pPr eaLnBrk="1" hangingPunct="1"/>
            <a:r>
              <a:rPr lang="hr-H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pismo (10)</a:t>
            </a:r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5" name="Picture 9" descr="Book Of Baruch Chapter 1 - Dr Baruch Korman Revelation Chapter 1 Part 2 ...">
            <a:extLst>
              <a:ext uri="{FF2B5EF4-FFF2-40B4-BE49-F238E27FC236}">
                <a16:creationId xmlns:a16="http://schemas.microsoft.com/office/drawing/2014/main" id="{B1B999BE-B3B7-CE95-0720-CEE2EA0D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0"/>
            <a:ext cx="26035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970</TotalTime>
  <Words>1130</Words>
  <Application>Microsoft Office PowerPoint</Application>
  <PresentationFormat>On-screen Show (4:3)</PresentationFormat>
  <Paragraphs>161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Garamond</vt:lpstr>
      <vt:lpstr>Tahoma</vt:lpstr>
      <vt:lpstr>Times New Roman</vt:lpstr>
      <vt:lpstr>Wingdings</vt:lpstr>
      <vt:lpstr>Edge</vt:lpstr>
      <vt:lpstr>2_Office</vt:lpstr>
      <vt:lpstr>Office</vt:lpstr>
      <vt:lpstr>Baruh</vt:lpstr>
      <vt:lpstr>PowerPoint Presentation</vt:lpstr>
      <vt:lpstr>Proroštvo i apokaliptika</vt:lpstr>
      <vt:lpstr>Baruh</vt:lpstr>
      <vt:lpstr>Baruh</vt:lpstr>
      <vt:lpstr>Stilska podjela</vt:lpstr>
      <vt:lpstr>Poezija u Bar</vt:lpstr>
      <vt:lpstr>Dijelovi knjige</vt:lpstr>
      <vt:lpstr>Početak </vt:lpstr>
      <vt:lpstr>Pismo iz Babilona u Jeruzalem</vt:lpstr>
      <vt:lpstr>Molitva zajednice (“mi”)</vt:lpstr>
      <vt:lpstr>Razgovor s Bogom</vt:lpstr>
      <vt:lpstr>PowerPoint Presentation</vt:lpstr>
      <vt:lpstr>Bog i njegov narod</vt:lpstr>
      <vt:lpstr>Tugovanje i utjeha (Bar 4s)</vt:lpstr>
      <vt:lpstr>II. pismo (Bar 6)</vt:lpstr>
      <vt:lpstr>Kumiri (6,72) – bogovi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Jeremija</dc:title>
  <dc:creator>Guenther</dc:creator>
  <cp:lastModifiedBy>Niko Bilić</cp:lastModifiedBy>
  <cp:revision>97</cp:revision>
  <dcterms:created xsi:type="dcterms:W3CDTF">2008-01-16T07:09:32Z</dcterms:created>
  <dcterms:modified xsi:type="dcterms:W3CDTF">2026-05-27T07:34:59Z</dcterms:modified>
</cp:coreProperties>
</file>