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70" r:id="rId2"/>
    <p:sldMasterId id="2147483773" r:id="rId3"/>
  </p:sldMasterIdLst>
  <p:notesMasterIdLst>
    <p:notesMasterId r:id="rId16"/>
  </p:notesMasterIdLst>
  <p:handoutMasterIdLst>
    <p:handoutMasterId r:id="rId17"/>
  </p:handoutMasterIdLst>
  <p:sldIdLst>
    <p:sldId id="271" r:id="rId4"/>
    <p:sldId id="269" r:id="rId5"/>
    <p:sldId id="296" r:id="rId6"/>
    <p:sldId id="295" r:id="rId7"/>
    <p:sldId id="272" r:id="rId8"/>
    <p:sldId id="273" r:id="rId9"/>
    <p:sldId id="274" r:id="rId10"/>
    <p:sldId id="260" r:id="rId11"/>
    <p:sldId id="275" r:id="rId12"/>
    <p:sldId id="276" r:id="rId13"/>
    <p:sldId id="277" r:id="rId14"/>
    <p:sldId id="278" r:id="rId15"/>
  </p:sldIdLst>
  <p:sldSz cx="9144000" cy="6858000" type="screen4x3"/>
  <p:notesSz cx="10233025" cy="7102475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839" autoAdjust="0"/>
    <p:restoredTop sz="94622" autoAdjust="0"/>
  </p:normalViewPr>
  <p:slideViewPr>
    <p:cSldViewPr>
      <p:cViewPr varScale="1">
        <p:scale>
          <a:sx n="78" d="100"/>
          <a:sy n="78" d="100"/>
        </p:scale>
        <p:origin x="131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DEFAF38E-B198-60C7-E8A2-2CF1B9422D4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5475" cy="3540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93C1BA34-5755-A189-34EB-B646AE50F78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5963" y="0"/>
            <a:ext cx="4435475" cy="3540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B19EE28B-2E65-F3F5-2C99-F951CF2DA72D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6875"/>
            <a:ext cx="4435475" cy="3540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hr-HR" altLang="sr-Latn-RS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550646D5-70B9-6857-27B8-94A98FB54722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5963" y="6746875"/>
            <a:ext cx="4435475" cy="3540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1ECF6C7-0351-4471-9386-F999C9630824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6397056-8163-7FF0-31D4-BB2AF8E1BE1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433888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6C7F7DD-D1B5-A9B9-A751-E9A951C6587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5795963" y="0"/>
            <a:ext cx="4435475" cy="3556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D632841-CEE5-4B6B-BACD-B05D5163E1F4}" type="datetimeFigureOut">
              <a:rPr lang="hr-HR"/>
              <a:pPr>
                <a:defRPr/>
              </a:pPr>
              <a:t>20.5.2026.</a:t>
            </a:fld>
            <a:endParaRPr lang="hr-HR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047448B-B39D-3EED-0EE4-AA157E058AB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517900" y="887413"/>
            <a:ext cx="3197225" cy="23971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45E00A1-08EA-7006-C13B-F8B81F7B3C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023938" y="3417888"/>
            <a:ext cx="8185150" cy="27971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hr-HR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3067DE-6FB8-F3A1-26A1-427FF9F799F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6746875"/>
            <a:ext cx="4433888" cy="355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0AAAC2-172E-6591-1060-F5B7F3A8DD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5795963" y="6746875"/>
            <a:ext cx="4435475" cy="3556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3020216-D8B7-4A59-967C-2DFAD116032A}" type="slidenum">
              <a:rPr lang="hr-HR" altLang="sr-Latn-RS"/>
              <a:pPr>
                <a:defRPr/>
              </a:pPr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311FEDD3-F040-673F-426A-682AB47662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61F463A6-950A-C504-BE22-EF8FDE7C5E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RS" altLang="sr-Latn-R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2172B312-254E-8984-62E1-ECA29A6F99C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B11575-4ADA-40BB-B007-441F786B4419}" type="slidenum">
              <a:rPr lang="hr-HR" altLang="sr-Latn-RS" smtClean="0"/>
              <a:pPr/>
              <a:t>1</a:t>
            </a:fld>
            <a:endParaRPr lang="hr-HR" altLang="sr-Latn-R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584AFF-E893-6662-BDB0-5BF1663087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>
            <a:extLst>
              <a:ext uri="{FF2B5EF4-FFF2-40B4-BE49-F238E27FC236}">
                <a16:creationId xmlns:a16="http://schemas.microsoft.com/office/drawing/2014/main" id="{2CADC22B-3AD6-C48D-5047-B8B5672CCD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>
            <a:extLst>
              <a:ext uri="{FF2B5EF4-FFF2-40B4-BE49-F238E27FC236}">
                <a16:creationId xmlns:a16="http://schemas.microsoft.com/office/drawing/2014/main" id="{6D99954B-C2B1-0F04-2E85-2281BAC97A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r-Latn-RS" altLang="sr-Latn-RS"/>
          </a:p>
        </p:txBody>
      </p:sp>
      <p:sp>
        <p:nvSpPr>
          <p:cNvPr id="20484" name="Slide Number Placeholder 3">
            <a:extLst>
              <a:ext uri="{FF2B5EF4-FFF2-40B4-BE49-F238E27FC236}">
                <a16:creationId xmlns:a16="http://schemas.microsoft.com/office/drawing/2014/main" id="{210AE22F-E40A-6600-F580-783BB474AB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DB11575-4ADA-40BB-B007-441F786B4419}" type="slidenum">
              <a:rPr lang="hr-HR" altLang="sr-Latn-RS" smtClean="0"/>
              <a:pPr/>
              <a:t>3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1738557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Rectangle 10"/>
          <p:cNvSpPr/>
          <p:nvPr/>
        </p:nvSpPr>
        <p:spPr>
          <a:xfrm>
            <a:off x="3627360" y="8251920"/>
            <a:ext cx="2768760" cy="430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4960" tIns="44280" rIns="84960" bIns="44280" anchor="b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682560" algn="l"/>
                <a:tab pos="1365120" algn="l"/>
                <a:tab pos="2048040" algn="l"/>
                <a:tab pos="2727360" algn="l"/>
                <a:tab pos="2944800" algn="l"/>
                <a:tab pos="3365640" algn="l"/>
                <a:tab pos="3786120" algn="l"/>
                <a:tab pos="4206960" algn="l"/>
                <a:tab pos="4627440" algn="l"/>
                <a:tab pos="5048280" algn="l"/>
                <a:tab pos="5468760" algn="l"/>
                <a:tab pos="5889600" algn="l"/>
                <a:tab pos="6310440" algn="l"/>
                <a:tab pos="6730920" algn="l"/>
                <a:tab pos="7151760" algn="l"/>
                <a:tab pos="7572240" algn="l"/>
                <a:tab pos="7993080" algn="l"/>
                <a:tab pos="8413920" algn="l"/>
                <a:tab pos="8834400" algn="l"/>
                <a:tab pos="9255240" algn="l"/>
                <a:tab pos="9675720" algn="l"/>
                <a:tab pos="10096560" algn="l"/>
                <a:tab pos="10517040" algn="l"/>
                <a:tab pos="10937880" algn="l"/>
              </a:tabLst>
              <a:defRPr/>
            </a:pPr>
            <a:fld id="{6FA6183F-73EE-4C60-8470-3DB4FC80DCDE}" type="slidenum">
              <a:rPr kumimoji="0" lang="de-DE" sz="1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>
                  <a:tab pos="0" algn="l"/>
                  <a:tab pos="682560" algn="l"/>
                  <a:tab pos="1365120" algn="l"/>
                  <a:tab pos="2048040" algn="l"/>
                  <a:tab pos="2727360" algn="l"/>
                  <a:tab pos="2944800" algn="l"/>
                  <a:tab pos="3365640" algn="l"/>
                  <a:tab pos="3786120" algn="l"/>
                  <a:tab pos="4206960" algn="l"/>
                  <a:tab pos="4627440" algn="l"/>
                  <a:tab pos="5048280" algn="l"/>
                  <a:tab pos="5468760" algn="l"/>
                  <a:tab pos="5889600" algn="l"/>
                  <a:tab pos="6310440" algn="l"/>
                  <a:tab pos="6730920" algn="l"/>
                  <a:tab pos="7151760" algn="l"/>
                  <a:tab pos="7572240" algn="l"/>
                  <a:tab pos="7993080" algn="l"/>
                  <a:tab pos="8413920" algn="l"/>
                  <a:tab pos="8834400" algn="l"/>
                  <a:tab pos="9255240" algn="l"/>
                  <a:tab pos="9675720" algn="l"/>
                  <a:tab pos="10096560" algn="l"/>
                  <a:tab pos="10517040" algn="l"/>
                  <a:tab pos="10937880" algn="l"/>
                </a:tabLst>
                <a:defRPr/>
              </a:pPr>
              <a:t>4</a:t>
            </a:fld>
            <a:endParaRPr kumimoji="0" lang="hr-HR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DejaVu Sans"/>
              <a:cs typeface="DejaVu Sans"/>
            </a:endParaRPr>
          </a:p>
        </p:txBody>
      </p:sp>
      <p:sp>
        <p:nvSpPr>
          <p:cNvPr id="16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1028700" y="650875"/>
            <a:ext cx="4346575" cy="3259138"/>
          </a:xfrm>
          <a:prstGeom prst="rect">
            <a:avLst/>
          </a:prstGeom>
          <a:ln w="0">
            <a:noFill/>
          </a:ln>
        </p:spPr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41520" y="4125600"/>
            <a:ext cx="5117760" cy="390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l">
              <a:spcBef>
                <a:spcPts val="451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1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6F3EB4B2-BBE7-B735-29D9-29EC01EF999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90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1E81DE1-DBF7-412A-AFCD-73562CB4C566}" type="slidenum">
              <a:rPr lang="hr-HR" altLang="sr-Latn-RS" smtClean="0"/>
              <a:pPr/>
              <a:t>10</a:t>
            </a:fld>
            <a:endParaRPr lang="hr-HR" altLang="sr-Latn-RS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5639628-3FEC-5AFE-ED4F-FF57D45A31E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4111B26C-BEF6-71E6-6A37-AD6F980C5D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r-HR" altLang="sr-Latn-RS"/>
              <a:t>Vi svećenici prezirete </a:t>
            </a:r>
            <a:r>
              <a:rPr lang="hr-HR" altLang="sr-Latn-RS" b="1"/>
              <a:t>moje ime</a:t>
            </a:r>
            <a:r>
              <a:rPr lang="hr-HR" altLang="sr-Latn-RS"/>
              <a:t> (1,6)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"Čime preziremo tvoje ime?" (1,6)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veliko je </a:t>
            </a:r>
            <a:r>
              <a:rPr lang="hr-HR" altLang="sr-Latn-RS" b="1"/>
              <a:t>moje ime</a:t>
            </a:r>
            <a:r>
              <a:rPr lang="hr-HR" altLang="sr-Latn-RS"/>
              <a:t> među narodima (2x 1,11)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posvuda prinosi </a:t>
            </a:r>
            <a:r>
              <a:rPr lang="hr-HR" altLang="sr-Latn-RS" b="1"/>
              <a:t>mojemu imenom</a:t>
            </a:r>
            <a:r>
              <a:rPr lang="hr-HR" altLang="sr-Latn-RS"/>
              <a:t> (1,11)</a:t>
            </a:r>
            <a:endParaRPr lang="hr-HR" altLang="sr-Latn-RS" b="1"/>
          </a:p>
          <a:p>
            <a:pPr eaLnBrk="1" hangingPunct="1">
              <a:spcBef>
                <a:spcPct val="0"/>
              </a:spcBef>
            </a:pPr>
            <a:r>
              <a:rPr lang="hr-HR" altLang="sr-Latn-RS" b="1"/>
              <a:t>moje ime</a:t>
            </a:r>
            <a:r>
              <a:rPr lang="hr-HR" altLang="sr-Latn-RS"/>
              <a:t> - velikoga kralja - respektabilno je među narodima (1,14)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trebate dati slavu </a:t>
            </a:r>
            <a:r>
              <a:rPr lang="hr-HR" altLang="sr-Latn-RS" b="1"/>
              <a:t>mojemu imenu </a:t>
            </a:r>
            <a:r>
              <a:rPr lang="hr-HR" altLang="sr-Latn-RS"/>
              <a:t>(2,2)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(Levi) je poštavao </a:t>
            </a:r>
            <a:r>
              <a:rPr lang="hr-HR" altLang="sr-Latn-RS" b="1"/>
              <a:t>moje ime</a:t>
            </a:r>
            <a:r>
              <a:rPr lang="hr-HR" altLang="sr-Latn-RS"/>
              <a:t> (2,5)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Knjiga za one koji paze na njegovo ime (3,16)</a:t>
            </a:r>
          </a:p>
          <a:p>
            <a:pPr eaLnBrk="1" hangingPunct="1">
              <a:spcBef>
                <a:spcPct val="0"/>
              </a:spcBef>
            </a:pPr>
            <a:r>
              <a:rPr lang="hr-HR" altLang="sr-Latn-RS"/>
              <a:t>vama koji se bojite </a:t>
            </a:r>
            <a:r>
              <a:rPr lang="hr-HR" altLang="sr-Latn-RS" b="1"/>
              <a:t>mojega imena</a:t>
            </a:r>
            <a:r>
              <a:rPr lang="hr-HR" altLang="sr-Latn-RS"/>
              <a:t> zasjat će sunce pravde (3,20)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1ACF3BE2-A558-49F5-90CF-B2646B814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13B3784-6410-491B-17D4-ECABED0204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AFD53E-7BB0-5CD1-33C6-E9A7191EC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B02282-B494-D1DE-60A8-55890963D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E02BCE-EFAA-51C2-F904-49F060A9B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DEC6F-6E76-4D92-92B6-145E2191B72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86675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7A8E667-4D29-46E1-711D-E2FF230EE6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A007B70-87A4-F49C-8AF1-48F5E23425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D2492E-3D30-734B-4648-AF8FA335B9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AC4CE-07D1-457E-8259-39E6226A0B6F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00646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55B0704-2083-512C-2B4F-99160DB431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4E6AA4-D615-E5D2-ACBB-CD11074C08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9CC4F3B-2E5A-D13D-02D8-3089EFA7DD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689BD-38F6-4C1A-8C44-9472F68DF2B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38652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53352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ctr">
            <a:spAutoFit/>
          </a:bodyPr>
          <a:lstStyle/>
          <a:p>
            <a:pPr indent="0" algn="ctr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44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subTitle"/>
          </p:nvPr>
        </p:nvSpPr>
        <p:spPr>
          <a:xfrm>
            <a:off x="533520" y="213372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ctr">
              <a:spcBef>
                <a:spcPts val="799"/>
              </a:spcBef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hr-HR" sz="3200" b="0" u="none" strike="noStrik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8966B566-2A9D-4E9D-A827-E881CC16F60B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46624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1ACF3BE2-A558-49F5-90CF-B2646B814A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13B3784-6410-491B-17D4-ECABED0204C9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7AFD53E-7BB0-5CD1-33C6-E9A7191EC2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B02282-B494-D1DE-60A8-55890963D5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E02BCE-EFAA-51C2-F904-49F060A9B9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DEC6F-6E76-4D92-92B6-145E2191B72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1536599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efault 7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33160" y="60912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spAutoFit/>
          </a:bodyPr>
          <a:lstStyle/>
          <a:p>
            <a:pPr indent="0" algn="l">
              <a:buNone/>
            </a:pPr>
            <a:endParaRPr lang="de-DE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533160" y="213336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algn="l">
              <a:spcBef>
                <a:spcPts val="1412"/>
              </a:spcBef>
              <a:buNone/>
            </a:pPr>
            <a:endParaRPr lang="de-DE" sz="32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236159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A08E780-C5AD-86F5-977E-CCF3534EB2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B3C64EE-A756-1399-76D5-E11AF1D53A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9DE984-06BE-410C-D9EC-637417010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3E816-1EA4-47E1-B0AF-28ABA6AD623F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36638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A6867EB-7F76-D678-11FA-9E9A64C44B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E6CA2E-B780-4C37-D796-225411873A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AB7E1A-E4E8-E83F-8845-B9B46B2C0E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A71050-67AB-40B1-9389-DB3991677CD7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36253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5634640-1529-1580-D8AB-AF5C8C0FAE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5830BBF-1ED1-636A-6539-D4CA1C846A3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28B943-4B45-D1D1-9EE0-7722670217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1A8512-48AA-443A-A217-2626D69BC98A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355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9B02B4B-27DF-DD94-0D52-C48FE97F8C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F30EA56-A8FA-08DA-5490-27C04967C8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9C5FE18-F1D9-E44E-631B-CB03E94D826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4B2E0-C268-4CBE-93AD-DECB72448F23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681448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195B6AD3-6C6A-2419-341A-9EA3A700CC4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46B5AE2-0014-7EB4-A48B-232378EDB8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AD0E65D-1391-BCBF-9CAE-E7E772A15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B7F21-1C8D-48AD-9F9A-D26A724ACAC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88678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BCA547B-F96F-9BBA-FAE7-B25B93559A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F870B81-0702-8598-ADAF-48D85B2E97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818C40-0770-C03E-ABF0-7E05399BFA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9DAD80-230C-4D52-AB81-AE3EEF8696E1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739874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2D1091-4041-5DD9-6426-A9C02A786F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0C15801-D5CD-B74E-413F-EE475B8447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1AD014-8868-7778-C9C9-246C286C1E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3927D3-EE29-4984-BE72-E96B4CF2FD32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42624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5FF46A-D5AD-DDD0-67E7-4156FCDA519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B8A3114-DF85-9EA5-79F2-323C0436A0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C6355A-67CF-57A2-1A13-3202B065E9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8A23B6-8964-4572-8EF9-788001D4EC09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0372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F6ED049-C4BD-6840-D7C2-E883B1F4FD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4FD5532-B04D-2AB3-9937-65F55ABCE2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E2C9BA6-9255-63D9-66DE-CE48D30A1A1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0FCA7D32-56D5-8D1D-4501-411D62A28AC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925DDA04-2932-42A6-2455-BB946E8E39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</a:defRPr>
            </a:lvl1pPr>
          </a:lstStyle>
          <a:p>
            <a:pPr>
              <a:defRPr/>
            </a:pPr>
            <a:fld id="{86DD669F-84B0-4E9C-B0D4-DD373FB9CBD8}" type="slidenum">
              <a:rPr lang="hr-HR" altLang="en-US"/>
              <a:pPr>
                <a:defRPr/>
              </a:pPr>
              <a:t>‹#›</a:t>
            </a:fld>
            <a:endParaRPr lang="hr-HR" altLang="en-US"/>
          </a:p>
        </p:txBody>
      </p:sp>
      <p:sp>
        <p:nvSpPr>
          <p:cNvPr id="1031" name="Freeform 7">
            <a:extLst>
              <a:ext uri="{FF2B5EF4-FFF2-40B4-BE49-F238E27FC236}">
                <a16:creationId xmlns:a16="http://schemas.microsoft.com/office/drawing/2014/main" id="{E7049B1B-E7F2-6FA9-C02D-74B19654A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46BFA73C-985C-02C0-9BA8-B8E6AF006D8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Freeform 7"/>
          <p:cNvSpPr/>
          <p:nvPr/>
        </p:nvSpPr>
        <p:spPr>
          <a:xfrm>
            <a:off x="609480" y="1219320"/>
            <a:ext cx="7925040" cy="914400"/>
          </a:xfrm>
          <a:custGeom>
            <a:avLst/>
            <a:gdLst>
              <a:gd name="GluePoint1X" fmla="*/ 0 w 1000"/>
              <a:gd name="GluePoint1Y" fmla="*/ 836127360 h 1000"/>
              <a:gd name="GluePoint2X" fmla="*/ 0 w 1000"/>
              <a:gd name="GluePoint2Y" fmla="*/ 0 h 1000"/>
              <a:gd name="GluePoint3X" fmla="*/ 2147483646 w 1000"/>
              <a:gd name="GluePoint3Y" fmla="*/ 0 h 10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</a:cxnLst>
            <a:rect l="l" t="t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56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6" name="Line 8"/>
          <p:cNvSpPr/>
          <p:nvPr/>
        </p:nvSpPr>
        <p:spPr>
          <a:xfrm>
            <a:off x="1981080" y="3962520"/>
            <a:ext cx="6512040" cy="0"/>
          </a:xfrm>
          <a:prstGeom prst="line">
            <a:avLst/>
          </a:prstGeom>
          <a:ln w="19080">
            <a:solidFill>
              <a:srgbClr val="CC99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6800" rIns="90000" bIns="-46800" anchor="t">
            <a:noAutofit/>
          </a:bodyPr>
          <a:lstStyle/>
          <a:p>
            <a:endParaRPr lang="hr-H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277920"/>
            <a:ext cx="8229600" cy="113976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Autofit/>
          </a:bodyPr>
          <a:lstStyle>
            <a:lvl1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4200" b="0" u="none" strike="noStrike">
                <a:solidFill>
                  <a:srgbClr val="006633"/>
                </a:solidFill>
                <a:effectLst/>
                <a:uFillTx/>
                <a:latin typeface="Garamond"/>
              </a:rPr>
              <a:t>Click to edit the title text format</a:t>
            </a:r>
          </a:p>
        </p:txBody>
      </p:sp>
      <p:sp>
        <p:nvSpPr>
          <p:cNvPr id="98" name="PlaceHolder 2"/>
          <p:cNvSpPr>
            <a:spLocks noGrp="1"/>
          </p:cNvSpPr>
          <p:nvPr>
            <p:ph type="body"/>
          </p:nvPr>
        </p:nvSpPr>
        <p:spPr>
          <a:xfrm>
            <a:off x="457200" y="1599840"/>
            <a:ext cx="8229600" cy="45306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t">
            <a:normAutofit/>
          </a:bodyPr>
          <a:lstStyle>
            <a:lvl1pPr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1pPr>
            <a:lvl2pPr lvl="1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2pPr>
            <a:lvl3pPr lvl="2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3pPr>
            <a:lvl4pPr lvl="3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4pPr>
            <a:lvl5pPr lvl="4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5pPr>
            <a:lvl6pPr lvl="5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6pPr>
            <a:lvl7pPr lvl="6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defRPr>
            </a:lvl7pPr>
          </a:lstStyle>
          <a:p>
            <a:pPr marL="343080" indent="-343080" algn="l">
              <a:spcBef>
                <a:spcPts val="751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3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</a:p>
          <a:p>
            <a:pPr marL="669960" lvl="1" indent="-325440" algn="l">
              <a:spcBef>
                <a:spcPts val="649"/>
              </a:spcBef>
              <a:buClr>
                <a:srgbClr val="3B812F"/>
              </a:buClr>
              <a:buSzPct val="60000"/>
              <a:buFont typeface="Wingdings" charset="2"/>
              <a:buChar char="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</a:p>
          <a:p>
            <a:pPr marL="1022400" lvl="2" indent="-351000" algn="l">
              <a:spcBef>
                <a:spcPts val="550"/>
              </a:spcBef>
              <a:buClr>
                <a:srgbClr val="CC9900"/>
              </a:buClr>
              <a:buSzPct val="65000"/>
              <a:buFont typeface="Wingdings" charset="2"/>
              <a:buChar char="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2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</a:p>
          <a:p>
            <a:pPr marL="1339920" lvl="3" indent="-316080" algn="l">
              <a:spcBef>
                <a:spcPts val="499"/>
              </a:spcBef>
              <a:buClr>
                <a:srgbClr val="3B812F"/>
              </a:buClr>
              <a:buSzPct val="70000"/>
              <a:buFont typeface="Wingdings" charset="2"/>
              <a:buChar char="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</a:p>
          <a:p>
            <a:pPr marL="1681200" lvl="4" indent="-339840" algn="l">
              <a:spcBef>
                <a:spcPts val="499"/>
              </a:spcBef>
              <a:buClr>
                <a:srgbClr val="CC9900"/>
              </a:buClr>
              <a:buSzPct val="75000"/>
              <a:buFont typeface="Wingdings" charset="2"/>
              <a:buChar char=""/>
              <a:tabLst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</a:p>
          <a:p>
            <a:pPr marL="1681200" lvl="5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</a:p>
          <a:p>
            <a:pPr marL="1681200" lvl="6" indent="-339840" algn="l">
              <a:spcBef>
                <a:spcPts val="499"/>
              </a:spcBef>
              <a:buClr>
                <a:srgbClr val="000000"/>
              </a:buClr>
              <a:buSzPct val="75000"/>
              <a:buFont typeface="Wingdings" charset="2"/>
              <a:buChar char="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20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</a:p>
        </p:txBody>
      </p:sp>
      <p:sp>
        <p:nvSpPr>
          <p:cNvPr id="99" name="PlaceHolder 3"/>
          <p:cNvSpPr>
            <a:spLocks noGrp="1"/>
          </p:cNvSpPr>
          <p:nvPr>
            <p:ph type="dt" idx="16"/>
          </p:nvPr>
        </p:nvSpPr>
        <p:spPr>
          <a:xfrm>
            <a:off x="45684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04.12.12.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PlaceHolder 4"/>
          <p:cNvSpPr>
            <a:spLocks noGrp="1"/>
          </p:cNvSpPr>
          <p:nvPr>
            <p:ph type="ftr" idx="17"/>
          </p:nvPr>
        </p:nvSpPr>
        <p:spPr>
          <a:xfrm>
            <a:off x="3124080" y="624348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amdg.eu - ferbt1_12_008.ppt</a:t>
            </a:r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PlaceHolder 5"/>
          <p:cNvSpPr>
            <a:spLocks noGrp="1"/>
          </p:cNvSpPr>
          <p:nvPr>
            <p:ph type="sldNum" idx="18"/>
          </p:nvPr>
        </p:nvSpPr>
        <p:spPr>
          <a:xfrm>
            <a:off x="6552720" y="6243480"/>
            <a:ext cx="2133720" cy="45720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879D5CD-EB59-4018-8635-878F283831DE}" type="slidenum">
              <a:rPr lang="hr-HR" sz="1200" b="0" u="none" strike="noStrike">
                <a:solidFill>
                  <a:srgbClr val="000000"/>
                </a:solidFill>
                <a:effectLst/>
                <a:uFillTx/>
                <a:latin typeface="Garamond"/>
              </a:rPr>
              <a:t>‹#›</a:t>
            </a:fld>
            <a:endParaRPr lang="hr-H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1480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 21"/>
          <p:cNvGrpSpPr/>
          <p:nvPr/>
        </p:nvGrpSpPr>
        <p:grpSpPr>
          <a:xfrm>
            <a:off x="0" y="0"/>
            <a:ext cx="9143640" cy="6857640"/>
            <a:chOff x="0" y="0"/>
            <a:chExt cx="9143640" cy="6857640"/>
          </a:xfrm>
        </p:grpSpPr>
        <p:sp>
          <p:nvSpPr>
            <p:cNvPr id="53" name="Freeform 17" descr="CITTEXT"/>
            <p:cNvSpPr/>
            <p:nvPr/>
          </p:nvSpPr>
          <p:spPr>
            <a:xfrm>
              <a:off x="0" y="0"/>
              <a:ext cx="2895120" cy="6857640"/>
            </a:xfrm>
            <a:custGeom>
              <a:avLst/>
              <a:gdLst>
                <a:gd name="textAreaLeft" fmla="*/ 0 w 2895120"/>
                <a:gd name="textAreaRight" fmla="*/ 2895480 w 2895120"/>
                <a:gd name="textAreaTop" fmla="*/ 0 h 6857640"/>
                <a:gd name="textAreaBottom" fmla="*/ 6858000 h 6857640"/>
                <a:gd name="GluePoint1X" fmla="*/ 0 w 1824"/>
                <a:gd name="GluePoint1Y" fmla="*/ 57668 h 3840"/>
                <a:gd name="GluePoint2X" fmla="*/ 0 w 1824"/>
                <a:gd name="GluePoint2Y" fmla="*/ 0 h 3840"/>
                <a:gd name="GluePoint3X" fmla="*/ 1824 w 1824"/>
                <a:gd name="GluePoint3Y" fmla="*/ 0 h 3840"/>
                <a:gd name="GluePoint4X" fmla="*/ 583 w 1824"/>
                <a:gd name="GluePoint4Y" fmla="*/ 57668 h 3840"/>
                <a:gd name="GluePoint5X" fmla="*/ 0 w 1824"/>
                <a:gd name="GluePoint5Y" fmla="*/ 57668 h 384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  <a:cxn ang="0">
                  <a:pos x="GluePoint5X" y="GluePoint5Y"/>
                </a:cxn>
              </a:cxnLst>
              <a:rect l="textAreaLeft" t="textAreaTop" r="textAreaRight" b="textAreaBottom"/>
              <a:pathLst>
                <a:path w="1824" h="3840">
                  <a:moveTo>
                    <a:pt x="0" y="3840"/>
                  </a:moveTo>
                  <a:lnTo>
                    <a:pt x="0" y="0"/>
                  </a:lnTo>
                  <a:lnTo>
                    <a:pt x="1824" y="0"/>
                  </a:lnTo>
                  <a:cubicBezTo>
                    <a:pt x="74" y="1204"/>
                    <a:pt x="465" y="3655"/>
                    <a:pt x="583" y="3840"/>
                  </a:cubicBezTo>
                  <a:cubicBezTo>
                    <a:pt x="291" y="3840"/>
                    <a:pt x="0" y="3840"/>
                    <a:pt x="0" y="3840"/>
                  </a:cubicBezTo>
                  <a:close/>
                </a:path>
              </a:pathLst>
            </a:custGeom>
            <a:blipFill rotWithShape="0">
              <a:blip r:embed="rId3"/>
              <a:srcRect/>
              <a:tile tx="0" ty="0" sx="100000" sy="100000" algn="tl"/>
            </a:blip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endParaRPr lang="en-GB" sz="1800" b="0" u="none" strike="noStrike">
                <a:solidFill>
                  <a:schemeClr val="dk1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54" name="Rectangle 7"/>
            <p:cNvSpPr/>
            <p:nvPr/>
          </p:nvSpPr>
          <p:spPr>
            <a:xfrm>
              <a:off x="1600200" y="0"/>
              <a:ext cx="7543440" cy="380520"/>
            </a:xfrm>
            <a:prstGeom prst="rect">
              <a:avLst/>
            </a:prstGeom>
            <a:solidFill>
              <a:schemeClr val="accent2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5000" rIns="90000" bIns="45000" anchor="ctr">
              <a:noAutofit/>
            </a:bodyPr>
            <a:lstStyle/>
            <a:p>
              <a:endParaRPr lang="sr-Latn-RS" sz="1800" b="1" u="none" strike="noStrik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pic>
          <p:nvPicPr>
            <p:cNvPr id="55" name="Picture 8" descr="CITBANND"/>
            <p:cNvPicPr/>
            <p:nvPr/>
          </p:nvPicPr>
          <p:blipFill>
            <a:blip r:embed="rId4"/>
            <a:srcRect l="30669" r="5331" b="86693"/>
            <a:stretch/>
          </p:blipFill>
          <p:spPr>
            <a:xfrm>
              <a:off x="2514600" y="0"/>
              <a:ext cx="6629040" cy="1378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56" name="Rectangle 9"/>
            <p:cNvSpPr/>
            <p:nvPr/>
          </p:nvSpPr>
          <p:spPr>
            <a:xfrm>
              <a:off x="1600200" y="380880"/>
              <a:ext cx="7543440" cy="75960"/>
            </a:xfrm>
            <a:prstGeom prst="rect">
              <a:avLst/>
            </a:prstGeom>
            <a:solidFill>
              <a:schemeClr val="accent1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31320" rIns="90000" bIns="31320" anchor="ctr">
              <a:noAutofit/>
            </a:bodyPr>
            <a:lstStyle/>
            <a:p>
              <a:endParaRPr lang="sr-Latn-RS" sz="1800" b="1" u="none" strike="noStrike">
                <a:solidFill>
                  <a:schemeClr val="dk1"/>
                </a:solidFill>
                <a:effectLst/>
                <a:uFillTx/>
                <a:latin typeface="Tahoma"/>
              </a:endParaRPr>
            </a:p>
          </p:txBody>
        </p:sp>
        <p:grpSp>
          <p:nvGrpSpPr>
            <p:cNvPr id="57" name="Group 20"/>
            <p:cNvGrpSpPr/>
            <p:nvPr/>
          </p:nvGrpSpPr>
          <p:grpSpPr>
            <a:xfrm>
              <a:off x="0" y="3581280"/>
              <a:ext cx="5781240" cy="149040"/>
              <a:chOff x="0" y="3581280"/>
              <a:chExt cx="5781240" cy="149040"/>
            </a:xfrm>
          </p:grpSpPr>
          <p:sp>
            <p:nvSpPr>
              <p:cNvPr id="58" name="Freeform 10"/>
              <p:cNvSpPr/>
              <p:nvPr/>
            </p:nvSpPr>
            <p:spPr>
              <a:xfrm>
                <a:off x="0" y="3666960"/>
                <a:ext cx="5781240" cy="1080"/>
              </a:xfrm>
              <a:custGeom>
                <a:avLst/>
                <a:gdLst>
                  <a:gd name="textAreaLeft" fmla="*/ 0 w 5781240"/>
                  <a:gd name="textAreaRight" fmla="*/ 5781600 w 5781240"/>
                  <a:gd name="textAreaTop" fmla="*/ 0 h 1080"/>
                  <a:gd name="textAreaBottom" fmla="*/ 1440 h 1080"/>
                  <a:gd name="GluePoint1X" fmla="*/ 0 w 3642"/>
                  <a:gd name="GluePoint1Y" fmla="*/ 0 h 1"/>
                  <a:gd name="GluePoint2X" fmla="*/ 3642 w 3642"/>
                  <a:gd name="GluePoint2Y" fmla="*/ 0 h 1"/>
                </a:gdLst>
                <a:ahLst/>
                <a:cxnLst>
                  <a:cxn ang="0">
                    <a:pos x="GluePoint1X" y="GluePoint1Y"/>
                  </a:cxn>
                  <a:cxn ang="0">
                    <a:pos x="GluePoint2X" y="GluePoint2Y"/>
                  </a:cxn>
                </a:cxnLst>
                <a:rect l="textAreaLeft" t="textAreaTop" r="textAreaRight" b="textAreaBottom"/>
                <a:pathLst>
                  <a:path w="3642" h="1">
                    <a:moveTo>
                      <a:pt x="0" y="0"/>
                    </a:moveTo>
                    <a:lnTo>
                      <a:pt x="3642" y="0"/>
                    </a:lnTo>
                  </a:path>
                </a:pathLst>
              </a:custGeom>
              <a:noFill/>
              <a:ln w="9360">
                <a:solidFill>
                  <a:schemeClr val="accent1"/>
                </a:solidFill>
                <a:round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  <p:txBody>
              <a:bodyPr wrap="none" lIns="90000" tIns="-43560" rIns="90000" bIns="-43560" anchor="ctr">
                <a:noAutofit/>
              </a:bodyPr>
              <a:lstStyle/>
              <a:p>
                <a:endParaRPr lang="en-GB" sz="1800" b="0" u="none" strike="noStrike">
                  <a:solidFill>
                    <a:schemeClr val="dk1"/>
                  </a:solidFill>
                  <a:effectLst/>
                  <a:uFillTx/>
                  <a:latin typeface="Arial"/>
                </a:endParaRPr>
              </a:p>
            </p:txBody>
          </p:sp>
          <p:grpSp>
            <p:nvGrpSpPr>
              <p:cNvPr id="59" name="Group 15"/>
              <p:cNvGrpSpPr/>
              <p:nvPr/>
            </p:nvGrpSpPr>
            <p:grpSpPr>
              <a:xfrm>
                <a:off x="1523880" y="3581280"/>
                <a:ext cx="2663640" cy="149040"/>
                <a:chOff x="1523880" y="3581280"/>
                <a:chExt cx="2663640" cy="149040"/>
              </a:xfrm>
            </p:grpSpPr>
            <p:sp>
              <p:nvSpPr>
                <p:cNvPr id="60" name="Oval 20"/>
                <p:cNvSpPr/>
                <p:nvPr/>
              </p:nvSpPr>
              <p:spPr>
                <a:xfrm>
                  <a:off x="15238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endParaRPr lang="hr-HR" sz="1800" b="1" u="none" strike="noStrik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1" name="Oval 21"/>
                <p:cNvSpPr/>
                <p:nvPr/>
              </p:nvSpPr>
              <p:spPr>
                <a:xfrm>
                  <a:off x="236232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endParaRPr lang="hr-HR" sz="1800" b="1" u="none" strike="noStrik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2" name="Oval 22"/>
                <p:cNvSpPr/>
                <p:nvPr/>
              </p:nvSpPr>
              <p:spPr>
                <a:xfrm>
                  <a:off x="320040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endParaRPr lang="hr-HR" sz="1800" b="1" u="none" strike="noStrik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  <p:sp>
              <p:nvSpPr>
                <p:cNvPr id="63" name="Oval 23"/>
                <p:cNvSpPr/>
                <p:nvPr/>
              </p:nvSpPr>
              <p:spPr>
                <a:xfrm>
                  <a:off x="4038480" y="3581280"/>
                  <a:ext cx="149040" cy="14904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822D"/>
                    </a:gs>
                    <a:gs pos="100000">
                      <a:srgbClr val="9B4F1B"/>
                    </a:gs>
                  </a:gsLst>
                  <a:lin ang="0"/>
                </a:gradFill>
                <a:ln w="9360"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/>
              </p:style>
              <p:txBody>
                <a:bodyPr wrap="none" lIns="90000" tIns="45000" rIns="90000" bIns="45000" anchor="ctr">
                  <a:noAutofit/>
                </a:bodyPr>
                <a:lstStyle/>
                <a:p>
                  <a:endParaRPr lang="hr-HR" sz="1800" b="1" u="none" strike="noStrike">
                    <a:solidFill>
                      <a:schemeClr val="dk1"/>
                    </a:solidFill>
                    <a:effectLst/>
                    <a:uFillTx/>
                    <a:latin typeface="Tahoma"/>
                  </a:endParaRPr>
                </a:p>
              </p:txBody>
            </p:sp>
          </p:grpSp>
        </p:grpSp>
      </p:grp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>
            <a:lvl1pPr indent="0" algn="ctr">
              <a:lnSpc>
                <a:spcPct val="100000"/>
              </a:lnSpc>
              <a:buNone/>
              <a:defRPr lang="en-US" sz="4400" b="0" u="none" strike="noStrike">
                <a:solidFill>
                  <a:schemeClr val="dk2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r>
              <a:rPr lang="en-US" sz="4400" b="0" u="none" strike="noStrike">
                <a:solidFill>
                  <a:schemeClr val="dk2"/>
                </a:solidFill>
                <a:effectLst/>
                <a:uFillTx/>
                <a:latin typeface="Tahoma"/>
              </a:rPr>
              <a:t>Click to edit Master title style</a:t>
            </a:r>
            <a:endParaRPr lang="de-DE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533520" y="2133720"/>
            <a:ext cx="7772040" cy="41144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algn="l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3200" b="0" u="none" strike="noStrike">
                <a:solidFill>
                  <a:schemeClr val="dk1"/>
                </a:solidFill>
                <a:effectLst/>
                <a:uFillTx/>
                <a:latin typeface="Tahoma"/>
              </a:defRPr>
            </a:lvl1pPr>
            <a:lvl2pPr lvl="1" algn="l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800" b="0" u="none" strike="noStrike">
                <a:solidFill>
                  <a:schemeClr val="dk1"/>
                </a:solidFill>
                <a:effectLst/>
                <a:uFillTx/>
                <a:latin typeface="Tahoma"/>
              </a:defRPr>
            </a:lvl2pPr>
            <a:lvl3pPr lvl="2" algn="l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400" b="0" u="none" strike="noStrike">
                <a:solidFill>
                  <a:schemeClr val="dk1"/>
                </a:solidFill>
                <a:effectLst/>
                <a:uFillTx/>
                <a:latin typeface="Tahoma"/>
              </a:defRPr>
            </a:lvl3pPr>
            <a:lvl4pPr lvl="3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Tahoma"/>
              </a:defRPr>
            </a:lvl4pPr>
            <a:lvl5pPr lvl="4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  <a:defRPr lang="en-US" sz="2000" b="0" u="none" strike="noStrike">
                <a:solidFill>
                  <a:schemeClr val="dk1"/>
                </a:solidFill>
                <a:effectLst/>
                <a:uFillTx/>
                <a:latin typeface="Tahoma"/>
              </a:defRPr>
            </a:lvl5pPr>
          </a:lstStyle>
          <a:p>
            <a:pPr marL="432000" indent="-324000" algn="l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Tahoma"/>
              </a:rPr>
              <a:t>Click to edit Master text styles</a:t>
            </a:r>
            <a:endParaRPr lang="de-DE" sz="32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marL="864000" lvl="1" indent="-324000" algn="l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Tahoma"/>
              </a:rPr>
              <a:t>Second level</a:t>
            </a:r>
            <a:endParaRPr lang="de-DE" sz="28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marL="1296000" lvl="2" indent="-288000" algn="l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Tahoma"/>
              </a:rPr>
              <a:t>Third level</a:t>
            </a:r>
            <a:endParaRPr lang="de-DE" sz="24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marL="1728000" lvl="3" indent="-2160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Tahoma"/>
              </a:rPr>
              <a:t>Fourth level</a:t>
            </a:r>
            <a:endParaRPr lang="de-DE" sz="20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  <a:p>
            <a:pPr marL="2160000" lvl="4" indent="-216000" algn="l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Tahoma"/>
              </a:rPr>
              <a:t>Fifth level</a:t>
            </a:r>
            <a:endParaRPr lang="de-DE" sz="2000" b="0" u="none" strike="noStrike">
              <a:solidFill>
                <a:schemeClr val="dk1"/>
              </a:solidFill>
              <a:effectLst/>
              <a:uFillTx/>
              <a:latin typeface="Tahoma"/>
            </a:endParaRPr>
          </a:p>
        </p:txBody>
      </p:sp>
    </p:spTree>
    <p:extLst>
      <p:ext uri="{BB962C8B-B14F-4D97-AF65-F5344CB8AC3E}">
        <p14:creationId xmlns:p14="http://schemas.microsoft.com/office/powerpoint/2010/main" val="3410211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9C31EB08-E368-6AC3-5874-711A94263BA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7772400" cy="1752600"/>
          </a:xfrm>
        </p:spPr>
        <p:txBody>
          <a:bodyPr/>
          <a:lstStyle/>
          <a:p>
            <a:pPr eaLnBrk="1" hangingPunct="1"/>
            <a:r>
              <a:rPr lang="hr-HR" altLang="sr-Latn-R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Malahija</a:t>
            </a:r>
            <a:br>
              <a:rPr lang="hr-HR" altLang="sr-Latn-RS" sz="7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Glasnik dijaloga s Bogom</a:t>
            </a:r>
            <a:endParaRPr lang="hr-HR" altLang="sr-Latn-RS" sz="7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F5D408F-775D-E66F-9833-612C255BDC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7162800" cy="2752725"/>
          </a:xfrm>
        </p:spPr>
        <p:txBody>
          <a:bodyPr/>
          <a:lstStyle/>
          <a:p>
            <a:pPr eaLnBrk="1" hangingPunct="1"/>
            <a:endParaRPr lang="hr-HR" altLang="sr-Latn-R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60" name="Picture 5">
            <a:extLst>
              <a:ext uri="{FF2B5EF4-FFF2-40B4-BE49-F238E27FC236}">
                <a16:creationId xmlns:a16="http://schemas.microsoft.com/office/drawing/2014/main" id="{131DDFAB-19BC-3414-2FC9-8010A8BA43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088" y="0"/>
            <a:ext cx="2855912" cy="537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89CA427B-96D4-B6C9-3ABD-D3F8E6F87E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de-DE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e-IL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שֵׁם</a:t>
            </a:r>
            <a:r>
              <a:rPr lang="hr-HR" altLang="sr-Latn-RS" sz="5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šem</a:t>
            </a:r>
            <a:endParaRPr lang="hr-HR" altLang="sr-Latn-RS" sz="5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5ADB50B3-4788-5238-F82F-9E4E16C8EF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Božje </a:t>
            </a:r>
            <a:r>
              <a:rPr lang="de-DE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ime</a:t>
            </a:r>
            <a:r>
              <a:rPr lang="de-DE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1,6[2x].</a:t>
            </a:r>
            <a:br>
              <a:rPr lang="de-DE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11[3x].14; 2,2.5; 3,16.20) 10x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“moje ime” 8x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(+ “tvoje”, “njegovo”)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Svećenici: „čime preziremo tvoje ime?” (1,6)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“Veliko među narodima”, prima štovanje (11)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“Strašno” – strahovito, respektabilno (1,14)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Svećenici ga dužni slaviti (2,2)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Levi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 je poštovao (2,5)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Koji paze na Ime upisani u Knjigu (3,16)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Blaženi koji se boje Imena (3,20)</a:t>
            </a:r>
          </a:p>
        </p:txBody>
      </p:sp>
      <p:pic>
        <p:nvPicPr>
          <p:cNvPr id="26628" name="Picture 6" descr="Slikovni rezultat za malachi">
            <a:extLst>
              <a:ext uri="{FF2B5EF4-FFF2-40B4-BE49-F238E27FC236}">
                <a16:creationId xmlns:a16="http://schemas.microsoft.com/office/drawing/2014/main" id="{9A396A5A-71A6-D66D-F09F-97A08B9D7B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5600" y="0"/>
            <a:ext cx="3708400" cy="2462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3CCDD11E-029E-C1B6-4332-6D517CC4DB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88913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Izrael i narodi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135164DE-8C06-6372-A84F-97FDA203C2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33950"/>
          </a:xfrm>
        </p:spPr>
        <p:txBody>
          <a:bodyPr/>
          <a:lstStyle/>
          <a:p>
            <a:pPr lvl="1" eaLnBrk="1" hangingPunct="1"/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Štovatelji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1,11.14:</a:t>
            </a:r>
          </a:p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Moje ime veliko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među narodima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(2x 1,11)</a:t>
            </a:r>
          </a:p>
          <a:p>
            <a:pPr eaLnBrk="1" hangingPunct="1"/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Među narodima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moje ime </a:t>
            </a:r>
            <a:b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štovanja vrijedno (1,14)</a:t>
            </a:r>
          </a:p>
          <a:p>
            <a:pPr lvl="1" eaLnBrk="1" hangingPunct="1"/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Stav prema Izraelu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3,12:</a:t>
            </a:r>
          </a:p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Svi narodi proglašuju Izrael</a:t>
            </a:r>
            <a:b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blaženim (3,12)</a:t>
            </a:r>
          </a:p>
          <a:p>
            <a:pPr eaLnBrk="1" hangingPunct="1"/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6" name="Picture 5">
            <a:extLst>
              <a:ext uri="{FF2B5EF4-FFF2-40B4-BE49-F238E27FC236}">
                <a16:creationId xmlns:a16="http://schemas.microsoft.com/office/drawing/2014/main" id="{7DFA8B11-0B3E-8AD6-E1B2-42FE27762F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0"/>
            <a:ext cx="2381250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846ADBD-15C7-2DCE-808D-AA21F3835C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115888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Apokaliptički </a:t>
            </a:r>
            <a:r>
              <a:rPr lang="hr-HR" altLang="sr-Latn-RS" sz="5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84BE6853-7A75-65E6-72F9-BF2533D53D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eaLnBrk="1" hangingPunct="1"/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 koji Bog sprema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(3,17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 21)</a:t>
            </a:r>
            <a:endParaRPr lang="hr-HR" altLang="sr-Latn-RS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Ja ću biti milostiv kao otac (17)</a:t>
            </a:r>
          </a:p>
          <a:p>
            <a:pPr lvl="1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Bezbožnici zgaženi (21)</a:t>
            </a:r>
          </a:p>
          <a:p>
            <a:pPr eaLnBrk="1" hangingPunct="1"/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„dan” 8x u Mal 3 (nema u Mal 1s)</a:t>
            </a:r>
          </a:p>
          <a:p>
            <a:pPr lvl="1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Tko će podnijeti Glasnikov dolazak (2)</a:t>
            </a:r>
          </a:p>
          <a:p>
            <a:pPr lvl="2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+ drevni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dani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(4),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dani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otaca (7)</a:t>
            </a:r>
          </a:p>
          <a:p>
            <a:pPr lvl="1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Koji štuju Ime bit će mi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predraga svojina 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(17) </a:t>
            </a:r>
          </a:p>
          <a:p>
            <a:pPr lvl="2" eaLnBrk="1" hangingPunct="1"/>
            <a:r>
              <a:rPr lang="he-IL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סגלה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hr-HR" altLang="sr-Latn-RS" i="1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gullâ 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Izl 19,5; Mal 3,17</a:t>
            </a:r>
            <a:endParaRPr lang="hr-HR" altLang="sr-Latn-RS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Dan kao užarena peć, zlikovce će spaliti (Mal 3,19), a vama će svanuti sunce pravde (20)</a:t>
            </a:r>
          </a:p>
          <a:p>
            <a:pPr lvl="2"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Ilija dolazi prije Dana Gospodnjega (3,23)</a:t>
            </a:r>
          </a:p>
          <a:p>
            <a:pPr lvl="1" eaLnBrk="1" hangingPunct="1"/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/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9700" name="Picture 5">
            <a:extLst>
              <a:ext uri="{FF2B5EF4-FFF2-40B4-BE49-F238E27FC236}">
                <a16:creationId xmlns:a16="http://schemas.microsoft.com/office/drawing/2014/main" id="{817669FE-CFBB-3DD9-F7B5-FDFEDCC4C6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688" y="0"/>
            <a:ext cx="1738312" cy="400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122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122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533520" y="6094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hr-HR" sz="4400" b="1" u="none" strike="noStrike">
                <a:solidFill>
                  <a:schemeClr val="dk2"/>
                </a:solidFill>
                <a:effectLst/>
                <a:uFillTx/>
                <a:latin typeface="Times New Roman"/>
              </a:rPr>
              <a:t>Kad se probudim (Ps 17)</a:t>
            </a:r>
            <a:endParaRPr lang="de-DE" sz="4400" b="0" u="none" strike="noStrike">
              <a:solidFill>
                <a:schemeClr val="dk1"/>
              </a:solidFill>
              <a:effectLst/>
              <a:uFillTx/>
              <a:latin typeface="Arial"/>
            </a:endParaRPr>
          </a:p>
        </p:txBody>
      </p:sp>
      <p:pic>
        <p:nvPicPr>
          <p:cNvPr id="141" name="Picture 2" descr="A close-up of a music note&#10;&#10;AI-generated content may be incorrect."/>
          <p:cNvPicPr/>
          <p:nvPr/>
        </p:nvPicPr>
        <p:blipFill>
          <a:blip r:embed="rId2"/>
          <a:stretch/>
        </p:blipFill>
        <p:spPr>
          <a:xfrm>
            <a:off x="108000" y="2565360"/>
            <a:ext cx="8856360" cy="2015640"/>
          </a:xfrm>
          <a:prstGeom prst="rect">
            <a:avLst/>
          </a:prstGeom>
          <a:noFill/>
          <a:ln w="0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2EFAA3-C221-9988-EF5D-36FA00CF7C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C8D924D6-D220-5B3E-4E7E-62A05C486A99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11188" y="1341438"/>
            <a:ext cx="7772400" cy="1752600"/>
          </a:xfrm>
        </p:spPr>
        <p:txBody>
          <a:bodyPr/>
          <a:lstStyle/>
          <a:p>
            <a:pPr eaLnBrk="1" hangingPunct="1"/>
            <a:r>
              <a:rPr lang="hr-HR" altLang="sr-Latn-RS" sz="7200" b="1">
                <a:latin typeface="Times New Roman" panose="02020603050405020304" pitchFamily="18" charset="0"/>
                <a:cs typeface="Times New Roman" panose="02020603050405020304" pitchFamily="18" charset="0"/>
              </a:rPr>
              <a:t>Malahija</a:t>
            </a:r>
            <a:br>
              <a:rPr lang="hr-HR" altLang="sr-Latn-RS" sz="7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Glasnik dijaloga s Bogom</a:t>
            </a:r>
            <a:endParaRPr lang="hr-HR" altLang="sr-Latn-RS" sz="72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B2397DF-C9C6-09EB-DE77-0713114CD5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7162800" cy="2752725"/>
          </a:xfrm>
        </p:spPr>
        <p:txBody>
          <a:bodyPr/>
          <a:lstStyle/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završetku SZ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„nalog” kao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Nah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Zah</a:t>
            </a: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9-11.12-14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kraju XII. koncentriran pogled na Hram</a:t>
            </a:r>
          </a:p>
          <a:p>
            <a:pPr eaLnBrk="1" hangingPunct="1"/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Početak knjige: Jakov, ne </a:t>
            </a:r>
            <a:r>
              <a:rPr lang="hr-HR" altLang="sr-Latn-R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Ezav</a:t>
            </a:r>
            <a:r>
              <a:rPr lang="de-DE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Mal 1,2s</a:t>
            </a: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(Edom</a:t>
            </a:r>
            <a:r>
              <a:rPr lang="de-DE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de-DE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LXX: </a:t>
            </a:r>
            <a:r>
              <a:rPr lang="de-DE" altLang="sr-Latn-R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Idumeja</a:t>
            </a:r>
            <a:r>
              <a:rPr lang="de-DE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1,4</a:t>
            </a:r>
            <a:r>
              <a:rPr lang="hr-HR" altLang="sr-Latn-R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pic>
        <p:nvPicPr>
          <p:cNvPr id="19460" name="Picture 5">
            <a:extLst>
              <a:ext uri="{FF2B5EF4-FFF2-40B4-BE49-F238E27FC236}">
                <a16:creationId xmlns:a16="http://schemas.microsoft.com/office/drawing/2014/main" id="{4BD8C03E-181C-0319-F09E-A6C363A7DF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8088" y="0"/>
            <a:ext cx="2855912" cy="5373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28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 Box 9"/>
          <p:cNvSpPr/>
          <p:nvPr/>
        </p:nvSpPr>
        <p:spPr>
          <a:xfrm>
            <a:off x="457200" y="624852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28" name="Text Box 3"/>
          <p:cNvSpPr/>
          <p:nvPr/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29" name="Text Box 7"/>
          <p:cNvSpPr/>
          <p:nvPr/>
        </p:nvSpPr>
        <p:spPr>
          <a:xfrm>
            <a:off x="762120" y="1371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30" name="Text Box 8"/>
          <p:cNvSpPr/>
          <p:nvPr/>
        </p:nvSpPr>
        <p:spPr>
          <a:xfrm>
            <a:off x="762120" y="3765600"/>
            <a:ext cx="7696080" cy="2057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659880" y="1545840"/>
            <a:ext cx="7618680" cy="24591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indent="0" algn="l">
              <a:lnSpc>
                <a:spcPct val="100000"/>
              </a:lnSpc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hr-HR" sz="7200" b="1" u="none" strike="noStrike">
                <a:solidFill>
                  <a:srgbClr val="420000"/>
                </a:solidFill>
                <a:effectLst/>
                <a:uFillTx/>
                <a:latin typeface="Times New Roman"/>
                <a:ea typeface="Times New Roman"/>
              </a:rPr>
              <a:t>Proroštvo i apokaliptika</a:t>
            </a:r>
            <a:endParaRPr lang="hr-HR" sz="7200" b="0" u="none" strike="noStrike">
              <a:solidFill>
                <a:srgbClr val="006633"/>
              </a:solidFill>
              <a:effectLst/>
              <a:uFillTx/>
              <a:latin typeface="Garamond"/>
            </a:endParaRPr>
          </a:p>
        </p:txBody>
      </p:sp>
      <p:pic>
        <p:nvPicPr>
          <p:cNvPr id="132" name="Picture 6" descr="Slikovni rezultat za jesus in nazareth synagogue&quot;"/>
          <p:cNvPicPr/>
          <p:nvPr/>
        </p:nvPicPr>
        <p:blipFill>
          <a:blip r:embed="rId3"/>
          <a:stretch/>
        </p:blipFill>
        <p:spPr>
          <a:xfrm>
            <a:off x="5292720" y="0"/>
            <a:ext cx="3851280" cy="2717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3" name="Text Box 10"/>
          <p:cNvSpPr/>
          <p:nvPr/>
        </p:nvSpPr>
        <p:spPr>
          <a:xfrm>
            <a:off x="1211400" y="0"/>
            <a:ext cx="4655880" cy="1191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125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Filozofsko-teološki institut DI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Studij filozofije i teologije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ak. g. 2025./26. ECTS 6</a:t>
            </a:r>
            <a:br>
              <a:rPr kumimoji="0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</a:br>
            <a:r>
              <a:rPr kumimoji="0" lang="hr-HR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DejaVu Sans"/>
              </a:rPr>
              <a:t>ponedjeljkom i srijedom u 10:15</a:t>
            </a:r>
            <a:endParaRPr kumimoji="0" lang="hr-HR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  <p:pic>
        <p:nvPicPr>
          <p:cNvPr id="134" name="Picture 8" descr="http://www.ftidi.hr/wp-content/themes/mycollege_child/images/ftidi-logo.png"/>
          <p:cNvPicPr/>
          <p:nvPr/>
        </p:nvPicPr>
        <p:blipFill>
          <a:blip r:embed="rId4"/>
          <a:stretch/>
        </p:blipFill>
        <p:spPr>
          <a:xfrm>
            <a:off x="179280" y="115920"/>
            <a:ext cx="936720" cy="936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5" name="Text Box 11"/>
          <p:cNvSpPr/>
          <p:nvPr/>
        </p:nvSpPr>
        <p:spPr>
          <a:xfrm>
            <a:off x="865440" y="4005000"/>
            <a:ext cx="7696440" cy="224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t" anchorCtr="1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amdg.eu → nastava → FTI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Pregled (prezentacije), tekstovi, audio- i videozapisi…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 </a:t>
            </a:r>
            <a:endParaRPr kumimoji="0" lang="hr-HR" sz="3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>
                <a:tab pos="0" algn="l"/>
                <a:tab pos="447840" algn="l"/>
                <a:tab pos="896760" algn="l"/>
                <a:tab pos="1346040" algn="l"/>
                <a:tab pos="1795320" algn="l"/>
                <a:tab pos="2244600" algn="l"/>
                <a:tab pos="2693880" algn="l"/>
                <a:tab pos="3143160" algn="l"/>
                <a:tab pos="3592440" algn="l"/>
                <a:tab pos="4041720" algn="l"/>
                <a:tab pos="4491000" algn="l"/>
                <a:tab pos="4940280" algn="l"/>
                <a:tab pos="5389560" algn="l"/>
                <a:tab pos="5838840" algn="l"/>
                <a:tab pos="6288120" algn="l"/>
                <a:tab pos="6737400" algn="l"/>
                <a:tab pos="7186680" algn="l"/>
                <a:tab pos="7635960" algn="l"/>
                <a:tab pos="8085240" algn="l"/>
                <a:tab pos="8534520" algn="l"/>
                <a:tab pos="8983800" algn="l"/>
                <a:tab pos="8985240" algn="l"/>
                <a:tab pos="9434520" algn="l"/>
                <a:tab pos="9883800" algn="l"/>
                <a:tab pos="10333080" algn="l"/>
                <a:tab pos="10782360" algn="l"/>
              </a:tabLst>
              <a:defRPr/>
            </a:pPr>
            <a:r>
              <a:rPr kumimoji="0" lang="sr-Latn-RS" sz="4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Božo Lujić, </a:t>
            </a:r>
            <a:r>
              <a:rPr kumimoji="0" lang="sr-Latn-RS" sz="4200" b="1" i="1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Times New Roman"/>
                <a:cs typeface="DejaVu Sans"/>
              </a:rPr>
              <a:t>Starozavjetni proroci</a:t>
            </a:r>
            <a:endParaRPr kumimoji="0" lang="hr-HR" sz="4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DejaVu Sans"/>
              <a:cs typeface="DejaVu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1342F152-781C-D12F-8F2B-28489913CB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848" y="116632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Glasnik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BE6963CF-4D81-CA63-BC64-D891BD1020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08050"/>
            <a:ext cx="8229600" cy="5222875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hr-HR" altLang="sr-Latn-R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Kako dolazi proročki nalog</a:t>
            </a:r>
            <a:r>
              <a:rPr lang="hr-HR" altLang="sr-Latn-R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(Mal 1,1)</a:t>
            </a:r>
            <a:r>
              <a:rPr lang="de-DE" altLang="sr-Latn-R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hr-HR" altLang="sr-Latn-RS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 Malahiji – “po </a:t>
            </a:r>
            <a:r>
              <a:rPr lang="hr-HR" altLang="sr-Latn-R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ruci 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יד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jad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)”;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ime (1,1): 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מלאכי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hr-HR" altLang="sr-Latn-R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mal’</a:t>
            </a:r>
            <a:r>
              <a:rPr lang="en-US" altLang="sr-Latn-RS" sz="2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hr-HR" altLang="sr-Latn-R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kî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1,1) 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“moj glasnik” (Hag 1,13: Jahvin)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Tko je glasnik Božji u </a:t>
            </a:r>
            <a:r>
              <a:rPr lang="hr-HR" altLang="sr-Latn-R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2,7?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Svećenik – čuvar </a:t>
            </a:r>
            <a:b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spoznaje i Pouke (2,7)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Uloga u </a:t>
            </a:r>
            <a:r>
              <a:rPr lang="hr-HR" altLang="sr-Latn-R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3,1: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ga šalje – da pripravi put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Anđeo Saveza – kojeg zajednica želi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200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Svjedok Božjega govora, iz iskustva: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Izvještaj: 25x 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אמר יהוה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(21x </a:t>
            </a: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אמר יהוה צבאות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hr-HR" altLang="sr-Latn-R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1x glasnička formula: </a:t>
            </a:r>
            <a:r>
              <a:rPr lang="he-IL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כה אמר יהוה</a:t>
            </a: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(1,4)</a:t>
            </a:r>
          </a:p>
        </p:txBody>
      </p:sp>
      <p:pic>
        <p:nvPicPr>
          <p:cNvPr id="21508" name="Picture 7" descr="Povezana slika">
            <a:extLst>
              <a:ext uri="{FF2B5EF4-FFF2-40B4-BE49-F238E27FC236}">
                <a16:creationId xmlns:a16="http://schemas.microsoft.com/office/drawing/2014/main" id="{82C24C7D-CC53-0A92-53D9-737C4C594F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5513" y="0"/>
            <a:ext cx="3138487" cy="422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E93530BF-36AB-1886-B540-0CBEE8F6C6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15888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Dijalog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65FFCCAB-D726-2852-6F9B-0279EACB94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hr-HR" altLang="sr-Latn-RS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 govorite, pitate (9+3+1 = 13x)</a:t>
            </a:r>
          </a:p>
          <a:p>
            <a:pPr eaLnBrk="1" hangingPunct="1">
              <a:lnSpc>
                <a:spcPct val="90000"/>
              </a:lnSpc>
            </a:pPr>
            <a:r>
              <a:rPr lang="he-IL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ואמרתם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va’</a:t>
            </a:r>
            <a:r>
              <a:rPr lang="hr-HR" altLang="sr-Latn-RS" sz="26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hr-HR" altLang="sr-Latn-RS" sz="2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martem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(9x) 1,2.6s.13; </a:t>
            </a:r>
            <a:b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2,14.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17;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3,7s.13</a:t>
            </a: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באמרכם</a:t>
            </a: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hr-HR" altLang="sr-Latn-RS" sz="22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altLang="sr-Latn-R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’emarkem</a:t>
            </a: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b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 vašem govorenju (1,7.12; 2,17)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תאמרו</a:t>
            </a: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to’m</a:t>
            </a:r>
            <a:r>
              <a:rPr lang="hr-HR" altLang="sr-Latn-RS" sz="2200" i="1" baseline="30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hr-HR" altLang="sr-Latn-RS" sz="2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sr-Latn-RS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û</a:t>
            </a:r>
            <a:r>
              <a:rPr lang="hr-HR" altLang="sr-Latn-R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 ćete reći (1,5)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o ljubavi Božjoj (1,2)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kako su prezreli Ime (1,6)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kako su oskvrnuli (1,7)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Kažu: šteta truda </a:t>
            </a:r>
            <a:b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 stol Gospodnji (1,13)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zašto Gospodin </a:t>
            </a:r>
            <a:b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 prima žrtve (2,14)</a:t>
            </a:r>
            <a:endParaRPr lang="de-DE" altLang="sr-Latn-R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hr-HR" altLang="sr-Latn-RS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532" name="Picture 5">
            <a:extLst>
              <a:ext uri="{FF2B5EF4-FFF2-40B4-BE49-F238E27FC236}">
                <a16:creationId xmlns:a16="http://schemas.microsoft.com/office/drawing/2014/main" id="{3AD1C4C8-442B-4523-BAB7-C52FC5F0E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2263" y="0"/>
            <a:ext cx="2471737" cy="5976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243450C8-7158-DFAE-0B93-9E2097F85F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16632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“vi govorite”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E2227973-842B-0945-BE59-2961F47282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 lvl="1" eaLnBrk="1" hangingPunct="1"/>
            <a:r>
              <a:rPr lang="hr-HR" altLang="sr-Latn-RS" b="1" i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Otvoren razgovor u </a:t>
            </a: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 2,17; </a:t>
            </a:r>
            <a:b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3,7s; 3,13: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kako umaraju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Gospodina (2,17)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kako se trebaju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obratiti (3,7)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kako su Gospodina </a:t>
            </a:r>
            <a:b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okrali (3,8)</a:t>
            </a:r>
          </a:p>
          <a:p>
            <a:pPr lvl="1"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KS: prikraćivati; Š. varati</a:t>
            </a:r>
          </a:p>
          <a:p>
            <a:pPr eaLnBrk="1" hangingPunct="1"/>
            <a:r>
              <a:rPr lang="hr-HR" altLang="sr-Latn-R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Pitaju što govore protiv Gospodina (3,13)</a:t>
            </a:r>
          </a:p>
        </p:txBody>
      </p:sp>
      <p:pic>
        <p:nvPicPr>
          <p:cNvPr id="23556" name="Picture 5" descr="Slikovni rezultat za maleachi">
            <a:extLst>
              <a:ext uri="{FF2B5EF4-FFF2-40B4-BE49-F238E27FC236}">
                <a16:creationId xmlns:a16="http://schemas.microsoft.com/office/drawing/2014/main" id="{EBC18B48-EED9-C98E-5CB5-4308A95695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1113" y="0"/>
            <a:ext cx="2782887" cy="544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28BF72FC-9AFC-C096-ABA7-4850494E5B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128588"/>
            <a:ext cx="8229600" cy="1139825"/>
          </a:xfrm>
        </p:spPr>
        <p:txBody>
          <a:bodyPr/>
          <a:lstStyle/>
          <a:p>
            <a:pPr eaLnBrk="1" hangingPunct="1"/>
            <a:r>
              <a:rPr lang="hr-HR" altLang="sr-Latn-R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Sugovornici Gospodinovi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23FEDE0-90B9-D643-08BF-B52D8F5C5DC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9850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r>
              <a:rPr lang="de-DE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Kome izravna opomena? </a:t>
            </a:r>
            <a:r>
              <a:rPr lang="de-DE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1,6b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2,1</a:t>
            </a:r>
            <a:endParaRPr lang="de-DE" altLang="sr-Latn-RS" b="1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de-DE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ćenicima (1,6b; 2,1 “zapovijed”)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Savez s kim?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(2,4.8; 3,3)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 Levijem – treba ostati (2,4)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Svećenici ga raskinuli (2,8)</a:t>
            </a:r>
          </a:p>
          <a:p>
            <a:pPr lvl="1" eaLnBrk="1" hangingPunct="1">
              <a:lnSpc>
                <a:spcPct val="90000"/>
              </a:lnSpc>
            </a:pPr>
            <a:r>
              <a:rPr lang="he-IL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יהוה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će pročistiti njegove sinove (3,3)</a:t>
            </a:r>
          </a:p>
          <a:p>
            <a:pPr lvl="1" eaLnBrk="1" hangingPunct="1">
              <a:lnSpc>
                <a:spcPct val="90000"/>
              </a:lnSpc>
            </a:pPr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 glavna prigovora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(1,13; 2,16; 3,8):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Prezir bogoslužja (1,13)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Bračna nevjera (2,16)</a:t>
            </a:r>
          </a:p>
          <a:p>
            <a:pPr eaLnBrk="1" hangingPunct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Zanemarivanje desetine (3,8)</a:t>
            </a:r>
          </a:p>
        </p:txBody>
      </p:sp>
      <p:pic>
        <p:nvPicPr>
          <p:cNvPr id="24580" name="Picture 5">
            <a:extLst>
              <a:ext uri="{FF2B5EF4-FFF2-40B4-BE49-F238E27FC236}">
                <a16:creationId xmlns:a16="http://schemas.microsoft.com/office/drawing/2014/main" id="{74573854-949E-39E5-BB43-082DC11AC2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0063" y="0"/>
            <a:ext cx="2293937" cy="6021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2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92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36C54D31-6C2A-44AE-D281-364513BC09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74650" y="115888"/>
            <a:ext cx="8229600" cy="1139825"/>
          </a:xfrm>
        </p:spPr>
        <p:txBody>
          <a:bodyPr/>
          <a:lstStyle/>
          <a:p>
            <a:pPr eaLnBrk="1" hangingPunct="1"/>
            <a:r>
              <a:rPr lang="de-DE" altLang="sr-Latn-R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Prinosi</a:t>
            </a:r>
            <a:r>
              <a:rPr lang="de-DE" altLang="sr-Latn-R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 </a:t>
            </a:r>
            <a:r>
              <a:rPr lang="de-DE" altLang="sr-Latn-RS" sz="5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Hramu</a:t>
            </a:r>
            <a:endParaRPr lang="hr-HR" altLang="sr-Latn-R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90401C4-A9D6-7251-4DC6-1FA1ACC4313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5986463" cy="4933950"/>
          </a:xfrm>
        </p:spPr>
        <p:txBody>
          <a:bodyPr/>
          <a:lstStyle/>
          <a:p>
            <a:pPr lvl="1" eaLnBrk="1" hangingPunct="1"/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Žrtveni darovi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(Mal 1,7s.13s)?</a:t>
            </a:r>
          </a:p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Oskvrnjen kruh (7)</a:t>
            </a:r>
          </a:p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Slijepo (8), hromo, bolesno (8.13), oteto (13), jalovo (14)</a:t>
            </a:r>
          </a:p>
          <a:p>
            <a:pPr lvl="1" eaLnBrk="1" hangingPunct="1"/>
            <a:r>
              <a:rPr lang="hr-HR" altLang="sr-Latn-RS" b="1" i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Svetogrđe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 1,12; 2,10s:</a:t>
            </a:r>
          </a:p>
          <a:p>
            <a:pPr eaLnBrk="1" hangingPunct="1"/>
            <a:r>
              <a:rPr lang="he-IL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חלל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piel 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ḥillel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oskvrnjujete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moje ime (1,12)</a:t>
            </a:r>
          </a:p>
          <a:p>
            <a:pPr eaLnBrk="1" hangingPunct="1"/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Oskvrnjujemo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Savez (2,10)</a:t>
            </a:r>
          </a:p>
          <a:p>
            <a:pPr eaLnBrk="1" hangingPunct="1"/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Juda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oskvrnuo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svetište (2,11)</a:t>
            </a:r>
          </a:p>
          <a:p>
            <a:pPr eaLnBrk="1" hangingPunct="1"/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604" name="Picture 5">
            <a:extLst>
              <a:ext uri="{FF2B5EF4-FFF2-40B4-BE49-F238E27FC236}">
                <a16:creationId xmlns:a16="http://schemas.microsoft.com/office/drawing/2014/main" id="{4A25A612-AF8F-8614-E0C9-E27295F391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0"/>
            <a:ext cx="2667000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TS001069000">
  <a:themeElements>
    <a:clrScheme name="1_TS001069000 2">
      <a:dk1>
        <a:srgbClr val="000000"/>
      </a:dk1>
      <a:lt1>
        <a:srgbClr val="FFFFFF"/>
      </a:lt1>
      <a:dk2>
        <a:srgbClr val="000000"/>
      </a:dk2>
      <a:lt2>
        <a:srgbClr val="777777"/>
      </a:lt2>
      <a:accent1>
        <a:srgbClr val="00CC00"/>
      </a:accent1>
      <a:accent2>
        <a:srgbClr val="FF822D"/>
      </a:accent2>
      <a:accent3>
        <a:srgbClr val="FFFFFF"/>
      </a:accent3>
      <a:accent4>
        <a:srgbClr val="000000"/>
      </a:accent4>
      <a:accent5>
        <a:srgbClr val="AAE2AA"/>
      </a:accent5>
      <a:accent6>
        <a:srgbClr val="E77528"/>
      </a:accent6>
      <a:hlink>
        <a:srgbClr val="FF63B1"/>
      </a:hlink>
      <a:folHlink>
        <a:srgbClr val="B2B2B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716</TotalTime>
  <Words>835</Words>
  <Application>Microsoft Office PowerPoint</Application>
  <PresentationFormat>On-screen Show (4:3)</PresentationFormat>
  <Paragraphs>103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Garamond</vt:lpstr>
      <vt:lpstr>Wingdings</vt:lpstr>
      <vt:lpstr>Calibri</vt:lpstr>
      <vt:lpstr>Times New Roman</vt:lpstr>
      <vt:lpstr>Edge</vt:lpstr>
      <vt:lpstr>2_Office</vt:lpstr>
      <vt:lpstr>1_TS001069000</vt:lpstr>
      <vt:lpstr>Malahija Glasnik dijaloga s Bogom</vt:lpstr>
      <vt:lpstr>Kad se probudim (Ps 17)</vt:lpstr>
      <vt:lpstr>Malahija Glasnik dijaloga s Bogom</vt:lpstr>
      <vt:lpstr>Proroštvo i apokaliptika</vt:lpstr>
      <vt:lpstr>Glasnik</vt:lpstr>
      <vt:lpstr>Dijalog</vt:lpstr>
      <vt:lpstr>“vi govorite”</vt:lpstr>
      <vt:lpstr>Sugovornici Gospodinovi</vt:lpstr>
      <vt:lpstr>Prinosi u Hramu</vt:lpstr>
      <vt:lpstr>Ime  שֵׁםšem</vt:lpstr>
      <vt:lpstr>Izrael i narodi</vt:lpstr>
      <vt:lpstr>Apokaliptički dan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Sefanija, Malahija</dc:title>
  <dc:creator>Niko</dc:creator>
  <cp:lastModifiedBy>Niko Bilić</cp:lastModifiedBy>
  <cp:revision>48</cp:revision>
  <dcterms:created xsi:type="dcterms:W3CDTF">2017-05-04T19:08:54Z</dcterms:created>
  <dcterms:modified xsi:type="dcterms:W3CDTF">2026-05-20T06:40:18Z</dcterms:modified>
</cp:coreProperties>
</file>