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10.xml" ContentType="application/vnd.openxmlformats-officedocument.presentationml.slideLayout+xml"/>
  <Override PartName="/ppt/theme/theme7.xml" ContentType="application/vnd.openxmlformats-officedocument.theme+xml"/>
  <Override PartName="/ppt/slideLayouts/slideLayout11.xml" ContentType="application/vnd.openxmlformats-officedocument.presentationml.slideLayout+xml"/>
  <Override PartName="/ppt/theme/theme8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9.xml" ContentType="application/vnd.openxmlformats-officedocument.theme+xml"/>
  <Override PartName="/ppt/slideLayouts/slideLayout15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1" r:id="rId2"/>
    <p:sldMasterId id="2147483653" r:id="rId3"/>
    <p:sldMasterId id="2147483655" r:id="rId4"/>
    <p:sldMasterId id="2147483660" r:id="rId5"/>
    <p:sldMasterId id="2147483663" r:id="rId6"/>
    <p:sldMasterId id="2147483666" r:id="rId7"/>
    <p:sldMasterId id="2147483668" r:id="rId8"/>
    <p:sldMasterId id="2147483670" r:id="rId9"/>
    <p:sldMasterId id="2147483674" r:id="rId10"/>
  </p:sldMasterIdLst>
  <p:notesMasterIdLst>
    <p:notesMasterId r:id="rId26"/>
  </p:notesMasterIdLst>
  <p:sldIdLst>
    <p:sldId id="296" r:id="rId11"/>
    <p:sldId id="294" r:id="rId12"/>
    <p:sldId id="256" r:id="rId13"/>
    <p:sldId id="295" r:id="rId14"/>
    <p:sldId id="257" r:id="rId15"/>
    <p:sldId id="258" r:id="rId16"/>
    <p:sldId id="259" r:id="rId17"/>
    <p:sldId id="260" r:id="rId18"/>
    <p:sldId id="261" r:id="rId19"/>
    <p:sldId id="263" r:id="rId20"/>
    <p:sldId id="264" r:id="rId21"/>
    <p:sldId id="265" r:id="rId22"/>
    <p:sldId id="266" r:id="rId23"/>
    <p:sldId id="267" r:id="rId24"/>
    <p:sldId id="268" r:id="rId25"/>
  </p:sldIdLst>
  <p:sldSz cx="9144000" cy="6858000" type="screen4x3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Rectangle 103"/>
          <p:cNvSpPr/>
          <p:nvPr/>
        </p:nvSpPr>
        <p:spPr>
          <a:xfrm>
            <a:off x="0" y="0"/>
            <a:ext cx="10234800" cy="7102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tIns="45000" rIns="90000" bIns="45000" anchor="ctr" anchorCtr="1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4433760" cy="355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 algn="l">
              <a:buNone/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dt" idx="19"/>
          </p:nvPr>
        </p:nvSpPr>
        <p:spPr>
          <a:xfrm>
            <a:off x="5795640" y="0"/>
            <a:ext cx="4435560" cy="355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</a:p>
        </p:txBody>
      </p:sp>
      <p:sp>
        <p:nvSpPr>
          <p:cNvPr id="107" name="PlaceHolder 3"/>
          <p:cNvSpPr>
            <a:spLocks noGrp="1" noRot="1" noChangeAspect="1"/>
          </p:cNvSpPr>
          <p:nvPr>
            <p:ph type="sldImg"/>
          </p:nvPr>
        </p:nvSpPr>
        <p:spPr>
          <a:xfrm>
            <a:off x="3517560" y="887040"/>
            <a:ext cx="3197160" cy="2397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move the slide</a:t>
            </a: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1023480" y="3417840"/>
            <a:ext cx="8185320" cy="279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notes' format</a:t>
            </a:r>
          </a:p>
        </p:txBody>
      </p:sp>
      <p:sp>
        <p:nvSpPr>
          <p:cNvPr id="109" name="PlaceHolder 5"/>
          <p:cNvSpPr>
            <a:spLocks noGrp="1"/>
          </p:cNvSpPr>
          <p:nvPr>
            <p:ph type="ftr" idx="20"/>
          </p:nvPr>
        </p:nvSpPr>
        <p:spPr>
          <a:xfrm>
            <a:off x="0" y="6746760"/>
            <a:ext cx="4433760" cy="355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indent="0" algn="l">
              <a:buNone/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PlaceHolder 6"/>
          <p:cNvSpPr>
            <a:spLocks noGrp="1"/>
          </p:cNvSpPr>
          <p:nvPr>
            <p:ph type="sldNum" idx="21"/>
          </p:nvPr>
        </p:nvSpPr>
        <p:spPr>
          <a:xfrm>
            <a:off x="5795640" y="6746760"/>
            <a:ext cx="4435560" cy="355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C60AD3C-1069-4BF7-8435-8115F45A8334}" type="slidenum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‹#›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BA8F0-2A31-AE6C-731D-9868EE898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Rectangle 7">
            <a:extLst>
              <a:ext uri="{FF2B5EF4-FFF2-40B4-BE49-F238E27FC236}">
                <a16:creationId xmlns:a16="http://schemas.microsoft.com/office/drawing/2014/main" id="{56719F5C-48EF-D9FA-A0A1-90DBA785E11E}"/>
              </a:ext>
            </a:extLst>
          </p:cNvPr>
          <p:cNvSpPr/>
          <p:nvPr/>
        </p:nvSpPr>
        <p:spPr>
          <a:xfrm>
            <a:off x="5796000" y="6746760"/>
            <a:ext cx="4435560" cy="355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90720" algn="l"/>
                <a:tab pos="1981080" algn="l"/>
                <a:tab pos="2971800" algn="l"/>
                <a:tab pos="3962520" algn="l"/>
                <a:tab pos="4952880" algn="l"/>
                <a:tab pos="5943600" algn="l"/>
                <a:tab pos="6934320" algn="l"/>
                <a:tab pos="7924680" algn="l"/>
                <a:tab pos="8915400" algn="l"/>
                <a:tab pos="9906120" algn="l"/>
                <a:tab pos="10896480" algn="l"/>
              </a:tabLst>
              <a:defRPr/>
            </a:pPr>
            <a:fld id="{ECA094B3-DDA2-45DC-8D7D-DAC38FFBC1D0}" type="slidenum">
              <a:rPr kumimoji="0" lang="hr-H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90720" algn="l"/>
                  <a:tab pos="1981080" algn="l"/>
                  <a:tab pos="2971800" algn="l"/>
                  <a:tab pos="3962520" algn="l"/>
                  <a:tab pos="4952880" algn="l"/>
                  <a:tab pos="5943600" algn="l"/>
                  <a:tab pos="6934320" algn="l"/>
                  <a:tab pos="7924680" algn="l"/>
                  <a:tab pos="8915400" algn="l"/>
                  <a:tab pos="9906120" algn="l"/>
                  <a:tab pos="10896480" algn="l"/>
                </a:tabLst>
                <a:defRPr/>
              </a:pPr>
              <a:t>1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55" name="PlaceHolder 1">
            <a:extLst>
              <a:ext uri="{FF2B5EF4-FFF2-40B4-BE49-F238E27FC236}">
                <a16:creationId xmlns:a16="http://schemas.microsoft.com/office/drawing/2014/main" id="{DB2E1650-C216-C989-5331-C7D72AB086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343320" y="534960"/>
            <a:ext cx="3548160" cy="2660760"/>
          </a:xfrm>
          <a:prstGeom prst="rect">
            <a:avLst/>
          </a:prstGeom>
          <a:ln w="0">
            <a:noFill/>
          </a:ln>
        </p:spPr>
      </p:sp>
      <p:sp>
        <p:nvSpPr>
          <p:cNvPr id="156" name="PlaceHolder 2">
            <a:extLst>
              <a:ext uri="{FF2B5EF4-FFF2-40B4-BE49-F238E27FC236}">
                <a16:creationId xmlns:a16="http://schemas.microsoft.com/office/drawing/2014/main" id="{E2CC62ED-1C86-51E7-C5CE-FBBB9BB2BCFE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1023480" y="3373560"/>
            <a:ext cx="8185320" cy="3193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sr-Latn-RS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7198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Rectangle 7"/>
          <p:cNvSpPr/>
          <p:nvPr/>
        </p:nvSpPr>
        <p:spPr>
          <a:xfrm>
            <a:off x="5796000" y="6746760"/>
            <a:ext cx="4435560" cy="355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tabLst>
                <a:tab pos="0" algn="l"/>
                <a:tab pos="990720" algn="l"/>
                <a:tab pos="1981080" algn="l"/>
                <a:tab pos="2971800" algn="l"/>
                <a:tab pos="3962520" algn="l"/>
                <a:tab pos="4952880" algn="l"/>
                <a:tab pos="5943600" algn="l"/>
                <a:tab pos="6934320" algn="l"/>
                <a:tab pos="7924680" algn="l"/>
                <a:tab pos="8915400" algn="l"/>
                <a:tab pos="9906120" algn="l"/>
                <a:tab pos="10896480" algn="l"/>
              </a:tabLst>
            </a:pPr>
            <a:fld id="{ECA094B3-DDA2-45DC-8D7D-DAC38FFBC1D0}" type="slidenum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3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343275" y="534988"/>
            <a:ext cx="3548063" cy="2660650"/>
          </a:xfrm>
          <a:prstGeom prst="rect">
            <a:avLst/>
          </a:prstGeom>
          <a:ln w="0">
            <a:noFill/>
          </a:ln>
        </p:spPr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1023480" y="3373560"/>
            <a:ext cx="8185320" cy="3193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sr-Latn-RS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Rectangle 10"/>
          <p:cNvSpPr/>
          <p:nvPr/>
        </p:nvSpPr>
        <p:spPr>
          <a:xfrm>
            <a:off x="3627360" y="8251920"/>
            <a:ext cx="2768760" cy="430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4960" tIns="44280" rIns="84960" bIns="44280" anchor="b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682560" algn="l"/>
                <a:tab pos="1365120" algn="l"/>
                <a:tab pos="2048040" algn="l"/>
                <a:tab pos="2727360" algn="l"/>
                <a:tab pos="2944800" algn="l"/>
                <a:tab pos="3365640" algn="l"/>
                <a:tab pos="3786120" algn="l"/>
                <a:tab pos="4206960" algn="l"/>
                <a:tab pos="4627440" algn="l"/>
                <a:tab pos="5048280" algn="l"/>
                <a:tab pos="5468760" algn="l"/>
                <a:tab pos="5889600" algn="l"/>
                <a:tab pos="6310440" algn="l"/>
                <a:tab pos="6730920" algn="l"/>
                <a:tab pos="7151760" algn="l"/>
                <a:tab pos="7572240" algn="l"/>
                <a:tab pos="7993080" algn="l"/>
                <a:tab pos="8413920" algn="l"/>
                <a:tab pos="8834400" algn="l"/>
                <a:tab pos="9255240" algn="l"/>
                <a:tab pos="9675720" algn="l"/>
                <a:tab pos="10096560" algn="l"/>
                <a:tab pos="10517040" algn="l"/>
                <a:tab pos="10937880" algn="l"/>
              </a:tabLst>
              <a:defRPr/>
            </a:pPr>
            <a:fld id="{6FA6183F-73EE-4C60-8470-3DB4FC80DCDE}" type="slidenum">
              <a:rPr kumimoji="0" lang="de-DE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DejaVu San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682560" algn="l"/>
                  <a:tab pos="1365120" algn="l"/>
                  <a:tab pos="2048040" algn="l"/>
                  <a:tab pos="2727360" algn="l"/>
                  <a:tab pos="2944800" algn="l"/>
                  <a:tab pos="3365640" algn="l"/>
                  <a:tab pos="3786120" algn="l"/>
                  <a:tab pos="4206960" algn="l"/>
                  <a:tab pos="4627440" algn="l"/>
                  <a:tab pos="5048280" algn="l"/>
                  <a:tab pos="5468760" algn="l"/>
                  <a:tab pos="5889600" algn="l"/>
                  <a:tab pos="6310440" algn="l"/>
                  <a:tab pos="6730920" algn="l"/>
                  <a:tab pos="7151760" algn="l"/>
                  <a:tab pos="7572240" algn="l"/>
                  <a:tab pos="7993080" algn="l"/>
                  <a:tab pos="8413920" algn="l"/>
                  <a:tab pos="8834400" algn="l"/>
                  <a:tab pos="9255240" algn="l"/>
                  <a:tab pos="9675720" algn="l"/>
                  <a:tab pos="10096560" algn="l"/>
                  <a:tab pos="10517040" algn="l"/>
                  <a:tab pos="10937880" algn="l"/>
                </a:tabLst>
                <a:defRPr/>
              </a:pPr>
              <a:t>4</a:t>
            </a:fld>
            <a:endParaRPr kumimoji="0" lang="hr-H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6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028700" y="650875"/>
            <a:ext cx="4346575" cy="3259138"/>
          </a:xfrm>
          <a:prstGeom prst="rect">
            <a:avLst/>
          </a:prstGeom>
          <a:ln w="0">
            <a:noFill/>
          </a:ln>
        </p:spPr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641520" y="4125600"/>
            <a:ext cx="5117760" cy="390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09CF28E-BF7C-4277-B77C-F65006BE45B2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lstStyle/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9ADAD262-B9B1-427D-AE6F-ED8337A0522A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lstStyle/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96D935BF-C2E9-4D14-B4C0-F837918B391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33160" y="60912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l">
              <a:buNone/>
            </a:pPr>
            <a:endParaRPr lang="de-DE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533160" y="2133360"/>
            <a:ext cx="7772040" cy="411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105735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68732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33160" y="60912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l">
              <a:buNone/>
            </a:pPr>
            <a:endParaRPr lang="de-DE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33160" y="2133360"/>
            <a:ext cx="7772040" cy="411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 algn="l">
              <a:spcBef>
                <a:spcPts val="1412"/>
              </a:spcBef>
              <a:buNone/>
            </a:pPr>
            <a:endParaRPr lang="de-DE" sz="3200" b="0" u="none" strike="noStrike">
              <a:solidFill>
                <a:schemeClr val="dk1"/>
              </a:solidFill>
              <a:effectLst/>
              <a:uFillTx/>
              <a:latin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776317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sp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subTitle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99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8966B566-2A9D-4E9D-A827-E881CC16F60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34488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lstStyle/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2FA8358-3896-4336-A900-43D22309B48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lstStyle/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lstStyle/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lstStyle/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9CB5867-95B8-498C-8C26-91F3E2C02106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296C931D-8B44-438E-BE75-2F4F9E1F495F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lstStyle/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6ACD8860-5A81-44A7-BDB5-FF51E02D5091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44115A0E-1A7E-4A5B-8BA5-4F14202D0239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lstStyle/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D165E045-6B66-4AE9-98A1-2076C5E90E1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5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0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1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C306BFB-A3B0-43AD-A172-86AA1707DB07}" type="slidenum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‹#›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380880" y="228600"/>
            <a:ext cx="8229600" cy="609480"/>
          </a:xfrm>
          <a:custGeom>
            <a:avLst/>
            <a:gdLst>
              <a:gd name="GluePoint1X" fmla="*/ 0 w 1000"/>
              <a:gd name="GluePoint1Y" fmla="*/ 2147483646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Line 8"/>
          <p:cNvSpPr/>
          <p:nvPr/>
        </p:nvSpPr>
        <p:spPr>
          <a:xfrm>
            <a:off x="457200" y="6172200"/>
            <a:ext cx="822960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8361273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99" name="PlaceHolder 3"/>
          <p:cNvSpPr>
            <a:spLocks noGrp="1"/>
          </p:cNvSpPr>
          <p:nvPr>
            <p:ph type="dt" idx="16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04.12.12.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ftr" idx="17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amdg.eu - ferbt1_12_008.ppt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sldNum" idx="18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879D5CD-EB59-4018-8635-878F283831DE}" type="slidenum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‹#›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035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2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12" name="Freeform 17" descr="CITTEXT"/>
            <p:cNvSpPr/>
            <p:nvPr/>
          </p:nvSpPr>
          <p:spPr>
            <a:xfrm>
              <a:off x="0" y="0"/>
              <a:ext cx="2895480" cy="6858000"/>
            </a:xfrm>
            <a:custGeom>
              <a:avLst/>
              <a:gdLst>
                <a:gd name="GluePoint1X" fmla="*/ 0 w 1824"/>
                <a:gd name="GluePoint1Y" fmla="*/ 28445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28445 h 3840"/>
                <a:gd name="GluePoint5X" fmla="*/ 0 w 1824"/>
                <a:gd name="GluePoint5Y" fmla="*/ 28445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3"/>
              <a:srcRect/>
              <a:tile tx="0" ty="0" sx="100000" sy="100000" algn="ctr"/>
            </a:blip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" name="Rectangle 7"/>
            <p:cNvSpPr/>
            <p:nvPr/>
          </p:nvSpPr>
          <p:spPr>
            <a:xfrm>
              <a:off x="1600200" y="0"/>
              <a:ext cx="7543800" cy="380880"/>
            </a:xfrm>
            <a:prstGeom prst="rect">
              <a:avLst/>
            </a:prstGeom>
            <a:solidFill>
              <a:srgbClr val="FF822D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14" name="Picture 8" descr="CITBANND"/>
            <p:cNvPicPr/>
            <p:nvPr/>
          </p:nvPicPr>
          <p:blipFill>
            <a:blip r:embed="rId4"/>
            <a:srcRect l="30669" r="5339" b="86772"/>
            <a:stretch/>
          </p:blipFill>
          <p:spPr>
            <a:xfrm>
              <a:off x="2514600" y="0"/>
              <a:ext cx="6629400" cy="138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5" name="Rectangle 9"/>
            <p:cNvSpPr/>
            <p:nvPr/>
          </p:nvSpPr>
          <p:spPr>
            <a:xfrm>
              <a:off x="1600200" y="380880"/>
              <a:ext cx="7543800" cy="7632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29520" rIns="90000" bIns="2952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6" name="Group 20"/>
            <p:cNvGrpSpPr/>
            <p:nvPr/>
          </p:nvGrpSpPr>
          <p:grpSpPr>
            <a:xfrm>
              <a:off x="0" y="3581280"/>
              <a:ext cx="5781600" cy="149040"/>
              <a:chOff x="0" y="3581280"/>
              <a:chExt cx="5781600" cy="149040"/>
            </a:xfrm>
          </p:grpSpPr>
          <p:sp>
            <p:nvSpPr>
              <p:cNvPr id="17" name="Freeform 10"/>
              <p:cNvSpPr/>
              <p:nvPr/>
            </p:nvSpPr>
            <p:spPr>
              <a:xfrm>
                <a:off x="0" y="3666960"/>
                <a:ext cx="5781600" cy="1800"/>
              </a:xfrm>
              <a:custGeom>
                <a:avLst/>
                <a:gdLst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l" t="t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rgbClr val="00CC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none" lIns="90000" tIns="-45000" rIns="90000" bIns="-45000" anchor="ctr">
                <a:noAutofit/>
              </a:bodyPr>
              <a:lstStyle/>
              <a:p>
                <a:endParaRPr lang="hr-HR" sz="18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grpSp>
            <p:nvGrpSpPr>
              <p:cNvPr id="18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19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0" name="Oval 21"/>
                <p:cNvSpPr/>
                <p:nvPr/>
              </p:nvSpPr>
              <p:spPr>
                <a:xfrm>
                  <a:off x="236196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1" name="Oval 22"/>
                <p:cNvSpPr/>
                <p:nvPr/>
              </p:nvSpPr>
              <p:spPr>
                <a:xfrm>
                  <a:off x="320004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2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</p:grpSp>
      </p:grpSp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00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8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601"/>
              </a:spcBef>
              <a:buClr>
                <a:srgbClr val="00CC00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4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499"/>
              </a:spcBef>
              <a:buClr>
                <a:srgbClr val="B2B2B2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</a:p>
          <a:p>
            <a:pPr marL="743040" lvl="1" indent="-285840" algn="l">
              <a:spcBef>
                <a:spcPts val="700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</a:p>
          <a:p>
            <a:pPr marL="1143000" lvl="2" indent="-228600" algn="l">
              <a:spcBef>
                <a:spcPts val="601"/>
              </a:spcBef>
              <a:buClr>
                <a:srgbClr val="00CC00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</a:p>
          <a:p>
            <a:pPr marL="1600200" lvl="3" indent="-228600" algn="l">
              <a:spcBef>
                <a:spcPts val="499"/>
              </a:spcBef>
              <a:buClr>
                <a:srgbClr val="B2B2B2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</a:p>
          <a:p>
            <a:pPr marL="2057400" lvl="4" indent="-228600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</a:p>
          <a:p>
            <a:pPr marL="2057400" lvl="5" indent="-228600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</a:p>
          <a:p>
            <a:pPr marL="2057400" lvl="6" indent="-228600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28" name="Freeform 17" descr="CITTEXT"/>
            <p:cNvSpPr/>
            <p:nvPr/>
          </p:nvSpPr>
          <p:spPr>
            <a:xfrm>
              <a:off x="0" y="0"/>
              <a:ext cx="2895480" cy="6858000"/>
            </a:xfrm>
            <a:custGeom>
              <a:avLst/>
              <a:gdLst>
                <a:gd name="GluePoint1X" fmla="*/ 0 w 1824"/>
                <a:gd name="GluePoint1Y" fmla="*/ 36001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36001 h 3840"/>
                <a:gd name="GluePoint5X" fmla="*/ 0 w 1824"/>
                <a:gd name="GluePoint5Y" fmla="*/ 36001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3"/>
              <a:srcRect/>
              <a:tile tx="0" ty="0" sx="100000" sy="100000" algn="ctr"/>
            </a:blip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" name="Rectangle 7"/>
            <p:cNvSpPr/>
            <p:nvPr/>
          </p:nvSpPr>
          <p:spPr>
            <a:xfrm>
              <a:off x="1600200" y="0"/>
              <a:ext cx="7543800" cy="380880"/>
            </a:xfrm>
            <a:prstGeom prst="rect">
              <a:avLst/>
            </a:prstGeom>
            <a:solidFill>
              <a:srgbClr val="FF822D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30" name="Picture 8" descr="CITBANND"/>
            <p:cNvPicPr/>
            <p:nvPr/>
          </p:nvPicPr>
          <p:blipFill>
            <a:blip r:embed="rId4"/>
            <a:srcRect l="30669" r="5339" b="86772"/>
            <a:stretch/>
          </p:blipFill>
          <p:spPr>
            <a:xfrm>
              <a:off x="2514600" y="0"/>
              <a:ext cx="6629400" cy="138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1" name="Rectangle 9"/>
            <p:cNvSpPr/>
            <p:nvPr/>
          </p:nvSpPr>
          <p:spPr>
            <a:xfrm>
              <a:off x="1600200" y="380880"/>
              <a:ext cx="7543800" cy="7632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29520" rIns="90000" bIns="2952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2" name="Group 20"/>
            <p:cNvGrpSpPr/>
            <p:nvPr/>
          </p:nvGrpSpPr>
          <p:grpSpPr>
            <a:xfrm>
              <a:off x="0" y="3581280"/>
              <a:ext cx="5781600" cy="149040"/>
              <a:chOff x="0" y="3581280"/>
              <a:chExt cx="5781600" cy="149040"/>
            </a:xfrm>
          </p:grpSpPr>
          <p:sp>
            <p:nvSpPr>
              <p:cNvPr id="33" name="Freeform 10"/>
              <p:cNvSpPr/>
              <p:nvPr/>
            </p:nvSpPr>
            <p:spPr>
              <a:xfrm>
                <a:off x="0" y="3666960"/>
                <a:ext cx="5781600" cy="1800"/>
              </a:xfrm>
              <a:custGeom>
                <a:avLst/>
                <a:gdLst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l" t="t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rgbClr val="00CC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none" lIns="90000" tIns="-45000" rIns="90000" bIns="-45000" anchor="ctr">
                <a:noAutofit/>
              </a:bodyPr>
              <a:lstStyle/>
              <a:p>
                <a:endParaRPr lang="hr-HR" sz="18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grpSp>
            <p:nvGrpSpPr>
              <p:cNvPr id="34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35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6" name="Oval 21"/>
                <p:cNvSpPr/>
                <p:nvPr/>
              </p:nvSpPr>
              <p:spPr>
                <a:xfrm>
                  <a:off x="236196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7" name="Oval 22"/>
                <p:cNvSpPr/>
                <p:nvPr/>
              </p:nvSpPr>
              <p:spPr>
                <a:xfrm>
                  <a:off x="320004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8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</p:grpSp>
      </p:grpSp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00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8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601"/>
              </a:spcBef>
              <a:buClr>
                <a:srgbClr val="00CC00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4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499"/>
              </a:spcBef>
              <a:buClr>
                <a:srgbClr val="B2B2B2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</a:p>
          <a:p>
            <a:pPr marL="743040" lvl="1" indent="-285840" algn="l">
              <a:spcBef>
                <a:spcPts val="700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</a:p>
          <a:p>
            <a:pPr marL="1143000" lvl="2" indent="-228600" algn="l">
              <a:spcBef>
                <a:spcPts val="601"/>
              </a:spcBef>
              <a:buClr>
                <a:srgbClr val="00CC00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</a:p>
          <a:p>
            <a:pPr marL="1600200" lvl="3" indent="-228600" algn="l">
              <a:spcBef>
                <a:spcPts val="499"/>
              </a:spcBef>
              <a:buClr>
                <a:srgbClr val="B2B2B2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</a:p>
          <a:p>
            <a:pPr marL="2057400" lvl="4" indent="-228600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</a:p>
          <a:p>
            <a:pPr marL="2057400" lvl="5" indent="-228600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</a:p>
          <a:p>
            <a:pPr marL="2057400" lvl="6" indent="-228600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45" name="PlaceHolder 3"/>
          <p:cNvSpPr>
            <a:spLocks noGrp="1"/>
          </p:cNvSpPr>
          <p:nvPr>
            <p:ph type="dt" idx="4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8568EB5-FFD7-412F-A4DB-37DC8F40A40C}" type="datetime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18.5.2026.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sldNum" idx="6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B1C85B1-D124-4BAE-95F1-43EC62E77E7D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‹#›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Freeform 7"/>
          <p:cNvSpPr/>
          <p:nvPr/>
        </p:nvSpPr>
        <p:spPr>
          <a:xfrm>
            <a:off x="380880" y="228600"/>
            <a:ext cx="8229600" cy="609480"/>
          </a:xfrm>
          <a:custGeom>
            <a:avLst/>
            <a:gdLst>
              <a:gd name="GluePoint1X" fmla="*/ 0 w 1000"/>
              <a:gd name="GluePoint1Y" fmla="*/ 2147483646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Line 8"/>
          <p:cNvSpPr/>
          <p:nvPr/>
        </p:nvSpPr>
        <p:spPr>
          <a:xfrm>
            <a:off x="457200" y="6172200"/>
            <a:ext cx="822960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2147483646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72" name="PlaceHolder 3"/>
          <p:cNvSpPr>
            <a:spLocks noGrp="1"/>
          </p:cNvSpPr>
          <p:nvPr>
            <p:ph type="dt" idx="7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ftr" idx="8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sldNum" idx="9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479113C-8106-440F-899A-C11F98A9B7F0}" type="slidenum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‹#›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Freeform 7"/>
          <p:cNvSpPr/>
          <p:nvPr/>
        </p:nvSpPr>
        <p:spPr>
          <a:xfrm>
            <a:off x="380880" y="228600"/>
            <a:ext cx="8229600" cy="609480"/>
          </a:xfrm>
          <a:custGeom>
            <a:avLst/>
            <a:gdLst>
              <a:gd name="GluePoint1X" fmla="*/ 0 w 1000"/>
              <a:gd name="GluePoint1Y" fmla="*/ 2147483646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Line 8"/>
          <p:cNvSpPr/>
          <p:nvPr/>
        </p:nvSpPr>
        <p:spPr>
          <a:xfrm>
            <a:off x="457200" y="6172200"/>
            <a:ext cx="822960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81" name="PlaceHolder 3"/>
          <p:cNvSpPr>
            <a:spLocks noGrp="1"/>
          </p:cNvSpPr>
          <p:nvPr>
            <p:ph type="dt" idx="10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sldNum" idx="12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5185DEF-CBB9-4E01-B6C0-4BF72C147179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‹#›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2147483646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90" name="PlaceHolder 3"/>
          <p:cNvSpPr>
            <a:spLocks noGrp="1"/>
          </p:cNvSpPr>
          <p:nvPr>
            <p:ph type="dt" idx="13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ECAD86D-2AFE-4B95-A434-7E1EBAA27056}" type="datetime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18.5.2026.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ftr" idx="14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sldNum" idx="15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9F5F41D-2402-4DC2-AC2A-73B76C025A9A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‹#›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8361273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99" name="PlaceHolder 3"/>
          <p:cNvSpPr>
            <a:spLocks noGrp="1"/>
          </p:cNvSpPr>
          <p:nvPr>
            <p:ph type="dt" idx="16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04.12.12.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ftr" idx="17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amdg.eu - ferbt1_12_008.ppt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sldNum" idx="18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0C4588C-2E54-4C0B-924F-93D4985BB320}" type="slidenum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‹#›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2560" cy="6856560"/>
            <a:chOff x="0" y="0"/>
            <a:chExt cx="9142560" cy="6856560"/>
          </a:xfrm>
        </p:grpSpPr>
        <p:sp>
          <p:nvSpPr>
            <p:cNvPr id="3" name="Free-form: Shape 2"/>
            <p:cNvSpPr/>
            <p:nvPr/>
          </p:nvSpPr>
          <p:spPr>
            <a:xfrm>
              <a:off x="0" y="0"/>
              <a:ext cx="2894040" cy="6856560"/>
            </a:xfrm>
            <a:custGeom>
              <a:avLst/>
              <a:gdLst>
                <a:gd name="GluePoint1X" fmla="*/ 0 w 1824"/>
                <a:gd name="GluePoint1Y" fmla="*/ 28445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28445 h 3840"/>
                <a:gd name="GluePoint5X" fmla="*/ 0 w 1824"/>
                <a:gd name="GluePoint5Y" fmla="*/ 28445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5"/>
              <a:srcRect/>
              <a:tile tx="0" ty="0" sx="100000" sy="100000" algn="ctr"/>
            </a:blip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1600200" y="0"/>
              <a:ext cx="7542360" cy="379440"/>
            </a:xfrm>
            <a:prstGeom prst="rect">
              <a:avLst/>
            </a:prstGeom>
            <a:solidFill>
              <a:srgbClr val="FF822D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5" name="Picture 4"/>
            <p:cNvPicPr/>
            <p:nvPr/>
          </p:nvPicPr>
          <p:blipFill>
            <a:blip r:embed="rId6"/>
            <a:srcRect l="38331" r="6669" b="108504"/>
            <a:stretch/>
          </p:blipFill>
          <p:spPr>
            <a:xfrm>
              <a:off x="2514600" y="0"/>
              <a:ext cx="6627960" cy="136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" name="Rectangle 5"/>
            <p:cNvSpPr/>
            <p:nvPr/>
          </p:nvSpPr>
          <p:spPr>
            <a:xfrm>
              <a:off x="1600200" y="380880"/>
              <a:ext cx="7542360" cy="7488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28080" rIns="90000" bIns="2808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0" y="3581280"/>
              <a:ext cx="5780160" cy="147600"/>
              <a:chOff x="0" y="3581280"/>
              <a:chExt cx="5780160" cy="147600"/>
            </a:xfrm>
          </p:grpSpPr>
          <p:sp>
            <p:nvSpPr>
              <p:cNvPr id="8" name="Free-form: Shape 7"/>
              <p:cNvSpPr/>
              <p:nvPr/>
            </p:nvSpPr>
            <p:spPr>
              <a:xfrm>
                <a:off x="0" y="3666960"/>
                <a:ext cx="5780160" cy="360"/>
              </a:xfrm>
              <a:custGeom>
                <a:avLst/>
                <a:gdLst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l" t="t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rgbClr val="00CC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none" lIns="90000" tIns="-46440" rIns="90000" bIns="-46440" anchor="ctr">
                <a:noAutofit/>
              </a:bodyPr>
              <a:lstStyle/>
              <a:p>
                <a:endParaRPr lang="hr-HR" sz="18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grpSp>
            <p:nvGrpSpPr>
              <p:cNvPr id="9" name="Group 8"/>
              <p:cNvGrpSpPr/>
              <p:nvPr/>
            </p:nvGrpSpPr>
            <p:grpSpPr>
              <a:xfrm>
                <a:off x="1523880" y="3581280"/>
                <a:ext cx="2662200" cy="147600"/>
                <a:chOff x="1523880" y="3581280"/>
                <a:chExt cx="2662200" cy="147600"/>
              </a:xfrm>
            </p:grpSpPr>
            <p:sp>
              <p:nvSpPr>
                <p:cNvPr id="10" name="Oval 9"/>
                <p:cNvSpPr/>
                <p:nvPr/>
              </p:nvSpPr>
              <p:spPr>
                <a:xfrm>
                  <a:off x="1523880" y="3581280"/>
                  <a:ext cx="147600" cy="147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1" name="Oval 10"/>
                <p:cNvSpPr/>
                <p:nvPr/>
              </p:nvSpPr>
              <p:spPr>
                <a:xfrm>
                  <a:off x="2362320" y="3581280"/>
                  <a:ext cx="147600" cy="147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2" name="Oval 11"/>
                <p:cNvSpPr/>
                <p:nvPr/>
              </p:nvSpPr>
              <p:spPr>
                <a:xfrm>
                  <a:off x="3200400" y="3581280"/>
                  <a:ext cx="147600" cy="147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3" name="Oval 12"/>
                <p:cNvSpPr/>
                <p:nvPr/>
              </p:nvSpPr>
              <p:spPr>
                <a:xfrm>
                  <a:off x="4038480" y="3581280"/>
                  <a:ext cx="147600" cy="1476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</p:grpSp>
      </p:grpSp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33160" y="609120"/>
            <a:ext cx="7770600" cy="11415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spcBef>
                <a:spcPts val="11"/>
              </a:spcBef>
              <a:spcAft>
                <a:spcPts val="11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  <a:def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spcBef>
                <a:spcPts val="11"/>
              </a:spcBef>
              <a:spcAft>
                <a:spcPts val="11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33160" y="2133360"/>
            <a:ext cx="7770600" cy="411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marL="343080" indent="-343080" algn="l">
              <a:spcBef>
                <a:spcPts val="814"/>
              </a:spcBef>
              <a:spcAft>
                <a:spcPts val="11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1pPr>
            <a:lvl2pPr marL="743040" lvl="1" indent="-285840" algn="l">
              <a:spcBef>
                <a:spcPts val="709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–"/>
              <a:tabLst>
                <a:tab pos="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</a:tabLst>
              <a:defRPr lang="hr-HR" sz="28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2pPr>
            <a:lvl3pPr marL="1143000" lvl="2" indent="-228600" algn="l"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•"/>
              <a:tabLst>
                <a:tab pos="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</a:tabLst>
              <a:defRPr lang="hr-HR" sz="24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3pPr>
            <a:lvl4pPr marL="1600200" lvl="3" indent="-228600" algn="l">
              <a:spcBef>
                <a:spcPts val="510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–"/>
              <a:tabLst>
                <a:tab pos="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4pPr>
            <a:lvl5pPr marL="2057400" lvl="4" indent="-228600" algn="l">
              <a:spcBef>
                <a:spcPts val="510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  <a:tabLst>
                <a:tab pos="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814"/>
              </a:spcBef>
              <a:spcAft>
                <a:spcPts val="11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</a:p>
          <a:p>
            <a:pPr marL="743040" lvl="1" indent="-285840" algn="l">
              <a:spcBef>
                <a:spcPts val="709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–"/>
              <a:tabLst>
                <a:tab pos="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</a:p>
          <a:p>
            <a:pPr marL="1143000" lvl="2" indent="-228600" algn="l">
              <a:spcBef>
                <a:spcPts val="612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•"/>
              <a:tabLst>
                <a:tab pos="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</a:tabLst>
            </a:pPr>
            <a:r>
              <a:rPr lang="hr-HR" sz="2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</a:p>
          <a:p>
            <a:pPr marL="1600200" lvl="3" indent="-228600" algn="l">
              <a:spcBef>
                <a:spcPts val="510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–"/>
              <a:tabLst>
                <a:tab pos="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</a:p>
          <a:p>
            <a:pPr marL="2057400" lvl="4" indent="-228600" algn="l">
              <a:spcBef>
                <a:spcPts val="510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  <a:tabLst>
                <a:tab pos="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</a:p>
          <a:p>
            <a:pPr marL="2057400" lvl="5" indent="-228600" algn="l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</a:p>
          <a:p>
            <a:pPr marL="2057400" lvl="6" indent="-228600" algn="l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</a:p>
        </p:txBody>
      </p:sp>
    </p:spTree>
    <p:extLst>
      <p:ext uri="{BB962C8B-B14F-4D97-AF65-F5344CB8AC3E}">
        <p14:creationId xmlns:p14="http://schemas.microsoft.com/office/powerpoint/2010/main" val="1614855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C849F9-1C73-3569-88BD-9A8032596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>
            <a:extLst>
              <a:ext uri="{FF2B5EF4-FFF2-40B4-BE49-F238E27FC236}">
                <a16:creationId xmlns:a16="http://schemas.microsoft.com/office/drawing/2014/main" id="{6E8C0F9E-55C6-32CE-414E-9C6A10487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920" y="1171080"/>
            <a:ext cx="7926120" cy="2473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60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Zaharija – prorok koji kruni kralja</a:t>
            </a:r>
            <a:endParaRPr lang="hr-HR" sz="60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12" name="PlaceHolder 2">
            <a:extLst>
              <a:ext uri="{FF2B5EF4-FFF2-40B4-BE49-F238E27FC236}">
                <a16:creationId xmlns:a16="http://schemas.microsoft.com/office/drawing/2014/main" id="{FED101B2-7460-1CEF-7D69-F435C178504A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908000" y="3933360"/>
            <a:ext cx="5361120" cy="1752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lnSpc>
                <a:spcPct val="100000"/>
              </a:lnSpc>
              <a:spcBef>
                <a:spcPts val="9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Spomenuo se </a:t>
            </a:r>
            <a:r>
              <a:rPr lang="he-IL" sz="3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endParaRPr lang="hr-HR" sz="3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l">
              <a:lnSpc>
                <a:spcPct val="100000"/>
              </a:lnSpc>
              <a:spcBef>
                <a:spcPts val="9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Sjeća se, pamti</a:t>
            </a:r>
            <a:endParaRPr lang="hr-HR" sz="3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3" name="Picture 4">
            <a:extLst>
              <a:ext uri="{FF2B5EF4-FFF2-40B4-BE49-F238E27FC236}">
                <a16:creationId xmlns:a16="http://schemas.microsoft.com/office/drawing/2014/main" id="{A1D6994C-A479-F265-6F48-5EA1134F156A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6067440" y="2638440"/>
            <a:ext cx="3076560" cy="4219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4" name="Text Box 5">
            <a:extLst>
              <a:ext uri="{FF2B5EF4-FFF2-40B4-BE49-F238E27FC236}">
                <a16:creationId xmlns:a16="http://schemas.microsoft.com/office/drawing/2014/main" id="{C773D59E-A992-289B-1D60-6A82AA7C5ABC}"/>
              </a:ext>
            </a:extLst>
          </p:cNvPr>
          <p:cNvSpPr/>
          <p:nvPr/>
        </p:nvSpPr>
        <p:spPr>
          <a:xfrm>
            <a:off x="6838920" y="2421000"/>
            <a:ext cx="2305080" cy="24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24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hr-HR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ejaVu Sans"/>
              </a:rPr>
              <a:t>Michelangelo: Zaharija, Capella Sixtina</a:t>
            </a:r>
            <a:endParaRPr kumimoji="0" lang="hr-H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3198681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395280" y="18900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8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Glavni likovi (1)</a:t>
            </a:r>
            <a:endParaRPr lang="hr-HR" sz="48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456840" y="907560"/>
            <a:ext cx="5986440" cy="5257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 algn="l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Zaharija – imenom 4x u 1,1.7; 7,1.8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„Anđeo koji je sa mnom govorio” </a:t>
            </a:r>
            <a:br>
              <a:rPr sz="2600" dirty="0"/>
            </a:b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cca 20x u </a:t>
            </a:r>
            <a:r>
              <a:rPr lang="hr-HR" sz="2600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Zah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1-6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Jošua 6x imenom u 3,1.3.5.8s; 6,11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„veliki svećenik” (3,1.8; 6,11) usp. Hag</a:t>
            </a:r>
            <a:endParaRPr lang="hr-HR" sz="2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Bog ga pokazuje Zahariji (3,1)</a:t>
            </a:r>
            <a:endParaRPr lang="hr-HR" sz="2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 prljavim odijelom (3,3)</a:t>
            </a:r>
            <a:endParaRPr lang="hr-HR" sz="2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Anđeo mu govori (3,6): bude li slijedio Zakon, vladat će</a:t>
            </a:r>
            <a:endParaRPr lang="hr-HR" sz="2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Zaharija ga treba okruniti (6,11)</a:t>
            </a:r>
            <a:endParaRPr lang="hr-HR" sz="2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Satan </a:t>
            </a:r>
            <a:r>
              <a:rPr lang="de-DE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3,1s</a:t>
            </a:r>
            <a:r>
              <a:rPr lang="de-DE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– </a:t>
            </a:r>
            <a:r>
              <a:rPr lang="hr-HR" sz="2600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Zaharijino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viđenje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Zdesna Jošui „da ga tuži” (3,1)</a:t>
            </a:r>
            <a:endParaRPr lang="hr-HR" sz="2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2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r>
              <a:rPr lang="hr-HR" sz="22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njega kori (2x 3,2)</a:t>
            </a:r>
            <a:endParaRPr lang="hr-HR" sz="2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l">
              <a:lnSpc>
                <a:spcPct val="90000"/>
              </a:lnSpc>
              <a:spcBef>
                <a:spcPts val="649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5" name="Picture 4"/>
          <p:cNvPicPr/>
          <p:nvPr/>
        </p:nvPicPr>
        <p:blipFill>
          <a:blip r:embed="rId2"/>
          <a:stretch/>
        </p:blipFill>
        <p:spPr>
          <a:xfrm>
            <a:off x="6397560" y="260280"/>
            <a:ext cx="2746440" cy="554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6" name="Text Box 5"/>
          <p:cNvSpPr/>
          <p:nvPr/>
        </p:nvSpPr>
        <p:spPr>
          <a:xfrm>
            <a:off x="4716360" y="0"/>
            <a:ext cx="1657440" cy="478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0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James Tissot 1836 – 1902</a:t>
            </a:r>
            <a:endParaRPr lang="hr-HR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0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The Prophet Zechariah</a:t>
            </a:r>
            <a:endParaRPr lang="hr-HR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2000"/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2000"/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2000"/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2000"/>
                                        <p:tgtEl>
                                          <p:spTgt spid="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2000"/>
                                        <p:tgtEl>
                                          <p:spTgt spid="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2" dur="2000"/>
                                        <p:tgtEl>
                                          <p:spTgt spid="1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7" dur="2000"/>
                                        <p:tgtEl>
                                          <p:spTgt spid="1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2" dur="2000"/>
                                        <p:tgtEl>
                                          <p:spTgt spid="1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395280" y="18900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8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Glavni likovi (2)</a:t>
            </a:r>
            <a:endParaRPr lang="hr-HR" sz="48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456840" y="1052280"/>
            <a:ext cx="6357960" cy="5113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Izdanak (Zah 3,8; 6,12) – riječ Jošui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Dovest ću Izdanak, Slugu svoga (3,8)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Izdanak će graditi Svetište (2x 6,12s)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 algn="l">
              <a:lnSpc>
                <a:spcPct val="90000"/>
              </a:lnSpc>
              <a:spcBef>
                <a:spcPts val="49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On će vladati na prijestolju (13)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Zerubabel (Zah 4,6s.9s)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 algn="l">
              <a:lnSpc>
                <a:spcPct val="90000"/>
              </a:lnSpc>
              <a:spcBef>
                <a:spcPts val="49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Usp. izabrani Božji pečatnjak u Hag 2,23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Njemu riječ: Ne silom, nego Duhom (4,6)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Postavit će zaglavni kamen (7)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Postavio temelje, sagradit će Dom (9)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 viskom u ruci (10)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l">
              <a:lnSpc>
                <a:spcPct val="90000"/>
              </a:lnSpc>
              <a:spcBef>
                <a:spcPts val="601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Text Box 5"/>
          <p:cNvSpPr/>
          <p:nvPr/>
        </p:nvSpPr>
        <p:spPr>
          <a:xfrm>
            <a:off x="7093080" y="3638520"/>
            <a:ext cx="1657080" cy="24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000" b="0" u="none" strike="noStrike">
                <a:solidFill>
                  <a:srgbClr val="000000"/>
                </a:solidFill>
                <a:effectLst/>
                <a:uFillTx/>
                <a:latin typeface="Tahoma"/>
                <a:ea typeface="Tahoma"/>
              </a:rPr>
              <a:t>Ispisano: Zah 6,12b</a:t>
            </a:r>
            <a:endParaRPr lang="hr-HR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0" name="Picture 7"/>
          <p:cNvPicPr/>
          <p:nvPr/>
        </p:nvPicPr>
        <p:blipFill>
          <a:blip r:embed="rId2"/>
          <a:stretch/>
        </p:blipFill>
        <p:spPr>
          <a:xfrm>
            <a:off x="6505560" y="0"/>
            <a:ext cx="2614680" cy="357336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Effect">
                      <p:stCondLst>
                        <p:cond delay="indefinite"/>
                      </p:stCondLst>
                      <p:childTnLst>
                        <p:par>
                          <p:cTn id="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500"/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Effect">
                      <p:stCondLst>
                        <p:cond delay="indefinite"/>
                      </p:stCondLst>
                      <p:childTnLst>
                        <p:par>
                          <p:cTn id="1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500"/>
                                        <p:tgtEl>
                                          <p:spTgt spid="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Effect">
                      <p:stCondLst>
                        <p:cond delay="indefinite"/>
                      </p:stCondLst>
                      <p:childTnLst>
                        <p:par>
                          <p:cTn id="1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500"/>
                                        <p:tgtEl>
                                          <p:spTgt spid="1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Effect">
                      <p:stCondLst>
                        <p:cond delay="indefinite"/>
                      </p:stCondLst>
                      <p:childTnLst>
                        <p:par>
                          <p:cTn id="2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500"/>
                                        <p:tgtEl>
                                          <p:spTgt spid="1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Effect">
                      <p:stCondLst>
                        <p:cond delay="indefinite"/>
                      </p:stCondLst>
                      <p:childTnLst>
                        <p:par>
                          <p:cTn id="2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500"/>
                                        <p:tgtEl>
                                          <p:spTgt spid="1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Effect">
                      <p:stCondLst>
                        <p:cond delay="indefinite"/>
                      </p:stCondLst>
                      <p:childTnLst>
                        <p:par>
                          <p:cTn id="3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500"/>
                                        <p:tgtEl>
                                          <p:spTgt spid="1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Effect">
                      <p:stCondLst>
                        <p:cond delay="indefinite"/>
                      </p:stCondLst>
                      <p:childTnLst>
                        <p:par>
                          <p:cTn id="3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2" dur="500"/>
                                        <p:tgtEl>
                                          <p:spTgt spid="1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395280" y="115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8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Viđenja</a:t>
            </a:r>
            <a:endParaRPr lang="hr-HR" sz="48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492480" y="838800"/>
            <a:ext cx="8167680" cy="5463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2500" lnSpcReduction="9999"/>
          </a:bodyPr>
          <a:lstStyle/>
          <a:p>
            <a:pPr marL="343080" indent="-343080" algn="l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Konjanici obilaze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svu zemlju (1,7-17)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Rogovi i kovači: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napadači i branitelji Jeruzalema (2,1-4)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Mjerač mjeri Jeruzalem (2,5-17)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Jošuine velikosvećeničke haljine (3,1-7)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Najava Izdanka (8-10)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Sedmerokraki svijećnjak i masline (4,1-5.11-13)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Proroštvo Zerubabelu 6-10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Leteća Knjiga prokletstva (5,1-4)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Zloća odvedena u Šinear (5,5-11)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Bojna kola obilaze cijelu zemlju (6,1-8)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Jošuina krunidba (6,9-15)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3" name="Picture 10" descr="The Prophet Zechariah: Prophecy for Yesterday, Today and Tomorrow |  Messianic Bible"/>
          <p:cNvPicPr/>
          <p:nvPr/>
        </p:nvPicPr>
        <p:blipFill>
          <a:blip r:embed="rId2"/>
          <a:stretch/>
        </p:blipFill>
        <p:spPr>
          <a:xfrm>
            <a:off x="4356000" y="0"/>
            <a:ext cx="4776840" cy="20336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Effect">
                      <p:stCondLst>
                        <p:cond delay="indefinite"/>
                      </p:stCondLst>
                      <p:childTnLst>
                        <p:par>
                          <p:cTn id="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500"/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Effect">
                      <p:stCondLst>
                        <p:cond delay="indefinite"/>
                      </p:stCondLst>
                      <p:childTnLst>
                        <p:par>
                          <p:cTn id="1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500"/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Effect">
                      <p:stCondLst>
                        <p:cond delay="indefinite"/>
                      </p:stCondLst>
                      <p:childTnLst>
                        <p:par>
                          <p:cTn id="1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500"/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Effect">
                      <p:stCondLst>
                        <p:cond delay="indefinite"/>
                      </p:stCondLst>
                      <p:childTnLst>
                        <p:par>
                          <p:cTn id="2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500"/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Effect">
                      <p:stCondLst>
                        <p:cond delay="indefinite"/>
                      </p:stCondLst>
                      <p:childTnLst>
                        <p:par>
                          <p:cTn id="2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500"/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Effect">
                      <p:stCondLst>
                        <p:cond delay="indefinite"/>
                      </p:stCondLst>
                      <p:childTnLst>
                        <p:par>
                          <p:cTn id="3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500"/>
                                        <p:tgtEl>
                                          <p:spTgt spid="1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Effect">
                      <p:stCondLst>
                        <p:cond delay="indefinite"/>
                      </p:stCondLst>
                      <p:childTnLst>
                        <p:par>
                          <p:cTn id="3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2" dur="500"/>
                                        <p:tgtEl>
                                          <p:spTgt spid="1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Effect">
                      <p:stCondLst>
                        <p:cond delay="indefinite"/>
                      </p:stCondLst>
                      <p:childTnLst>
                        <p:par>
                          <p:cTn id="4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7" dur="500"/>
                                        <p:tgtEl>
                                          <p:spTgt spid="1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Effect">
                      <p:stCondLst>
                        <p:cond delay="indefinite"/>
                      </p:stCondLst>
                      <p:childTnLst>
                        <p:par>
                          <p:cTn id="4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2" dur="500"/>
                                        <p:tgtEl>
                                          <p:spTgt spid="1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395280" y="115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8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Ton proroštva</a:t>
            </a:r>
            <a:endParaRPr lang="hr-HR" sz="48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457200" y="836280"/>
            <a:ext cx="8686800" cy="5329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2500"/>
          </a:bodyPr>
          <a:lstStyle/>
          <a:p>
            <a:pPr marL="669960" lvl="1" indent="-325440" algn="l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6633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Prva Božja poruka 2x </a:t>
            </a:r>
            <a:r>
              <a:rPr lang="he-IL" b="1" u="none" strike="noStrike" dirty="0">
                <a:solidFill>
                  <a:srgbClr val="006633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קצף</a:t>
            </a:r>
            <a:r>
              <a:rPr lang="hr-HR" b="1" u="none" strike="noStrike" dirty="0">
                <a:solidFill>
                  <a:srgbClr val="006633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u 1,2: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3080" algn="l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יהוה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se ljuto razljutio na vaše oce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3080" algn="l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i="1" u="none" strike="noStrike" dirty="0">
                <a:solidFill>
                  <a:srgbClr val="006633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Korijen: </a:t>
            </a:r>
            <a:r>
              <a:rPr lang="he-IL" b="1" u="none" strike="noStrike" dirty="0">
                <a:solidFill>
                  <a:srgbClr val="006633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קצף</a:t>
            </a:r>
            <a:r>
              <a:rPr lang="hr-HR" b="1" u="none" strike="noStrike" dirty="0">
                <a:solidFill>
                  <a:srgbClr val="006633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hr-HR" b="0" i="1" u="none" strike="noStrike" dirty="0" err="1">
                <a:solidFill>
                  <a:srgbClr val="006633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qaṣaf</a:t>
            </a:r>
            <a:r>
              <a:rPr lang="hr-HR" b="1" u="none" strike="noStrike" dirty="0">
                <a:solidFill>
                  <a:srgbClr val="006633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7x</a:t>
            </a:r>
            <a:r>
              <a:rPr lang="hr-HR" b="1" i="1" u="none" strike="noStrike" dirty="0">
                <a:solidFill>
                  <a:srgbClr val="006633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u </a:t>
            </a:r>
            <a:r>
              <a:rPr lang="hr-HR" b="1" i="1" u="none" strike="noStrike" dirty="0" err="1">
                <a:solidFill>
                  <a:srgbClr val="006633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Zah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69960" lvl="1" indent="-325440" algn="l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potvrđuje podjelu 1,2.15 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Wingdings"/>
                <a:cs typeface="Times New Roman" panose="02020603050405020304" pitchFamily="18" charset="0"/>
                <a:sym typeface="Wingdings" panose="05000000000000000000" pitchFamily="2" charset="2"/>
              </a:rPr>
              <a:t>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7,12; 8,14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3080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„</a:t>
            </a:r>
            <a:r>
              <a:rPr lang="hr-HR" b="1" i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Velikom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se </a:t>
            </a:r>
            <a:r>
              <a:rPr lang="hr-HR" b="1" i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ljutnjom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ljutim” na narode (3x</a:t>
            </a:r>
            <a:r>
              <a:rPr lang="he-IL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hr-HR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קצף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1,15)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3080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Velika ljutnja na </a:t>
            </a:r>
            <a:r>
              <a:rPr lang="hr-HR" b="1" u="none" strike="noStrike" dirty="0" err="1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Zaharijine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slušatelje  (</a:t>
            </a:r>
            <a:r>
              <a:rPr lang="he-IL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קצף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7,12)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69960" lvl="1" indent="-325440" algn="l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jer nisu poslušali Toru (7,12)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69960" lvl="1" indent="-325440" algn="l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i="1" u="none" strike="noStrike" dirty="0">
                <a:solidFill>
                  <a:srgbClr val="006633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Novozavjetna Tora u </a:t>
            </a:r>
            <a:r>
              <a:rPr lang="hr-HR" b="1" u="none" strike="noStrike" dirty="0">
                <a:solidFill>
                  <a:srgbClr val="006633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7,9? 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69960" lvl="1" indent="-325440" algn="l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„dobrota i milosrđe svatko svome bratu” </a:t>
            </a:r>
            <a:b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= ljubite jedni druge (</a:t>
            </a:r>
            <a:r>
              <a:rPr lang="hr-HR" b="1" u="none" strike="noStrike" dirty="0" err="1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Iv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13,34;15.12.17)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3080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„Vaši su me oci ljutili” (</a:t>
            </a:r>
            <a:r>
              <a:rPr lang="he-IL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קצף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8,14)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69960" lvl="1" indent="-325440" algn="l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Pa sam spremao zlo, a sada spremam dobro (15)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69960" lvl="1" indent="-325440" algn="l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i="1" u="none" strike="noStrike" dirty="0">
                <a:solidFill>
                  <a:srgbClr val="006633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Je li </a:t>
            </a:r>
            <a:r>
              <a:rPr lang="de-DE" b="1" i="1" u="none" strike="noStrike" dirty="0" err="1">
                <a:solidFill>
                  <a:srgbClr val="006633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ljutnja</a:t>
            </a:r>
            <a:r>
              <a:rPr lang="hr-HR" b="1" i="1" u="none" strike="noStrike" dirty="0">
                <a:solidFill>
                  <a:srgbClr val="006633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priprava za dva završna proroštva</a:t>
            </a:r>
            <a:r>
              <a:rPr lang="hr-HR" b="1" u="none" strike="noStrike" dirty="0">
                <a:solidFill>
                  <a:srgbClr val="006633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9,1; 12,1?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3080" algn="l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2x „osuda” </a:t>
            </a:r>
            <a:r>
              <a:rPr lang="he-IL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מַשָּׂא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hr-HR" b="0" i="1" u="none" strike="noStrike" dirty="0" err="1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maśśa</a:t>
            </a:r>
            <a:r>
              <a:rPr lang="hr-HR" b="1" i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hr-HR" b="1" u="none" strike="noStrike" dirty="0" err="1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Zah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9-11.12-14 (usp. </a:t>
            </a:r>
            <a:r>
              <a:rPr lang="hr-HR" b="1" u="none" strike="noStrike" dirty="0" err="1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Nah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Mal)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6" name="Picture 2" descr="The Prophet Zechariah"/>
          <p:cNvPicPr/>
          <p:nvPr/>
        </p:nvPicPr>
        <p:blipFill>
          <a:blip r:embed="rId2"/>
          <a:stretch/>
        </p:blipFill>
        <p:spPr>
          <a:xfrm>
            <a:off x="6012000" y="0"/>
            <a:ext cx="3132000" cy="203832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1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1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1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1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14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14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395280" y="1285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8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Zaključna tema</a:t>
            </a:r>
            <a:endParaRPr lang="hr-HR" sz="48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457200" y="980640"/>
            <a:ext cx="5122800" cy="5149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669960" lvl="1" indent="-325440" algn="l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Najava u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14,1: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Dan za </a:t>
            </a:r>
            <a:r>
              <a:rPr lang="he-IL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– dan Gospodnji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Apokaliptička formula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„u onaj dan” 22x u Zah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 Zah 12-14 (druga „osuda”): 17x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Koji dan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(14,16)?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Blagdan Sjenica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(15. 7. + 7 dana)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Zbivanje u tome danu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(14,16):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Ostatak svih naroda redovito dolazi pokloniti se kralju, Jahvi Sabaotu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kralj nad svom zemljom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/>
          </p:nvPr>
        </p:nvSpPr>
        <p:spPr>
          <a:xfrm>
            <a:off x="5364000" y="2719440"/>
            <a:ext cx="3780000" cy="34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NZ: Bog kralj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Blagdan Sjenica </a:t>
            </a:r>
            <a:br>
              <a:rPr sz="2400"/>
            </a:b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u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Iv 7,37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Ako je tko žedan, neka dođe k meni, neka pije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Žive vode poteći će iz Jeruzalema (Zah 14,8)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0" name="Picture 5"/>
          <p:cNvPicPr/>
          <p:nvPr/>
        </p:nvPicPr>
        <p:blipFill>
          <a:blip r:embed="rId2"/>
          <a:stretch/>
        </p:blipFill>
        <p:spPr>
          <a:xfrm>
            <a:off x="5651640" y="0"/>
            <a:ext cx="3492360" cy="261612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Effect">
                      <p:stCondLst>
                        <p:cond delay="indefinite"/>
                      </p:stCondLst>
                      <p:childTnLst>
                        <p:par>
                          <p:cTn id="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500"/>
                                        <p:tgtEl>
                                          <p:spTgt spid="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Effect">
                      <p:stCondLst>
                        <p:cond delay="indefinite"/>
                      </p:stCondLst>
                      <p:childTnLst>
                        <p:par>
                          <p:cTn id="1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500"/>
                                        <p:tgtEl>
                                          <p:spTgt spid="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Effect">
                      <p:stCondLst>
                        <p:cond delay="indefinite"/>
                      </p:stCondLst>
                      <p:childTnLst>
                        <p:par>
                          <p:cTn id="1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500"/>
                                        <p:tgtEl>
                                          <p:spTgt spid="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Effect">
                      <p:stCondLst>
                        <p:cond delay="indefinite"/>
                      </p:stCondLst>
                      <p:childTnLst>
                        <p:par>
                          <p:cTn id="2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500"/>
                                        <p:tgtEl>
                                          <p:spTgt spid="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Effect">
                      <p:stCondLst>
                        <p:cond delay="indefinite"/>
                      </p:stCondLst>
                      <p:childTnLst>
                        <p:par>
                          <p:cTn id="2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500"/>
                                        <p:tgtEl>
                                          <p:spTgt spid="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Effect">
                      <p:stCondLst>
                        <p:cond delay="indefinite"/>
                      </p:stCondLst>
                      <p:childTnLst>
                        <p:par>
                          <p:cTn id="3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500"/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Effect">
                      <p:stCondLst>
                        <p:cond delay="indefinite"/>
                      </p:stCondLst>
                      <p:childTnLst>
                        <p:par>
                          <p:cTn id="3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2" dur="500"/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395280" y="115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8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Značenje Knjige</a:t>
            </a:r>
            <a:endParaRPr lang="hr-HR" sz="48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457200" y="857839"/>
            <a:ext cx="8229600" cy="5272961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lnSpcReduction="9999"/>
          </a:bodyPr>
          <a:lstStyle/>
          <a:p>
            <a:pPr marL="343080" indent="-343080" algn="l">
              <a:lnSpc>
                <a:spcPct val="115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Zbog naše zloće (5,8) </a:t>
            </a:r>
            <a:br>
              <a:rPr sz="2800" dirty="0"/>
            </a:b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sam Bog je proboden (12,10), </a:t>
            </a:r>
            <a:endParaRPr lang="hr-H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15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ali zbog njegova Duha </a:t>
            </a:r>
            <a:br>
              <a:rPr sz="2800" dirty="0"/>
            </a:b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kajemo se (12,10)</a:t>
            </a:r>
            <a:endParaRPr lang="hr-H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15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Jeruzalem – </a:t>
            </a:r>
            <a:r>
              <a:rPr lang="hr-HR" sz="2800" b="1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Crkva</a:t>
            </a: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je mjesto </a:t>
            </a:r>
            <a:br>
              <a:rPr sz="2800" dirty="0"/>
            </a:b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 </a:t>
            </a:r>
            <a:r>
              <a:rPr lang="hr-HR" sz="2800" b="1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sve narode </a:t>
            </a: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(14,16)</a:t>
            </a:r>
            <a:endParaRPr lang="hr-H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15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 kojemu mogu prihvatiti Boga za Kralja (14,16)</a:t>
            </a:r>
            <a:endParaRPr lang="hr-H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15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Kraljevstvo Božje, nebesko (NZ)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15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Veliki svećenik prima krunu od proroka (6,11), 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15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Ali kruna ostaje u svetištu kao spomen (6,14)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15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 Božji narod (</a:t>
            </a:r>
            <a:r>
              <a:rPr lang="hr-HR" sz="2400" b="1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Ostatak</a:t>
            </a: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13,8; 14,2) i </a:t>
            </a:r>
            <a:br>
              <a:rPr sz="2400" dirty="0"/>
            </a:b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pogani (</a:t>
            </a:r>
            <a:r>
              <a:rPr lang="hr-HR" sz="2400" b="1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Ostatak</a:t>
            </a: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14,16) trebaju obraćenje 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3" name="Picture 4"/>
          <p:cNvPicPr/>
          <p:nvPr/>
        </p:nvPicPr>
        <p:blipFill>
          <a:blip r:embed="rId2"/>
          <a:stretch/>
        </p:blipFill>
        <p:spPr>
          <a:xfrm>
            <a:off x="6526080" y="-19080"/>
            <a:ext cx="2617920" cy="35924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Effect">
                      <p:stCondLst>
                        <p:cond delay="indefinite"/>
                      </p:stCondLst>
                      <p:childTnLst>
                        <p:par>
                          <p:cTn id="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Effect">
                      <p:stCondLst>
                        <p:cond delay="indefinite"/>
                      </p:stCondLst>
                      <p:childTnLst>
                        <p:par>
                          <p:cTn id="1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Effect">
                      <p:stCondLst>
                        <p:cond delay="indefinite"/>
                      </p:stCondLst>
                      <p:childTnLst>
                        <p:par>
                          <p:cTn id="1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Effect">
                      <p:stCondLst>
                        <p:cond delay="indefinite"/>
                      </p:stCondLst>
                      <p:childTnLst>
                        <p:par>
                          <p:cTn id="2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Effect">
                      <p:stCondLst>
                        <p:cond delay="indefinite"/>
                      </p:stCondLst>
                      <p:childTnLst>
                        <p:par>
                          <p:cTn id="2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Rectangle 192"/>
          <p:cNvSpPr/>
          <p:nvPr/>
        </p:nvSpPr>
        <p:spPr>
          <a:xfrm>
            <a:off x="53352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80" algn="l"/>
                <a:tab pos="10782360" algn="l"/>
              </a:tabLst>
              <a:defRPr/>
            </a:pPr>
            <a:r>
              <a:rPr kumimoji="0" lang="hr-HR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ejaVu Sans"/>
              </a:rPr>
              <a:t>Uzlazi Bog (</a:t>
            </a:r>
            <a:r>
              <a:rPr kumimoji="0" lang="hr-HR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ejaVu Sans"/>
              </a:rPr>
              <a:t>Ps</a:t>
            </a:r>
            <a:r>
              <a:rPr kumimoji="0" lang="hr-HR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ejaVu Sans"/>
              </a:rPr>
              <a:t> 47)</a:t>
            </a:r>
            <a:endParaRPr kumimoji="0" lang="hr-HR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pic>
        <p:nvPicPr>
          <p:cNvPr id="194" name="Picture 193"/>
          <p:cNvPicPr/>
          <p:nvPr/>
        </p:nvPicPr>
        <p:blipFill>
          <a:blip r:embed="rId2"/>
          <a:stretch/>
        </p:blipFill>
        <p:spPr>
          <a:xfrm>
            <a:off x="0" y="2349360"/>
            <a:ext cx="9144000" cy="179388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10920" y="1171080"/>
            <a:ext cx="7926120" cy="2473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60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Zaharija – prorok koji kruni kralja</a:t>
            </a:r>
            <a:endParaRPr lang="hr-HR" sz="60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subTitle"/>
          </p:nvPr>
        </p:nvSpPr>
        <p:spPr>
          <a:xfrm>
            <a:off x="904568" y="3933359"/>
            <a:ext cx="6364552" cy="2595259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lnSpc>
                <a:spcPct val="100000"/>
              </a:lnSpc>
              <a:spcBef>
                <a:spcPts val="9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lang="hr-HR" sz="3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Spomenuo se </a:t>
            </a:r>
            <a:r>
              <a:rPr lang="he-IL" sz="3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endParaRPr lang="hr-HR" sz="3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l">
              <a:lnSpc>
                <a:spcPct val="100000"/>
              </a:lnSpc>
              <a:spcBef>
                <a:spcPts val="9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lang="hr-HR" sz="3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Sjeća se, pamti</a:t>
            </a:r>
          </a:p>
          <a:p>
            <a:pPr marL="685800" indent="-457200">
              <a:lnSpc>
                <a:spcPct val="100000"/>
              </a:lnSpc>
              <a:spcBef>
                <a:spcPts val="901"/>
              </a:spcBef>
              <a:buFont typeface="Wingdings" panose="05000000000000000000" pitchFamily="2" charset="2"/>
              <a:buChar char="q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b="1" dirty="0" err="1">
                <a:solidFill>
                  <a:srgbClr val="000000"/>
                </a:solidFill>
                <a:latin typeface="Times New Roman"/>
              </a:rPr>
              <a:t>Povijesni</a:t>
            </a:r>
            <a:r>
              <a:rPr lang="hr-HR" b="1" dirty="0">
                <a:solidFill>
                  <a:srgbClr val="000000"/>
                </a:solidFill>
                <a:latin typeface="Times New Roman"/>
              </a:rPr>
              <a:t> orijentir</a:t>
            </a:r>
            <a:r>
              <a:rPr lang="de-DE" b="1" dirty="0">
                <a:solidFill>
                  <a:srgbClr val="000000"/>
                </a:solidFill>
                <a:latin typeface="Times New Roman"/>
              </a:rPr>
              <a:t>:</a:t>
            </a:r>
            <a:endParaRPr lang="hr-HR" b="1" dirty="0">
              <a:solidFill>
                <a:srgbClr val="000000"/>
              </a:solidFill>
              <a:latin typeface="Times New Roman"/>
            </a:endParaRPr>
          </a:p>
          <a:p>
            <a:pPr indent="0" algn="l">
              <a:lnSpc>
                <a:spcPct val="100000"/>
              </a:lnSpc>
              <a:spcBef>
                <a:spcPts val="9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</a:rPr>
              <a:t>„70 godina”</a:t>
            </a:r>
            <a:r>
              <a:rPr lang="de-DE" sz="32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</a:rPr>
              <a:t> (1,12; 7,5)</a:t>
            </a:r>
            <a:endParaRPr lang="hr-HR" sz="3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3" name="Picture 4"/>
          <p:cNvPicPr/>
          <p:nvPr/>
        </p:nvPicPr>
        <p:blipFill>
          <a:blip r:embed="rId3"/>
          <a:stretch/>
        </p:blipFill>
        <p:spPr>
          <a:xfrm>
            <a:off x="6067440" y="2638440"/>
            <a:ext cx="3076560" cy="4219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4" name="Text Box 5"/>
          <p:cNvSpPr/>
          <p:nvPr/>
        </p:nvSpPr>
        <p:spPr>
          <a:xfrm>
            <a:off x="6838920" y="2421000"/>
            <a:ext cx="2305080" cy="24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0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Michelangelo: Zaharija, Capella Sixtina</a:t>
            </a:r>
            <a:endParaRPr lang="hr-HR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 Box 9"/>
          <p:cNvSpPr/>
          <p:nvPr/>
        </p:nvSpPr>
        <p:spPr>
          <a:xfrm>
            <a:off x="457200" y="624852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DejaVu Sans"/>
              <a:cs typeface="DejaVu Sans"/>
            </a:endParaRPr>
          </a:p>
        </p:txBody>
      </p:sp>
      <p:sp>
        <p:nvSpPr>
          <p:cNvPr id="128" name="Text Box 3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DejaVu Sans"/>
              <a:cs typeface="DejaVu Sans"/>
            </a:endParaRPr>
          </a:p>
        </p:txBody>
      </p:sp>
      <p:sp>
        <p:nvSpPr>
          <p:cNvPr id="129" name="Text Box 7"/>
          <p:cNvSpPr/>
          <p:nvPr/>
        </p:nvSpPr>
        <p:spPr>
          <a:xfrm>
            <a:off x="762120" y="1371600"/>
            <a:ext cx="7696080" cy="2057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DejaVu Sans"/>
              <a:cs typeface="DejaVu Sans"/>
            </a:endParaRPr>
          </a:p>
        </p:txBody>
      </p:sp>
      <p:sp>
        <p:nvSpPr>
          <p:cNvPr id="130" name="Text Box 8"/>
          <p:cNvSpPr/>
          <p:nvPr/>
        </p:nvSpPr>
        <p:spPr>
          <a:xfrm>
            <a:off x="762120" y="3765600"/>
            <a:ext cx="7696080" cy="2057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DejaVu Sans"/>
              <a:cs typeface="DejaVu Sans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59880" y="1545840"/>
            <a:ext cx="7618680" cy="2459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7200" b="1" u="none" strike="noStrike">
                <a:solidFill>
                  <a:srgbClr val="420000"/>
                </a:solidFill>
                <a:effectLst/>
                <a:uFillTx/>
                <a:latin typeface="Times New Roman"/>
                <a:ea typeface="Times New Roman"/>
              </a:rPr>
              <a:t>Proroštvo i apokaliptika</a:t>
            </a:r>
            <a:endParaRPr lang="hr-HR" sz="7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pic>
        <p:nvPicPr>
          <p:cNvPr id="132" name="Picture 6" descr="Slikovni rezultat za jesus in nazareth synagogue&quot;"/>
          <p:cNvPicPr/>
          <p:nvPr/>
        </p:nvPicPr>
        <p:blipFill>
          <a:blip r:embed="rId3"/>
          <a:stretch/>
        </p:blipFill>
        <p:spPr>
          <a:xfrm>
            <a:off x="5292720" y="0"/>
            <a:ext cx="3851280" cy="2717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3" name="Text Box 10"/>
          <p:cNvSpPr/>
          <p:nvPr/>
        </p:nvSpPr>
        <p:spPr>
          <a:xfrm>
            <a:off x="1211400" y="0"/>
            <a:ext cx="4655880" cy="1191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125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hr-HR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DejaVu Sans"/>
              </a:rPr>
              <a:t>Filozofsko-teološki institut DI</a:t>
            </a:r>
            <a:br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</a:br>
            <a:r>
              <a:rPr kumimoji="0" lang="hr-HR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DejaVu Sans"/>
              </a:rPr>
              <a:t>Studij filozofije i teologije</a:t>
            </a:r>
            <a:br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</a:br>
            <a:r>
              <a:rPr kumimoji="0" lang="hr-HR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DejaVu Sans"/>
              </a:rPr>
              <a:t>ak. g. 2025./26. ECTS 6</a:t>
            </a:r>
            <a:br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</a:br>
            <a:r>
              <a:rPr kumimoji="0" lang="hr-HR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DejaVu Sans"/>
              </a:rPr>
              <a:t>ponedjeljkom i srijedom u 10:15</a:t>
            </a: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DejaVu Sans"/>
              <a:cs typeface="DejaVu Sans"/>
            </a:endParaRPr>
          </a:p>
        </p:txBody>
      </p:sp>
      <p:pic>
        <p:nvPicPr>
          <p:cNvPr id="134" name="Picture 8" descr="http://www.ftidi.hr/wp-content/themes/mycollege_child/images/ftidi-logo.png"/>
          <p:cNvPicPr/>
          <p:nvPr/>
        </p:nvPicPr>
        <p:blipFill>
          <a:blip r:embed="rId4"/>
          <a:stretch/>
        </p:blipFill>
        <p:spPr>
          <a:xfrm>
            <a:off x="179280" y="115920"/>
            <a:ext cx="936720" cy="93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5" name="Text Box 11"/>
          <p:cNvSpPr/>
          <p:nvPr/>
        </p:nvSpPr>
        <p:spPr>
          <a:xfrm>
            <a:off x="865440" y="4005000"/>
            <a:ext cx="7696440" cy="2243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 anchorCtr="1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/>
            </a:pPr>
            <a:r>
              <a:rPr kumimoji="0" lang="sr-Latn-RS" sz="4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ejaVu Sans"/>
              </a:rPr>
              <a:t>amdg.eu → nastava → FTI</a:t>
            </a:r>
            <a:endParaRPr kumimoji="0" lang="hr-HR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DejaVu Sans"/>
              <a:cs typeface="DejaVu San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/>
            </a:pPr>
            <a:r>
              <a:rPr kumimoji="0" lang="sr-Latn-RS" sz="4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ejaVu Sans"/>
              </a:rPr>
              <a:t>Pregled (prezentacije), tekstovi, audio- i videozapisi…</a:t>
            </a:r>
            <a:endParaRPr kumimoji="0" lang="hr-HR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DejaVu Sans"/>
              <a:cs typeface="DejaVu San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/>
            </a:pPr>
            <a:r>
              <a:rPr kumimoji="0" lang="sr-Latn-R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ejaVu Sans"/>
              </a:rPr>
              <a:t> </a:t>
            </a:r>
            <a:endParaRPr kumimoji="0" lang="hr-HR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DejaVu Sans"/>
              <a:cs typeface="DejaVu San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/>
            </a:pPr>
            <a:r>
              <a:rPr kumimoji="0" lang="sr-Latn-RS" sz="4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ejaVu Sans"/>
              </a:rPr>
              <a:t>Božo Lujić, </a:t>
            </a:r>
            <a:r>
              <a:rPr kumimoji="0" lang="sr-Latn-RS" sz="42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ejaVu Sans"/>
              </a:rPr>
              <a:t>Starozavjetni proroci</a:t>
            </a:r>
            <a:endParaRPr kumimoji="0" lang="hr-HR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DejaVu Sans"/>
              <a:cs typeface="DejaVu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385200" y="133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U Evanđelju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457200" y="907920"/>
            <a:ext cx="8229600" cy="522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669960" lvl="1" indent="-325440" algn="l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Pismo se ispunja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– Iv 19,37: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Gledat će mene koga su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proboli (Zah 12,10)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Slavno proroštvo u 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Zah 9,9: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Kralj ti tvoj dolazi (9,9)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Magaričin magarčić (Mt 21,5; Iv 12,15)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Što radi Zaharija u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11,13?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 Božjem nalogu baca 30 srebrnjaka u Hram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Mene su procijenili (11,13; usp. Mt 27,9s)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Ime Zaharija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Krstiteljev otac (12x u Lk 1 + Lk 3,2)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Zaharija ubijen u Hramu (Mt 23,35; Lk 11,51)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7" name="Picture 5"/>
          <p:cNvPicPr/>
          <p:nvPr/>
        </p:nvPicPr>
        <p:blipFill>
          <a:blip r:embed="rId2"/>
          <a:stretch/>
        </p:blipFill>
        <p:spPr>
          <a:xfrm>
            <a:off x="5896080" y="1440"/>
            <a:ext cx="3276360" cy="310536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Effect">
                      <p:stCondLst>
                        <p:cond delay="indefinite"/>
                      </p:stCondLst>
                      <p:childTnLst>
                        <p:par>
                          <p:cTn id="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500"/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Effect">
                      <p:stCondLst>
                        <p:cond delay="indefinite"/>
                      </p:stCondLst>
                      <p:childTnLst>
                        <p:par>
                          <p:cTn id="1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500"/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Effect">
                      <p:stCondLst>
                        <p:cond delay="indefinite"/>
                      </p:stCondLst>
                      <p:childTnLst>
                        <p:par>
                          <p:cTn id="1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500"/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Effect">
                      <p:stCondLst>
                        <p:cond delay="indefinite"/>
                      </p:stCondLst>
                      <p:childTnLst>
                        <p:par>
                          <p:cTn id="2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500"/>
                                        <p:tgtEl>
                                          <p:spTgt spid="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Effect">
                      <p:stCondLst>
                        <p:cond delay="indefinite"/>
                      </p:stCondLst>
                      <p:childTnLst>
                        <p:par>
                          <p:cTn id="2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500"/>
                                        <p:tgtEl>
                                          <p:spTgt spid="1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Effect">
                      <p:stCondLst>
                        <p:cond delay="indefinite"/>
                      </p:stCondLst>
                      <p:childTnLst>
                        <p:par>
                          <p:cTn id="3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500"/>
                                        <p:tgtEl>
                                          <p:spTgt spid="1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395280" y="11700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Prorok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456840" y="848412"/>
            <a:ext cx="6383160" cy="5316948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669960" lvl="1" indent="-325440" algn="l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1" i="1" u="none" strike="noStrike" dirty="0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Kao </a:t>
            </a:r>
            <a:r>
              <a:rPr lang="hr-HR" sz="2000" b="1" i="1" u="none" strike="noStrike" dirty="0" err="1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Hab</a:t>
            </a:r>
            <a:r>
              <a:rPr lang="hr-HR" sz="2000" b="1" i="1" u="none" strike="noStrike" dirty="0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i Hag, s Hagajem već u </a:t>
            </a:r>
            <a:r>
              <a:rPr lang="hr-HR" sz="2000" b="1" u="none" strike="noStrike" dirty="0" err="1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Ezr</a:t>
            </a:r>
            <a:r>
              <a:rPr lang="hr-HR" sz="2000" b="1" u="none" strike="noStrike" dirty="0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5,1</a:t>
            </a:r>
            <a:endParaRPr lang="hr-HR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Titula </a:t>
            </a:r>
            <a:r>
              <a:rPr lang="he-IL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נביא</a:t>
            </a: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400" b="0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nabî</a:t>
            </a: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1,1.7 </a:t>
            </a: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</a:t>
            </a: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7,1.8 ime bez titule (Imenica 12x u </a:t>
            </a:r>
            <a:r>
              <a:rPr lang="hr-HR" sz="2400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Zah</a:t>
            </a: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+ 3x glagol)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Zaharija, prorok 1,1.7 (3. l.)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Prvi ustroj Knjige: </a:t>
            </a:r>
            <a:r>
              <a:rPr lang="hr-HR" sz="2400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Zah</a:t>
            </a: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1-6.7-14 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i="1" u="none" strike="noStrike" dirty="0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Prijašnji proroci</a:t>
            </a:r>
            <a:r>
              <a:rPr lang="hr-HR" b="1" u="none" strike="noStrike" dirty="0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(1,4; 7,7.12)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Pozivali: Obratite se (1,4)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 njima </a:t>
            </a:r>
            <a:r>
              <a:rPr lang="he-IL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govorio dok je Jeruzalem </a:t>
            </a:r>
            <a:b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</a:b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bio u miru (7,7)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Slao po svom Duhu svoje riječi (7,12)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i="1" u="none" strike="noStrike" dirty="0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Božji sluge</a:t>
            </a:r>
            <a:r>
              <a:rPr lang="hr-HR" b="1" u="none" strike="noStrike" dirty="0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(1,6)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Bog im daje svoje riječi i odredbe (1,6)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i="1" u="none" strike="noStrike" dirty="0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Proroci u „onaj dan”</a:t>
            </a:r>
            <a:r>
              <a:rPr lang="hr-HR" b="1" u="none" strike="noStrike" dirty="0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(13,2)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Uklonit ću proroke i duh nečistoće (13,2)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0" name="Picture 4"/>
          <p:cNvPicPr/>
          <p:nvPr/>
        </p:nvPicPr>
        <p:blipFill>
          <a:blip r:embed="rId2"/>
          <a:stretch/>
        </p:blipFill>
        <p:spPr>
          <a:xfrm>
            <a:off x="6840000" y="0"/>
            <a:ext cx="2317680" cy="4680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1" name="Text Box 5"/>
          <p:cNvSpPr/>
          <p:nvPr/>
        </p:nvSpPr>
        <p:spPr>
          <a:xfrm>
            <a:off x="7340671" y="4797000"/>
            <a:ext cx="1657440" cy="478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000" b="0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James Tissot 1836 – 1902</a:t>
            </a:r>
            <a:endParaRPr lang="hr-HR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000" b="0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The Prophet Zechariah</a:t>
            </a:r>
            <a:endParaRPr lang="hr-HR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" dur="500"/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7" dur="500"/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2" dur="500"/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27" dur="2000"/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32" dur="2000"/>
                                        <p:tgtEl>
                                          <p:spTgt spid="1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37" dur="2000"/>
                                        <p:tgtEl>
                                          <p:spTgt spid="1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42" dur="2000"/>
                                        <p:tgtEl>
                                          <p:spTgt spid="1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395280" y="18900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8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Formule</a:t>
            </a:r>
            <a:endParaRPr lang="hr-HR" sz="48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456840" y="907560"/>
            <a:ext cx="5986440" cy="5257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669960" lvl="1" indent="-325440" algn="l">
              <a:lnSpc>
                <a:spcPct val="100000"/>
              </a:lnSpc>
              <a:spcBef>
                <a:spcPts val="2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 dirty="0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Proročka formula</a:t>
            </a:r>
            <a:r>
              <a:rPr lang="hr-HR" sz="2200" b="1" u="none" strike="noStrike" dirty="0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9x</a:t>
            </a:r>
            <a:endParaRPr lang="hr-HR" sz="2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2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4x Dođe riječ Gospodnja </a:t>
            </a:r>
            <a:r>
              <a:rPr lang="hr-HR" sz="2600" b="1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Zahariji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(1,1.7; 7,1.8), 2+2 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2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+ dođe riječ Gospodnja (8,1)</a:t>
            </a:r>
            <a:endParaRPr lang="hr-HR" sz="2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2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4x Dođe riječ Gospodnja </a:t>
            </a:r>
            <a:r>
              <a:rPr lang="hr-HR" sz="2600" b="1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meni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(4,8; 6,9; 7,4; 8,18, bez titule „prorok”)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2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 dirty="0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Glasnička formula: </a:t>
            </a:r>
            <a:endParaRPr lang="hr-HR" sz="2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2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20x Ovako govori </a:t>
            </a:r>
            <a:r>
              <a:rPr lang="he-IL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 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2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 dirty="0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Formula Riječi Gospodnje:</a:t>
            </a:r>
            <a:endParaRPr lang="hr-HR" sz="2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2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20x </a:t>
            </a:r>
            <a:r>
              <a:rPr lang="he-IL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e-IL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נאם יהוה</a:t>
            </a:r>
            <a:r>
              <a:rPr lang="hr-HR" sz="2600" b="0" i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</a:t>
            </a:r>
            <a:r>
              <a:rPr lang="hr-HR" sz="2600" b="0" i="1" u="none" strike="noStrike" baseline="30000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</a:t>
            </a:r>
            <a:r>
              <a:rPr lang="hr-HR" sz="2600" b="0" i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um</a:t>
            </a:r>
            <a:r>
              <a:rPr lang="hr-HR" sz="2600" b="0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‘</a:t>
            </a:r>
            <a:r>
              <a:rPr lang="hr-HR" sz="2600" b="0" i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Adonaj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2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 dirty="0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Svjedočenje iz iskustva:</a:t>
            </a:r>
            <a:endParaRPr lang="hr-HR" sz="2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2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3x Govori Jahve (1,3; 4,6; 7,3)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4" name="Picture 2" descr="The Prophet Zechariah (Zakhariah) the Sickle-Seer from amongst the 12Minor  Prophets"/>
          <p:cNvPicPr/>
          <p:nvPr/>
        </p:nvPicPr>
        <p:blipFill>
          <a:blip r:embed="rId2"/>
          <a:stretch/>
        </p:blipFill>
        <p:spPr>
          <a:xfrm>
            <a:off x="6056280" y="1206360"/>
            <a:ext cx="2979720" cy="334512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500"/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500"/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" dur="500" fill="hold"/>
                                        <p:tgtEl>
                                          <p:spTgt spid="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395280" y="18900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8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Vrijeme radnje</a:t>
            </a:r>
            <a:endParaRPr lang="hr-HR" sz="48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456840" y="907560"/>
            <a:ext cx="6383160" cy="5257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669960" lvl="1" indent="-325440" algn="l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Odrednica: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Zah 1,1.7; 7,1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Kralj Darije (= obnova Hrama)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usp. Ezr, Dn, Hag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Ezr 6,15: Hram dovršen 3. (KS 23.) 12. 6. 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Datum u 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Zah 1,1.7 (1. dio)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8 mjesec 2. g. (1,1) – Riječ Zahariji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24. 11. 2. g. (1,7) – Riječ Zahariji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Datum u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Zah 7,1 (2. dio)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4. 9. 4. g. (7,1) – Riječ Zahariji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Usp.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Hag 1,1.15; 2,10: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1. 6. 2. g. (1,1) – Riječ po Hagaju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24. 6. 2. g. (1,15) – počeli graditi (1,14)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24. 9. 2. g. (2,10) – Riječ Hagaju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7" name="Picture 7" descr="Index of /collaboration/images/3/3b"/>
          <p:cNvPicPr/>
          <p:nvPr/>
        </p:nvPicPr>
        <p:blipFill>
          <a:blip r:embed="rId2"/>
          <a:stretch/>
        </p:blipFill>
        <p:spPr>
          <a:xfrm>
            <a:off x="6156360" y="-27000"/>
            <a:ext cx="2987640" cy="291636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2" dur="500"/>
                                        <p:tgtEl>
                                          <p:spTgt spid="1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395280" y="18900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8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Mjesto, program</a:t>
            </a:r>
            <a:endParaRPr lang="hr-HR" sz="48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457200" y="1052280"/>
            <a:ext cx="8542800" cy="5113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Jeruzalem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28x 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 Zah 1-6: 4x (1,12.16; 2,6.8)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 Zah 7s: 6x (7.7; 8,3[2x].4.8.15)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1. nalog Zah 9-11: 1x (9,9)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2. nalog Zah 12-14: 17x 12,2[2x].3.5-10; 13,1; </a:t>
            </a:r>
            <a:br>
              <a:rPr sz="2400"/>
            </a:b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14,2.4.10-12.16s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Značenje Jeruzalema u 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Zah 1,17; 2,16; 3,2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79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izabire Jeruzalem (usp. Pnz 12)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Božji programatski poziv u</a:t>
            </a:r>
            <a:r>
              <a:rPr lang="hr-HR" sz="28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1,3: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Glasnička formula + Riječ Gospodnja + govori </a:t>
            </a:r>
            <a:r>
              <a:rPr lang="he-IL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Vratite se k meni i ja ću se vratiti k vama!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Dvostruko obraćenje 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l">
              <a:lnSpc>
                <a:spcPct val="90000"/>
              </a:lnSpc>
              <a:spcBef>
                <a:spcPts val="649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l">
              <a:lnSpc>
                <a:spcPct val="90000"/>
              </a:lnSpc>
              <a:spcBef>
                <a:spcPts val="649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0" name="Picture 2" descr="Altar of the Mystical Lamb - Prophet Zechariah - Wikidata"/>
          <p:cNvPicPr/>
          <p:nvPr/>
        </p:nvPicPr>
        <p:blipFill>
          <a:blip r:embed="rId2"/>
          <a:stretch/>
        </p:blipFill>
        <p:spPr>
          <a:xfrm>
            <a:off x="5292720" y="0"/>
            <a:ext cx="3851280" cy="193356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Effect">
                      <p:stCondLst>
                        <p:cond delay="indefinite"/>
                      </p:stCondLst>
                      <p:childTnLst>
                        <p:par>
                          <p:cTn id="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500"/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Effect">
                      <p:stCondLst>
                        <p:cond delay="indefinite"/>
                      </p:stCondLst>
                      <p:childTnLst>
                        <p:par>
                          <p:cTn id="1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500"/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Effect">
                      <p:stCondLst>
                        <p:cond delay="indefinite"/>
                      </p:stCondLst>
                      <p:childTnLst>
                        <p:par>
                          <p:cTn id="1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500"/>
                                        <p:tgtEl>
                                          <p:spTgt spid="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Effect">
                      <p:stCondLst>
                        <p:cond delay="indefinite"/>
                      </p:stCondLst>
                      <p:childTnLst>
                        <p:par>
                          <p:cTn id="2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500"/>
                                        <p:tgtEl>
                                          <p:spTgt spid="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Effect">
                      <p:stCondLst>
                        <p:cond delay="indefinite"/>
                      </p:stCondLst>
                      <p:childTnLst>
                        <p:par>
                          <p:cTn id="2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500"/>
                                        <p:tgtEl>
                                          <p:spTgt spid="1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Effect">
                      <p:stCondLst>
                        <p:cond delay="indefinite"/>
                      </p:stCondLst>
                      <p:childTnLst>
                        <p:par>
                          <p:cTn id="3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500"/>
                                        <p:tgtEl>
                                          <p:spTgt spid="1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Effect">
                      <p:stCondLst>
                        <p:cond delay="indefinite"/>
                      </p:stCondLst>
                      <p:childTnLst>
                        <p:par>
                          <p:cTn id="3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2" dur="500"/>
                                        <p:tgtEl>
                                          <p:spTgt spid="1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2_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1_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1321</TotalTime>
  <Words>1250</Words>
  <Application>Microsoft Office PowerPoint</Application>
  <PresentationFormat>On-screen Show (4:3)</PresentationFormat>
  <Paragraphs>158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15</vt:i4>
      </vt:variant>
    </vt:vector>
  </HeadingPairs>
  <TitlesOfParts>
    <vt:vector size="31" baseType="lpstr">
      <vt:lpstr>Arial</vt:lpstr>
      <vt:lpstr>Calibri</vt:lpstr>
      <vt:lpstr>Garamond</vt:lpstr>
      <vt:lpstr>Tahoma</vt:lpstr>
      <vt:lpstr>Times New Roman</vt:lpstr>
      <vt:lpstr>Wingdings</vt:lpstr>
      <vt:lpstr>Office</vt:lpstr>
      <vt:lpstr>Office</vt:lpstr>
      <vt:lpstr>Office</vt:lpstr>
      <vt:lpstr>Office</vt:lpstr>
      <vt:lpstr>Office</vt:lpstr>
      <vt:lpstr>Office</vt:lpstr>
      <vt:lpstr>Office</vt:lpstr>
      <vt:lpstr>Office</vt:lpstr>
      <vt:lpstr>1_Office</vt:lpstr>
      <vt:lpstr>2_Office</vt:lpstr>
      <vt:lpstr>Zaharija – prorok koji kruni kralja</vt:lpstr>
      <vt:lpstr>PowerPoint Presentation</vt:lpstr>
      <vt:lpstr>Zaharija – prorok koji kruni kralja</vt:lpstr>
      <vt:lpstr>Proroštvo i apokaliptika</vt:lpstr>
      <vt:lpstr>U Evanđelju</vt:lpstr>
      <vt:lpstr>Prorok</vt:lpstr>
      <vt:lpstr>Formule</vt:lpstr>
      <vt:lpstr>Vrijeme radnje</vt:lpstr>
      <vt:lpstr>Mjesto, program</vt:lpstr>
      <vt:lpstr>Glavni likovi (1)</vt:lpstr>
      <vt:lpstr>Glavni likovi (2)</vt:lpstr>
      <vt:lpstr>Viđenja</vt:lpstr>
      <vt:lpstr>Ton proroštva</vt:lpstr>
      <vt:lpstr>Zaključna tema</vt:lpstr>
      <vt:lpstr>Značenje Knjige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Hagaj</dc:title>
  <dc:subject/>
  <dc:creator>Niko</dc:creator>
  <dc:description/>
  <cp:lastModifiedBy>Niko Bilić</cp:lastModifiedBy>
  <cp:revision>82</cp:revision>
  <cp:lastPrinted>2026-05-15T14:14:46Z</cp:lastPrinted>
  <dcterms:created xsi:type="dcterms:W3CDTF">2017-05-04T21:08:54Z</dcterms:created>
  <dcterms:modified xsi:type="dcterms:W3CDTF">2026-05-18T06:42:06Z</dcterms:modified>
  <dc:language>hr-HR</dc:language>
</cp:coreProperties>
</file>