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10.xml" ContentType="application/vnd.openxmlformats-officedocument.presentationml.slideLayout+xml"/>
  <Override PartName="/ppt/theme/theme7.xml" ContentType="application/vnd.openxmlformats-officedocument.theme+xml"/>
  <Override PartName="/ppt/slideLayouts/slideLayout11.xml" ContentType="application/vnd.openxmlformats-officedocument.presentationml.slideLayout+xml"/>
  <Override PartName="/ppt/theme/theme8.xml" ContentType="application/vnd.openxmlformats-officedocument.theme+xml"/>
  <Override PartName="/ppt/slideLayouts/slideLayout12.xml" ContentType="application/vnd.openxmlformats-officedocument.presentationml.slideLayout+xml"/>
  <Override PartName="/ppt/theme/theme9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  <p:sldMasterId id="2147483653" r:id="rId3"/>
    <p:sldMasterId id="2147483656" r:id="rId4"/>
    <p:sldMasterId id="2147483658" r:id="rId5"/>
    <p:sldMasterId id="2147483660" r:id="rId6"/>
    <p:sldMasterId id="2147483663" r:id="rId7"/>
    <p:sldMasterId id="2147483665" r:id="rId8"/>
    <p:sldMasterId id="2147483667" r:id="rId9"/>
    <p:sldMasterId id="2147483669" r:id="rId10"/>
  </p:sldMasterIdLst>
  <p:notesMasterIdLst>
    <p:notesMasterId r:id="rId26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70" r:id="rId19"/>
    <p:sldId id="269" r:id="rId20"/>
    <p:sldId id="264" r:id="rId21"/>
    <p:sldId id="265" r:id="rId22"/>
    <p:sldId id="266" r:id="rId23"/>
    <p:sldId id="267" r:id="rId24"/>
    <p:sldId id="294" r:id="rId25"/>
  </p:sldIdLst>
  <p:sldSz cx="9144000" cy="6858000" type="screen4x3"/>
  <p:notesSz cx="7559675" cy="10691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3"/>
          <p:cNvSpPr/>
          <p:nvPr/>
        </p:nvSpPr>
        <p:spPr>
          <a:xfrm>
            <a:off x="0" y="0"/>
            <a:ext cx="10234800" cy="71028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5" name="PlaceHolder 1"/>
          <p:cNvSpPr>
            <a:spLocks noGrp="1"/>
          </p:cNvSpPr>
          <p:nvPr>
            <p:ph type="hdr"/>
          </p:nvPr>
        </p:nvSpPr>
        <p:spPr>
          <a:xfrm>
            <a:off x="0" y="0"/>
            <a:ext cx="4433760" cy="3556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 algn="l">
              <a:buNone/>
            </a:pPr>
            <a:endParaRPr lang="hr-HR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dt" idx="19"/>
          </p:nvPr>
        </p:nvSpPr>
        <p:spPr>
          <a:xfrm>
            <a:off x="5795640" y="0"/>
            <a:ext cx="4435560" cy="3556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</a:p>
        </p:txBody>
      </p:sp>
      <p:sp>
        <p:nvSpPr>
          <p:cNvPr id="107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3517560" y="887040"/>
            <a:ext cx="3197160" cy="239724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/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move the slide</a:t>
            </a: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1023480" y="3417840"/>
            <a:ext cx="8185320" cy="279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Calibri"/>
              </a:rPr>
              <a:t>Click to edit the notes' format</a:t>
            </a:r>
          </a:p>
        </p:txBody>
      </p:sp>
      <p:sp>
        <p:nvSpPr>
          <p:cNvPr id="109" name="PlaceHolder 5"/>
          <p:cNvSpPr>
            <a:spLocks noGrp="1"/>
          </p:cNvSpPr>
          <p:nvPr>
            <p:ph type="ftr" idx="20"/>
          </p:nvPr>
        </p:nvSpPr>
        <p:spPr>
          <a:xfrm>
            <a:off x="0" y="6746760"/>
            <a:ext cx="4433760" cy="3556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 algn="l">
              <a:buNone/>
            </a:pPr>
            <a:endParaRPr lang="hr-HR" sz="2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PlaceHolder 6"/>
          <p:cNvSpPr>
            <a:spLocks noGrp="1"/>
          </p:cNvSpPr>
          <p:nvPr>
            <p:ph type="sldNum" idx="21"/>
          </p:nvPr>
        </p:nvSpPr>
        <p:spPr>
          <a:xfrm>
            <a:off x="5795640" y="6746760"/>
            <a:ext cx="4435560" cy="35568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59AA533-F4A2-4243-AA47-2C77CA898A9B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tangle 10"/>
          <p:cNvSpPr/>
          <p:nvPr/>
        </p:nvSpPr>
        <p:spPr>
          <a:xfrm>
            <a:off x="3627360" y="8251920"/>
            <a:ext cx="2768760" cy="430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4960" tIns="44280" rIns="84960" bIns="4428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682560" algn="l"/>
                <a:tab pos="1365120" algn="l"/>
                <a:tab pos="2048040" algn="l"/>
                <a:tab pos="2727360" algn="l"/>
                <a:tab pos="2944800" algn="l"/>
                <a:tab pos="3365640" algn="l"/>
                <a:tab pos="3786120" algn="l"/>
                <a:tab pos="4206960" algn="l"/>
                <a:tab pos="4627440" algn="l"/>
                <a:tab pos="5048280" algn="l"/>
                <a:tab pos="5468760" algn="l"/>
                <a:tab pos="5889600" algn="l"/>
                <a:tab pos="6310440" algn="l"/>
                <a:tab pos="6730920" algn="l"/>
                <a:tab pos="7151760" algn="l"/>
                <a:tab pos="7572240" algn="l"/>
                <a:tab pos="7993080" algn="l"/>
                <a:tab pos="8413920" algn="l"/>
                <a:tab pos="8834400" algn="l"/>
                <a:tab pos="9255240" algn="l"/>
                <a:tab pos="9675720" algn="l"/>
                <a:tab pos="10096560" algn="l"/>
                <a:tab pos="10517040" algn="l"/>
                <a:tab pos="10937880" algn="l"/>
              </a:tabLst>
            </a:pPr>
            <a:fld id="{6FA6183F-73EE-4C60-8470-3DB4FC80DCDE}" type="slidenum">
              <a:rPr lang="de-DE" sz="1000" b="0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4</a:t>
            </a:fld>
            <a:endParaRPr lang="hr-HR" sz="10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6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028700" y="650875"/>
            <a:ext cx="4346575" cy="3259138"/>
          </a:xfrm>
          <a:prstGeom prst="rect">
            <a:avLst/>
          </a:prstGeom>
          <a:ln w="0">
            <a:noFill/>
          </a:ln>
        </p:spPr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41520" y="4125600"/>
            <a:ext cx="5117760" cy="3909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l">
              <a:spcBef>
                <a:spcPts val="451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BF41FADA-7373-459C-A9DA-17212DBC9A8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sp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4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subTitle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3C861771-4DE5-4ACC-8FF7-E32EB1912B6C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sp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4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5"/>
          </p:nvPr>
        </p:nvSpPr>
        <p:spPr/>
        <p:txBody>
          <a:bodyPr/>
          <a:lstStyle/>
          <a:p>
            <a:fld id="{15D934C7-E74A-4046-BFC6-B742E721779D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sp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4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subTitle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8"/>
          </p:nvPr>
        </p:nvSpPr>
        <p:spPr/>
        <p:txBody>
          <a:bodyPr/>
          <a:lstStyle/>
          <a:p>
            <a:fld id="{8966B566-2A9D-4E9D-A827-E881CC16F60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33160" y="60912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l">
              <a:buNone/>
            </a:pPr>
            <a:endParaRPr lang="de-DE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533160" y="213336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buNone/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7727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1452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33160" y="60912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l">
              <a:buNone/>
            </a:pPr>
            <a:endParaRPr lang="de-DE" sz="44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33160" y="2133360"/>
            <a:ext cx="7772040" cy="411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algn="l">
              <a:spcBef>
                <a:spcPts val="1412"/>
              </a:spcBef>
              <a:buNone/>
            </a:pPr>
            <a:endParaRPr lang="de-DE" sz="3200" b="0" u="none" strike="noStrike">
              <a:solidFill>
                <a:schemeClr val="dk1"/>
              </a:solidFill>
              <a:effectLst/>
              <a:uFillTx/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53640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sp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4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910E091-1157-4BA8-B342-49AF7D76FDA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sp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4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subTitle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sp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4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sp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4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subTitle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1839FF9-7FE6-48F1-9F26-228FBC03AA6A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sp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4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subTitle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AD9B0611-60F4-4CC8-9AB0-4B65310E8EA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spAutoFit/>
          </a:bodyPr>
          <a:lstStyle/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44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subTitle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spAutoFit/>
          </a:bodyPr>
          <a:lstStyle/>
          <a:p>
            <a:pPr indent="0" algn="ctr"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3200" b="0" u="none" strike="noStrike">
              <a:solidFill>
                <a:srgbClr val="000000"/>
              </a:solidFill>
              <a:effectLst/>
              <a:uFillTx/>
              <a:latin typeface="Tahoma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lstStyle/>
          <a:p>
            <a:fld id="{217352D0-CF7E-4D92-8C2E-989B7816AD3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0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1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 algn="l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 algn="l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 algn="l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 algn="l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 algn="l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 algn="l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DC9BAC3-637E-4952-AA25-B1E22BC53223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2560" cy="6856560"/>
            <a:chOff x="0" y="0"/>
            <a:chExt cx="9142560" cy="6856560"/>
          </a:xfrm>
        </p:grpSpPr>
        <p:sp>
          <p:nvSpPr>
            <p:cNvPr id="3" name="Free-form: Shape 2"/>
            <p:cNvSpPr/>
            <p:nvPr/>
          </p:nvSpPr>
          <p:spPr>
            <a:xfrm>
              <a:off x="0" y="0"/>
              <a:ext cx="2894040" cy="6856560"/>
            </a:xfrm>
            <a:custGeom>
              <a:avLst/>
              <a:gdLst>
                <a:gd name="GluePoint1X" fmla="*/ 0 w 1824"/>
                <a:gd name="GluePoint1Y" fmla="*/ 28445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28445 h 3840"/>
                <a:gd name="GluePoint5X" fmla="*/ 0 w 1824"/>
                <a:gd name="GluePoint5Y" fmla="*/ 28445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5"/>
              <a:srcRect/>
              <a:tile tx="0" ty="0" sx="100000" sy="100000" algn="ctr"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600200" y="0"/>
              <a:ext cx="7542360" cy="37944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5" name="Picture 4"/>
            <p:cNvPicPr/>
            <p:nvPr/>
          </p:nvPicPr>
          <p:blipFill>
            <a:blip r:embed="rId6"/>
            <a:srcRect l="38331" r="6669" b="108504"/>
            <a:stretch/>
          </p:blipFill>
          <p:spPr>
            <a:xfrm>
              <a:off x="2514600" y="0"/>
              <a:ext cx="6627960" cy="1364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6" name="Rectangle 5"/>
            <p:cNvSpPr/>
            <p:nvPr/>
          </p:nvSpPr>
          <p:spPr>
            <a:xfrm>
              <a:off x="1600200" y="380880"/>
              <a:ext cx="7542360" cy="7488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28080" rIns="90000" bIns="2808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0" y="3581280"/>
              <a:ext cx="5780160" cy="147600"/>
              <a:chOff x="0" y="3581280"/>
              <a:chExt cx="5780160" cy="147600"/>
            </a:xfrm>
          </p:grpSpPr>
          <p:sp>
            <p:nvSpPr>
              <p:cNvPr id="8" name="Free-form: Shape 7"/>
              <p:cNvSpPr/>
              <p:nvPr/>
            </p:nvSpPr>
            <p:spPr>
              <a:xfrm>
                <a:off x="0" y="3666960"/>
                <a:ext cx="5780160" cy="36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-46440" rIns="90000" bIns="-46440" anchor="ctr">
                <a:noAutofit/>
              </a:bodyPr>
              <a:lstStyle/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9" name="Group 8"/>
              <p:cNvGrpSpPr/>
              <p:nvPr/>
            </p:nvGrpSpPr>
            <p:grpSpPr>
              <a:xfrm>
                <a:off x="1523880" y="3581280"/>
                <a:ext cx="2662200" cy="147600"/>
                <a:chOff x="1523880" y="3581280"/>
                <a:chExt cx="2662200" cy="147600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1523880" y="3581280"/>
                  <a:ext cx="147600" cy="147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2362320" y="3581280"/>
                  <a:ext cx="147600" cy="147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3200400" y="3581280"/>
                  <a:ext cx="147600" cy="147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4038480" y="3581280"/>
                  <a:ext cx="147600" cy="14760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</p:grpSp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33160" y="609120"/>
            <a:ext cx="7770600" cy="11415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1pPr>
          </a:lstStyle>
          <a:p>
            <a:pPr indent="0" algn="ctr">
              <a:spcBef>
                <a:spcPts val="11"/>
              </a:spcBef>
              <a:spcAft>
                <a:spcPts val="11"/>
              </a:spcAft>
              <a:buNone/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33160" y="2133360"/>
            <a:ext cx="7770600" cy="411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marL="343080" indent="-343080" algn="l">
              <a:spcBef>
                <a:spcPts val="814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  <a:def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1pPr>
            <a:lvl2pPr marL="743040" lvl="1" indent="-285840" algn="l">
              <a:spcBef>
                <a:spcPts val="709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pos="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</a:tabLst>
              <a:defRPr lang="hr-HR" sz="28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2pPr>
            <a:lvl3pPr marL="1143000" lvl="2" indent="-228600" algn="l">
              <a:spcBef>
                <a:spcPts val="612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•"/>
              <a:tabLst>
                <a:tab pos="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</a:tabLst>
              <a:defRPr lang="hr-HR" sz="24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3pPr>
            <a:lvl4pPr marL="1600200" lvl="3" indent="-228600" algn="l">
              <a:spcBef>
                <a:spcPts val="510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pos="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4pPr>
            <a:lvl5pPr marL="2057400" lvl="4" indent="-228600" algn="l">
              <a:spcBef>
                <a:spcPts val="510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pos="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5pPr>
            <a:lvl6pPr lvl="5" algn="l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6pPr>
            <a:lvl7pPr lvl="6" algn="l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7pPr>
          </a:lstStyle>
          <a:p>
            <a:pPr marL="343080" indent="-343080" algn="l">
              <a:spcBef>
                <a:spcPts val="814"/>
              </a:spcBef>
              <a:spcAft>
                <a:spcPts val="11"/>
              </a:spcAft>
              <a:tabLst>
                <a:tab pos="0" algn="l"/>
                <a:tab pos="44928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</a:p>
          <a:p>
            <a:pPr marL="743040" lvl="1" indent="-285840" algn="l">
              <a:spcBef>
                <a:spcPts val="709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pos="0" algn="l"/>
                <a:tab pos="89856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</a:p>
          <a:p>
            <a:pPr marL="1143000" lvl="2" indent="-228600" algn="l">
              <a:spcBef>
                <a:spcPts val="612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•"/>
              <a:tabLst>
                <a:tab pos="0" algn="l"/>
                <a:tab pos="134784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</a:tabLst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</a:p>
          <a:p>
            <a:pPr marL="1600200" lvl="3" indent="-228600" algn="l">
              <a:spcBef>
                <a:spcPts val="510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pos="0" algn="l"/>
                <a:tab pos="179712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</a:p>
          <a:p>
            <a:pPr marL="2057400" lvl="4" indent="-228600" algn="l">
              <a:spcBef>
                <a:spcPts val="510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pos="0" algn="l"/>
                <a:tab pos="2246400" algn="l"/>
                <a:tab pos="2695680" algn="l"/>
                <a:tab pos="3144960" algn="l"/>
                <a:tab pos="3594240" algn="l"/>
                <a:tab pos="4043520" algn="l"/>
                <a:tab pos="4492800" algn="l"/>
                <a:tab pos="4941720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80" algn="l"/>
                <a:tab pos="853596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</a:p>
          <a:p>
            <a:pPr marL="2057400" lvl="5" indent="-228600" algn="l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</a:p>
          <a:p>
            <a:pPr marL="2057400" lvl="6" indent="-228600" algn="l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427448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12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28445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28445 h 3840"/>
                <a:gd name="GluePoint5X" fmla="*/ 0 w 1824"/>
                <a:gd name="GluePoint5Y" fmla="*/ 28445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3"/>
              <a:srcRect/>
              <a:tile tx="0" ty="0" sx="100000" sy="100000" algn="ctr"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13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14" name="Picture 8" descr="CITBANND"/>
            <p:cNvPicPr/>
            <p:nvPr/>
          </p:nvPicPr>
          <p:blipFill>
            <a:blip r:embed="rId4"/>
            <a:srcRect l="30669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15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29520" rIns="90000" bIns="2952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16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17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-45000" rIns="90000" bIns="-45000" anchor="ctr">
                <a:noAutofit/>
              </a:bodyPr>
              <a:lstStyle/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18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19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0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1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22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</p:grpSp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1pPr>
            <a:lvl2pPr lvl="1" algn="l">
              <a:spcBef>
                <a:spcPts val="700"/>
              </a:spcBef>
              <a:buClr>
                <a:srgbClr val="FF822D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8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2pPr>
            <a:lvl3pPr lvl="2" algn="l">
              <a:spcBef>
                <a:spcPts val="601"/>
              </a:spcBef>
              <a:buClr>
                <a:srgbClr val="00CC00"/>
              </a:buClr>
              <a:buFont typeface="Tahoma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4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3pPr>
            <a:lvl4pPr lvl="3" algn="l">
              <a:spcBef>
                <a:spcPts val="499"/>
              </a:spcBef>
              <a:buClr>
                <a:srgbClr val="B2B2B2"/>
              </a:buClr>
              <a:buFont typeface="Tahoma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4pPr>
            <a:lvl5pPr lvl="4" algn="l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5pPr>
            <a:lvl6pPr lvl="5" algn="l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6pPr>
            <a:lvl7pPr lvl="6" algn="l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</a:p>
          <a:p>
            <a:pPr marL="743040" lvl="1" indent="-285840" algn="l">
              <a:spcBef>
                <a:spcPts val="700"/>
              </a:spcBef>
              <a:buClr>
                <a:srgbClr val="FF822D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</a:p>
          <a:p>
            <a:pPr marL="1143000" lvl="2" indent="-228600" algn="l">
              <a:spcBef>
                <a:spcPts val="601"/>
              </a:spcBef>
              <a:buClr>
                <a:srgbClr val="00CC00"/>
              </a:buClr>
              <a:buFont typeface="Tahoma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</a:p>
          <a:p>
            <a:pPr marL="1600200" lvl="3" indent="-228600" algn="l">
              <a:spcBef>
                <a:spcPts val="499"/>
              </a:spcBef>
              <a:buClr>
                <a:srgbClr val="B2B2B2"/>
              </a:buClr>
              <a:buFont typeface="Tahoma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</a:p>
          <a:p>
            <a:pPr marL="2057400" lvl="4" indent="-228600" algn="l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</a:p>
          <a:p>
            <a:pPr marL="2057400" lvl="5" indent="-228600" algn="l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</a:p>
          <a:p>
            <a:pPr marL="2057400" lvl="6" indent="-228600" algn="l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28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36001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36001 h 3840"/>
                <a:gd name="GluePoint5X" fmla="*/ 0 w 1824"/>
                <a:gd name="GluePoint5Y" fmla="*/ 36001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4"/>
              <a:srcRect/>
              <a:tile tx="0" ty="0" sx="100000" sy="100000" algn="ctr"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29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30" name="Picture 8" descr="CITBANND"/>
            <p:cNvPicPr/>
            <p:nvPr/>
          </p:nvPicPr>
          <p:blipFill>
            <a:blip r:embed="rId5"/>
            <a:srcRect l="30669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31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29520" rIns="90000" bIns="2952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32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33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-45000" rIns="90000" bIns="-45000" anchor="ctr">
                <a:noAutofit/>
              </a:bodyPr>
              <a:lstStyle/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34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35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6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7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38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</p:grpSp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1pPr>
            <a:lvl2pPr lvl="1" algn="l">
              <a:spcBef>
                <a:spcPts val="700"/>
              </a:spcBef>
              <a:buClr>
                <a:srgbClr val="FF822D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8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2pPr>
            <a:lvl3pPr lvl="2" algn="l">
              <a:spcBef>
                <a:spcPts val="601"/>
              </a:spcBef>
              <a:buClr>
                <a:srgbClr val="00CC00"/>
              </a:buClr>
              <a:buFont typeface="Tahoma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4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3pPr>
            <a:lvl4pPr lvl="3" algn="l">
              <a:spcBef>
                <a:spcPts val="499"/>
              </a:spcBef>
              <a:buClr>
                <a:srgbClr val="B2B2B2"/>
              </a:buClr>
              <a:buFont typeface="Tahoma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4pPr>
            <a:lvl5pPr lvl="4" algn="l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5pPr>
            <a:lvl6pPr lvl="5" algn="l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6pPr>
            <a:lvl7pPr lvl="6" algn="l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</a:p>
          <a:p>
            <a:pPr marL="743040" lvl="1" indent="-285840" algn="l">
              <a:spcBef>
                <a:spcPts val="700"/>
              </a:spcBef>
              <a:buClr>
                <a:srgbClr val="FF822D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</a:p>
          <a:p>
            <a:pPr marL="1143000" lvl="2" indent="-228600" algn="l">
              <a:spcBef>
                <a:spcPts val="601"/>
              </a:spcBef>
              <a:buClr>
                <a:srgbClr val="00CC00"/>
              </a:buClr>
              <a:buFont typeface="Tahoma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</a:p>
          <a:p>
            <a:pPr marL="1600200" lvl="3" indent="-228600" algn="l">
              <a:spcBef>
                <a:spcPts val="499"/>
              </a:spcBef>
              <a:buClr>
                <a:srgbClr val="B2B2B2"/>
              </a:buClr>
              <a:buFont typeface="Tahoma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</a:p>
          <a:p>
            <a:pPr marL="2057400" lvl="4" indent="-228600" algn="l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</a:p>
          <a:p>
            <a:pPr marL="2057400" lvl="5" indent="-228600" algn="l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</a:p>
          <a:p>
            <a:pPr marL="2057400" lvl="6" indent="-228600" algn="l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 algn="l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 algn="l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 algn="l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 algn="l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 algn="l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 algn="l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5" name="PlaceHolder 3"/>
          <p:cNvSpPr>
            <a:spLocks noGrp="1"/>
          </p:cNvSpPr>
          <p:nvPr>
            <p:ph type="dt" idx="4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C886440-C077-4412-9E25-8C2D2AA2BF34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18.5.2026.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ftr" idx="5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sldNum" idx="6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6EB9C84-C399-4540-BB09-3932186CF273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8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2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3" name="Freeform 17" descr="CITTEXT"/>
            <p:cNvSpPr/>
            <p:nvPr/>
          </p:nvSpPr>
          <p:spPr>
            <a:xfrm>
              <a:off x="0" y="0"/>
              <a:ext cx="2895480" cy="6858000"/>
            </a:xfrm>
            <a:custGeom>
              <a:avLst/>
              <a:gdLst>
                <a:gd name="GluePoint1X" fmla="*/ 0 w 1824"/>
                <a:gd name="GluePoint1Y" fmla="*/ 28445 h 3840"/>
                <a:gd name="GluePoint2X" fmla="*/ 0 w 1824"/>
                <a:gd name="GluePoint2Y" fmla="*/ 0 h 3840"/>
                <a:gd name="GluePoint3X" fmla="*/ 1824 w 1824"/>
                <a:gd name="GluePoint3Y" fmla="*/ 0 h 3840"/>
                <a:gd name="GluePoint4X" fmla="*/ 583 w 1824"/>
                <a:gd name="GluePoint4Y" fmla="*/ 28445 h 3840"/>
                <a:gd name="GluePoint5X" fmla="*/ 0 w 1824"/>
                <a:gd name="GluePoint5Y" fmla="*/ 28445 h 3840"/>
              </a:gdLst>
              <a:ahLst/>
              <a:cxnLst>
                <a:cxn ang="0">
                  <a:pos x="GluePoint1X" y="GluePoint1Y"/>
                </a:cxn>
                <a:cxn ang="0">
                  <a:pos x="GluePoint2X" y="GluePoint2Y"/>
                </a:cxn>
                <a:cxn ang="0">
                  <a:pos x="GluePoint3X" y="GluePoint3Y"/>
                </a:cxn>
                <a:cxn ang="0">
                  <a:pos x="GluePoint4X" y="GluePoint4Y"/>
                </a:cxn>
                <a:cxn ang="0">
                  <a:pos x="GluePoint5X" y="GluePoint5Y"/>
                </a:cxn>
              </a:cxnLst>
              <a:rect l="l" t="t" r="r" b="b"/>
              <a:pathLst>
                <a:path w="1824" h="3840">
                  <a:moveTo>
                    <a:pt x="0" y="3840"/>
                  </a:moveTo>
                  <a:lnTo>
                    <a:pt x="0" y="0"/>
                  </a:lnTo>
                  <a:lnTo>
                    <a:pt x="1824" y="0"/>
                  </a:lnTo>
                  <a:cubicBezTo>
                    <a:pt x="74" y="1204"/>
                    <a:pt x="465" y="3655"/>
                    <a:pt x="583" y="3840"/>
                  </a:cubicBezTo>
                  <a:cubicBezTo>
                    <a:pt x="291" y="3840"/>
                    <a:pt x="0" y="3840"/>
                    <a:pt x="0" y="3840"/>
                  </a:cubicBezTo>
                  <a:close/>
                </a:path>
              </a:pathLst>
            </a:custGeom>
            <a:blipFill rotWithShape="0">
              <a:blip r:embed="rId3"/>
              <a:srcRect/>
              <a:tile tx="0" ty="0" sx="100000" sy="100000" algn="ctr"/>
            </a:blip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sp>
          <p:nvSpPr>
            <p:cNvPr id="54" name="Rectangle 7"/>
            <p:cNvSpPr/>
            <p:nvPr/>
          </p:nvSpPr>
          <p:spPr>
            <a:xfrm>
              <a:off x="1600200" y="0"/>
              <a:ext cx="7543800" cy="380880"/>
            </a:xfrm>
            <a:prstGeom prst="rect">
              <a:avLst/>
            </a:prstGeom>
            <a:solidFill>
              <a:srgbClr val="FF822D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6800" rIns="90000" bIns="4680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pic>
          <p:nvPicPr>
            <p:cNvPr id="55" name="Picture 8" descr="CITBANND"/>
            <p:cNvPicPr/>
            <p:nvPr/>
          </p:nvPicPr>
          <p:blipFill>
            <a:blip r:embed="rId4"/>
            <a:srcRect l="30669" r="5339" b="86772"/>
            <a:stretch/>
          </p:blipFill>
          <p:spPr>
            <a:xfrm>
              <a:off x="2514600" y="0"/>
              <a:ext cx="6629400" cy="13824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6" name="Rectangle 9"/>
            <p:cNvSpPr/>
            <p:nvPr/>
          </p:nvSpPr>
          <p:spPr>
            <a:xfrm>
              <a:off x="1600200" y="380880"/>
              <a:ext cx="7543800" cy="76320"/>
            </a:xfrm>
            <a:prstGeom prst="rect">
              <a:avLst/>
            </a:prstGeom>
            <a:solidFill>
              <a:srgbClr val="00CC00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29520" rIns="90000" bIns="29520" anchor="ctr">
              <a:noAutofit/>
            </a:bodyPr>
            <a:lstStyle/>
            <a:p>
              <a:endParaRPr lang="hr-HR" sz="1800" b="0" u="none" strike="noStrike">
                <a:solidFill>
                  <a:srgbClr val="000000"/>
                </a:solidFill>
                <a:effectLst/>
                <a:uFillTx/>
                <a:latin typeface="Arial"/>
              </a:endParaRPr>
            </a:p>
          </p:txBody>
        </p:sp>
        <p:grpSp>
          <p:nvGrpSpPr>
            <p:cNvPr id="57" name="Group 20"/>
            <p:cNvGrpSpPr/>
            <p:nvPr/>
          </p:nvGrpSpPr>
          <p:grpSpPr>
            <a:xfrm>
              <a:off x="0" y="3581280"/>
              <a:ext cx="5781600" cy="149040"/>
              <a:chOff x="0" y="3581280"/>
              <a:chExt cx="5781600" cy="149040"/>
            </a:xfrm>
          </p:grpSpPr>
          <p:sp>
            <p:nvSpPr>
              <p:cNvPr id="58" name="Freeform 10"/>
              <p:cNvSpPr/>
              <p:nvPr/>
            </p:nvSpPr>
            <p:spPr>
              <a:xfrm>
                <a:off x="0" y="3666960"/>
                <a:ext cx="5781600" cy="1800"/>
              </a:xfrm>
              <a:custGeom>
                <a:avLst/>
                <a:gdLst>
                  <a:gd name="GluePoint1X" fmla="*/ 0 w 3642"/>
                  <a:gd name="GluePoint1Y" fmla="*/ 0 h 1"/>
                  <a:gd name="GluePoint2X" fmla="*/ 3642 w 3642"/>
                  <a:gd name="GluePoint2Y" fmla="*/ 0 h 1"/>
                </a:gdLst>
                <a:ahLst/>
                <a:cxnLst>
                  <a:cxn ang="0">
                    <a:pos x="GluePoint1X" y="GluePoint1Y"/>
                  </a:cxn>
                  <a:cxn ang="0">
                    <a:pos x="GluePoint2X" y="GluePoint2Y"/>
                  </a:cxn>
                </a:cxnLst>
                <a:rect l="l" t="t" r="r" b="b"/>
                <a:pathLst>
                  <a:path w="3642" h="1">
                    <a:moveTo>
                      <a:pt x="0" y="0"/>
                    </a:moveTo>
                    <a:lnTo>
                      <a:pt x="3642" y="0"/>
                    </a:lnTo>
                  </a:path>
                </a:pathLst>
              </a:custGeom>
              <a:noFill/>
              <a:ln w="9360">
                <a:solidFill>
                  <a:srgbClr val="00CC00"/>
                </a:solidFill>
                <a:round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none" lIns="90000" tIns="-45000" rIns="90000" bIns="-45000" anchor="ctr">
                <a:noAutofit/>
              </a:bodyPr>
              <a:lstStyle/>
              <a:p>
                <a:endParaRPr lang="hr-HR" sz="1800" b="0" u="none" strike="noStrike">
                  <a:solidFill>
                    <a:srgbClr val="000000"/>
                  </a:solidFill>
                  <a:effectLst/>
                  <a:uFillTx/>
                  <a:latin typeface="Arial"/>
                </a:endParaRPr>
              </a:p>
            </p:txBody>
          </p:sp>
          <p:grpSp>
            <p:nvGrpSpPr>
              <p:cNvPr id="59" name="Group 15"/>
              <p:cNvGrpSpPr/>
              <p:nvPr/>
            </p:nvGrpSpPr>
            <p:grpSpPr>
              <a:xfrm>
                <a:off x="1523880" y="3581280"/>
                <a:ext cx="2663640" cy="149040"/>
                <a:chOff x="1523880" y="3581280"/>
                <a:chExt cx="2663640" cy="149040"/>
              </a:xfrm>
            </p:grpSpPr>
            <p:sp>
              <p:nvSpPr>
                <p:cNvPr id="60" name="Oval 20"/>
                <p:cNvSpPr/>
                <p:nvPr/>
              </p:nvSpPr>
              <p:spPr>
                <a:xfrm>
                  <a:off x="15238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1" name="Oval 21"/>
                <p:cNvSpPr/>
                <p:nvPr/>
              </p:nvSpPr>
              <p:spPr>
                <a:xfrm>
                  <a:off x="236196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2" name="Oval 22"/>
                <p:cNvSpPr/>
                <p:nvPr/>
              </p:nvSpPr>
              <p:spPr>
                <a:xfrm>
                  <a:off x="3200040" y="3581280"/>
                  <a:ext cx="14940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  <p:sp>
              <p:nvSpPr>
                <p:cNvPr id="63" name="Oval 23"/>
                <p:cNvSpPr/>
                <p:nvPr/>
              </p:nvSpPr>
              <p:spPr>
                <a:xfrm>
                  <a:off x="4038480" y="3581280"/>
                  <a:ext cx="149040" cy="149040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822D"/>
                    </a:gs>
                    <a:gs pos="100000">
                      <a:srgbClr val="9B4F1B"/>
                    </a:gs>
                  </a:gsLst>
                  <a:lin ang="0"/>
                </a:gradFill>
                <a:ln w="0"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/>
              </p:style>
              <p:txBody>
                <a:bodyPr wrap="none" lIns="90000" tIns="46800" rIns="90000" bIns="46800" anchor="ctr">
                  <a:noAutofit/>
                </a:bodyPr>
                <a:lstStyle/>
                <a:p>
                  <a:endParaRPr lang="hr-HR" sz="1800" b="0" u="none" strike="noStrike">
                    <a:solidFill>
                      <a:srgbClr val="000000"/>
                    </a:solidFill>
                    <a:effectLst/>
                    <a:uFillTx/>
                    <a:latin typeface="Arial"/>
                  </a:endParaRPr>
                </a:p>
              </p:txBody>
            </p:sp>
          </p:grpSp>
        </p:grpSp>
      </p:grpSp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3352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ctr">
            <a:noAutofit/>
          </a:bodyPr>
          <a:lstStyle>
            <a:lvl1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1pPr>
          </a:lstStyle>
          <a:p>
            <a:pPr indent="0" algn="ctr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title text format</a:t>
            </a: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33520" y="21337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1pPr>
            <a:lvl2pPr lvl="1" algn="l">
              <a:spcBef>
                <a:spcPts val="700"/>
              </a:spcBef>
              <a:buClr>
                <a:srgbClr val="FF822D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8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2pPr>
            <a:lvl3pPr lvl="2" algn="l">
              <a:spcBef>
                <a:spcPts val="601"/>
              </a:spcBef>
              <a:buClr>
                <a:srgbClr val="00CC00"/>
              </a:buClr>
              <a:buFont typeface="Tahoma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4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3pPr>
            <a:lvl4pPr lvl="3" algn="l">
              <a:spcBef>
                <a:spcPts val="499"/>
              </a:spcBef>
              <a:buClr>
                <a:srgbClr val="B2B2B2"/>
              </a:buClr>
              <a:buFont typeface="Tahoma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4pPr>
            <a:lvl5pPr lvl="4" algn="l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5pPr>
            <a:lvl6pPr lvl="5" algn="l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6pPr>
            <a:lvl7pPr lvl="6" algn="l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defRPr>
            </a:lvl7pPr>
          </a:lstStyle>
          <a:p>
            <a:pPr marL="343080" indent="-343080" algn="l">
              <a:spcBef>
                <a:spcPts val="799"/>
              </a:spcBef>
              <a:buClr>
                <a:srgbClr val="FF63B1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Click to edit the outline text format</a:t>
            </a:r>
          </a:p>
          <a:p>
            <a:pPr marL="743040" lvl="1" indent="-285840" algn="l">
              <a:spcBef>
                <a:spcPts val="700"/>
              </a:spcBef>
              <a:buClr>
                <a:srgbClr val="FF822D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Second Outline Level</a:t>
            </a:r>
          </a:p>
          <a:p>
            <a:pPr marL="1143000" lvl="2" indent="-228600" algn="l">
              <a:spcBef>
                <a:spcPts val="601"/>
              </a:spcBef>
              <a:buClr>
                <a:srgbClr val="00CC00"/>
              </a:buClr>
              <a:buFont typeface="Tahoma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Third Outline Level</a:t>
            </a:r>
          </a:p>
          <a:p>
            <a:pPr marL="1600200" lvl="3" indent="-228600" algn="l">
              <a:spcBef>
                <a:spcPts val="499"/>
              </a:spcBef>
              <a:buClr>
                <a:srgbClr val="B2B2B2"/>
              </a:buClr>
              <a:buFont typeface="Tahoma"/>
              <a:buChar char="•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Fourth Outline Level</a:t>
            </a:r>
          </a:p>
          <a:p>
            <a:pPr marL="2057400" lvl="4" indent="-228600" algn="l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Fifth Outline Level</a:t>
            </a:r>
          </a:p>
          <a:p>
            <a:pPr marL="2057400" lvl="5" indent="-228600" algn="l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Sixth Outline Level</a:t>
            </a:r>
          </a:p>
          <a:p>
            <a:pPr marL="2057400" lvl="6" indent="-228600" algn="l">
              <a:spcBef>
                <a:spcPts val="499"/>
              </a:spcBef>
              <a:buClr>
                <a:srgbClr val="000000"/>
              </a:buClr>
              <a:buFont typeface="Tahoma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Tahoma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 algn="l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 algn="l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 algn="l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 algn="l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 algn="l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 algn="l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72" name="PlaceHolder 3"/>
          <p:cNvSpPr>
            <a:spLocks noGrp="1"/>
          </p:cNvSpPr>
          <p:nvPr>
            <p:ph type="dt" idx="7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ftr" idx="8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sldNum" idx="9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5EC9313-E11A-46D5-9F33-321B39E760F7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reeform 7"/>
          <p:cNvSpPr/>
          <p:nvPr/>
        </p:nvSpPr>
        <p:spPr>
          <a:xfrm>
            <a:off x="380880" y="228600"/>
            <a:ext cx="8229600" cy="60948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" name="Line 8"/>
          <p:cNvSpPr/>
          <p:nvPr/>
        </p:nvSpPr>
        <p:spPr>
          <a:xfrm>
            <a:off x="457200" y="6172200"/>
            <a:ext cx="822960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 algn="l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 algn="l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 algn="l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 algn="l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 algn="l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 algn="l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81" name="PlaceHolder 3"/>
          <p:cNvSpPr>
            <a:spLocks noGrp="1"/>
          </p:cNvSpPr>
          <p:nvPr>
            <p:ph type="dt" idx="10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ftr" idx="11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sldNum" idx="12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A056B7F-69BD-4B7E-878C-EB957F7588A2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2147483646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7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 algn="l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 algn="l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 algn="l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 algn="l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 algn="l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 algn="l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90" name="PlaceHolder 3"/>
          <p:cNvSpPr>
            <a:spLocks noGrp="1"/>
          </p:cNvSpPr>
          <p:nvPr>
            <p:ph type="dt" idx="13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3FA82D60-5624-4738-B1FC-9E3BAE0B27C3}" type="datetime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18.5.2026.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ftr" idx="14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/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sldNum" idx="15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F528B2B-02AC-4B0C-B2D1-D4694210C472}" type="slidenum">
              <a:rPr lang="de-DE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Freeform 7"/>
          <p:cNvSpPr/>
          <p:nvPr/>
        </p:nvSpPr>
        <p:spPr>
          <a:xfrm>
            <a:off x="609480" y="1219320"/>
            <a:ext cx="7925040" cy="914400"/>
          </a:xfrm>
          <a:custGeom>
            <a:avLst/>
            <a:gdLst>
              <a:gd name="GluePoint1X" fmla="*/ 0 w 1000"/>
              <a:gd name="GluePoint1Y" fmla="*/ 836127360 h 1000"/>
              <a:gd name="GluePoint2X" fmla="*/ 0 w 1000"/>
              <a:gd name="GluePoint2Y" fmla="*/ 0 h 1000"/>
              <a:gd name="GluePoint3X" fmla="*/ 2147483646 w 1000"/>
              <a:gd name="GluePoint3Y" fmla="*/ 0 h 1000"/>
            </a:gdLst>
            <a:ahLst/>
            <a:cxnLst>
              <a:cxn ang="0">
                <a:pos x="GluePoint1X" y="GluePoint1Y"/>
              </a:cxn>
              <a:cxn ang="0">
                <a:pos x="GluePoint2X" y="GluePoint2Y"/>
              </a:cxn>
              <a:cxn ang="0">
                <a:pos x="GluePoint3X" y="GluePoint3Y"/>
              </a:cxn>
            </a:cxnLst>
            <a:rect l="l" t="t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56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Line 8"/>
          <p:cNvSpPr/>
          <p:nvPr/>
        </p:nvSpPr>
        <p:spPr>
          <a:xfrm>
            <a:off x="1981080" y="3962520"/>
            <a:ext cx="6512040" cy="0"/>
          </a:xfrm>
          <a:prstGeom prst="line">
            <a:avLst/>
          </a:prstGeom>
          <a:ln w="19080">
            <a:solidFill>
              <a:srgbClr val="CC99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-46800" rIns="90000" bIns="-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Autofit/>
          </a:bodyPr>
          <a:lstStyle>
            <a:lvl1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defRPr>
            </a:lvl1pPr>
          </a:lstStyle>
          <a:p>
            <a:pPr indent="0" algn="l"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0" u="none" strike="noStrike">
                <a:solidFill>
                  <a:srgbClr val="006633"/>
                </a:solidFill>
                <a:effectLst/>
                <a:uFillTx/>
                <a:latin typeface="Garamond"/>
              </a:rPr>
              <a:t>Click to edit the title text format</a:t>
            </a: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599840"/>
            <a:ext cx="8229600" cy="45306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t">
            <a:normAutofit/>
          </a:bodyPr>
          <a:lstStyle>
            <a:lvl1pPr algn="l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1pPr>
            <a:lvl2pPr lvl="1" algn="l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2pPr>
            <a:lvl3pPr lvl="2" algn="l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3pPr>
            <a:lvl4pPr lvl="3" algn="l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4pPr>
            <a:lvl5pPr lvl="4" algn="l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5pPr>
            <a:lvl6pPr lvl="5" algn="l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6pPr>
            <a:lvl7pPr lvl="6" algn="l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defRPr>
            </a:lvl7pPr>
          </a:lstStyle>
          <a:p>
            <a:pPr marL="343080" indent="-343080" algn="l">
              <a:spcBef>
                <a:spcPts val="75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669960" lvl="1" indent="-325440" algn="l">
              <a:spcBef>
                <a:spcPts val="649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6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022400" lvl="2" indent="-351000" algn="l">
              <a:spcBef>
                <a:spcPts val="55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339920" lvl="3" indent="-316080" algn="l">
              <a:spcBef>
                <a:spcPts val="499"/>
              </a:spcBef>
              <a:buClr>
                <a:srgbClr val="3B812F"/>
              </a:buClr>
              <a:buSzPct val="70000"/>
              <a:buFont typeface="Wingdings" charset="2"/>
              <a:buChar char="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1681200" lvl="4" indent="-339840" algn="l">
              <a:spcBef>
                <a:spcPts val="499"/>
              </a:spcBef>
              <a:buClr>
                <a:srgbClr val="CC9900"/>
              </a:buClr>
              <a:buSzPct val="75000"/>
              <a:buFont typeface="Wingdings" charset="2"/>
              <a:buChar char=""/>
              <a:tabLst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1681200" lvl="5" indent="-339840" algn="l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1681200" lvl="6" indent="-339840" algn="l">
              <a:spcBef>
                <a:spcPts val="499"/>
              </a:spcBef>
              <a:buClr>
                <a:srgbClr val="000000"/>
              </a:buClr>
              <a:buSzPct val="75000"/>
              <a:buFont typeface="Wingdings" charset="2"/>
              <a:buChar char="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99" name="PlaceHolder 3"/>
          <p:cNvSpPr>
            <a:spLocks noGrp="1"/>
          </p:cNvSpPr>
          <p:nvPr>
            <p:ph type="dt" idx="16"/>
          </p:nvPr>
        </p:nvSpPr>
        <p:spPr>
          <a:xfrm>
            <a:off x="45684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04.12.12.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ftr" idx="17"/>
          </p:nvPr>
        </p:nvSpPr>
        <p:spPr>
          <a:xfrm>
            <a:off x="3124080" y="624348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amdg.eu - ferbt1_12_008.ppt</a:t>
            </a:r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PlaceHolder 5"/>
          <p:cNvSpPr>
            <a:spLocks noGrp="1"/>
          </p:cNvSpPr>
          <p:nvPr>
            <p:ph type="sldNum" idx="18"/>
          </p:nvPr>
        </p:nvSpPr>
        <p:spPr>
          <a:xfrm>
            <a:off x="6552720" y="6243480"/>
            <a:ext cx="2133720" cy="457200"/>
          </a:xfrm>
          <a:prstGeom prst="rect">
            <a:avLst/>
          </a:prstGeom>
          <a:noFill/>
          <a:ln w="0">
            <a:noFill/>
          </a:ln>
        </p:spPr>
        <p:txBody>
          <a:bodyPr lIns="90000" tIns="46800" rIns="90000" bIns="4680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879D5CD-EB59-4018-8635-878F283831DE}" type="slidenum">
              <a:rPr lang="hr-HR" sz="1200" b="0" u="none" strike="noStrike">
                <a:solidFill>
                  <a:srgbClr val="000000"/>
                </a:solidFill>
                <a:effectLst/>
                <a:uFillTx/>
                <a:latin typeface="Garamond"/>
              </a:rPr>
              <a:t>‹#›</a:t>
            </a:fld>
            <a:endParaRPr lang="hr-HR" sz="1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755640" y="1341360"/>
            <a:ext cx="7781760" cy="193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6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Hagaj – </a:t>
            </a:r>
            <a:br>
              <a:rPr sz="6000"/>
            </a:br>
            <a:r>
              <a:rPr lang="hr-HR" sz="60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Blagdanski</a:t>
            </a:r>
            <a:br>
              <a:rPr sz="6000"/>
            </a:br>
            <a:r>
              <a:rPr lang="hr-HR" sz="6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br>
              <a:rPr sz="6000"/>
            </a:br>
            <a:endParaRPr lang="hr-HR" sz="6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subTitle"/>
          </p:nvPr>
        </p:nvSpPr>
        <p:spPr>
          <a:xfrm>
            <a:off x="1981080" y="3962520"/>
            <a:ext cx="6553440" cy="1752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l">
              <a:lnSpc>
                <a:spcPct val="100000"/>
              </a:lnSpc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Pravi prorok, </a:t>
            </a:r>
            <a:br>
              <a:rPr sz="3200"/>
            </a:b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prorok Božje prisutnosti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3" name="AutoShape 5" descr="Slikovni rezultat za haggai bible"/>
          <p:cNvSpPr/>
          <p:nvPr/>
        </p:nvSpPr>
        <p:spPr>
          <a:xfrm>
            <a:off x="2981160" y="1523880"/>
            <a:ext cx="3181680" cy="381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14" name="AutoShape 7" descr="Slikovni rezultat za haggai bible"/>
          <p:cNvSpPr/>
          <p:nvPr/>
        </p:nvSpPr>
        <p:spPr>
          <a:xfrm>
            <a:off x="2981160" y="1523880"/>
            <a:ext cx="3181680" cy="381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5" name="Picture 9"/>
          <p:cNvPicPr/>
          <p:nvPr/>
        </p:nvPicPr>
        <p:blipFill>
          <a:blip r:embed="rId2"/>
          <a:stretch/>
        </p:blipFill>
        <p:spPr>
          <a:xfrm>
            <a:off x="5962680" y="0"/>
            <a:ext cx="3181320" cy="3809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16" name="Picture 5" descr="http://www.ftidi.hr/wp-content/themes/mycollege_child/images/ftidi-logo.png"/>
          <p:cNvPicPr/>
          <p:nvPr/>
        </p:nvPicPr>
        <p:blipFill>
          <a:blip r:embed="rId3"/>
          <a:stretch/>
        </p:blipFill>
        <p:spPr>
          <a:xfrm>
            <a:off x="179280" y="115920"/>
            <a:ext cx="936720" cy="93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17" name="Text Box 18"/>
          <p:cNvSpPr/>
          <p:nvPr/>
        </p:nvSpPr>
        <p:spPr>
          <a:xfrm>
            <a:off x="1211400" y="0"/>
            <a:ext cx="4655880" cy="64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Filozofsko-teološki institut DI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Studij filozofije i teologije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ADCD2-4F8C-BDB8-C935-797D733902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>
            <a:extLst>
              <a:ext uri="{FF2B5EF4-FFF2-40B4-BE49-F238E27FC236}">
                <a16:creationId xmlns:a16="http://schemas.microsoft.com/office/drawing/2014/main" id="{BE05E4C9-B82B-5B8B-5A47-8CAEB76A9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40" y="1341360"/>
            <a:ext cx="7781760" cy="193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6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Hagaj – </a:t>
            </a:r>
            <a:br>
              <a:rPr sz="6000"/>
            </a:br>
            <a:r>
              <a:rPr lang="hr-HR" sz="60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Blagdanski</a:t>
            </a:r>
            <a:br>
              <a:rPr sz="6000"/>
            </a:br>
            <a:r>
              <a:rPr lang="hr-HR" sz="6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br>
              <a:rPr sz="6000"/>
            </a:br>
            <a:endParaRPr lang="hr-HR" sz="6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1" name="PlaceHolder 2">
            <a:extLst>
              <a:ext uri="{FF2B5EF4-FFF2-40B4-BE49-F238E27FC236}">
                <a16:creationId xmlns:a16="http://schemas.microsoft.com/office/drawing/2014/main" id="{C4C114A1-59B8-2CC4-D632-FC26584D5DAC}"/>
              </a:ext>
            </a:extLst>
          </p:cNvPr>
          <p:cNvSpPr>
            <a:spLocks noGrp="1"/>
          </p:cNvSpPr>
          <p:nvPr>
            <p:ph type="subTitle"/>
          </p:nvPr>
        </p:nvSpPr>
        <p:spPr>
          <a:xfrm>
            <a:off x="1981080" y="3962520"/>
            <a:ext cx="6553440" cy="1752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l">
              <a:lnSpc>
                <a:spcPct val="100000"/>
              </a:lnSpc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Pravi prorok Doma Gospodnjega, </a:t>
            </a:r>
            <a:br>
              <a:rPr sz="3200"/>
            </a:b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prorok Božje prisutnosti koji traži pozorost srca i naviješta mir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AutoShape 5" descr="Slikovni rezultat za haggai bible">
            <a:extLst>
              <a:ext uri="{FF2B5EF4-FFF2-40B4-BE49-F238E27FC236}">
                <a16:creationId xmlns:a16="http://schemas.microsoft.com/office/drawing/2014/main" id="{96609712-F73B-0D45-E527-4F3D5D5C1887}"/>
              </a:ext>
            </a:extLst>
          </p:cNvPr>
          <p:cNvSpPr/>
          <p:nvPr/>
        </p:nvSpPr>
        <p:spPr>
          <a:xfrm>
            <a:off x="2981160" y="1523880"/>
            <a:ext cx="3181680" cy="381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AutoShape 7" descr="Slikovni rezultat za haggai bible">
            <a:extLst>
              <a:ext uri="{FF2B5EF4-FFF2-40B4-BE49-F238E27FC236}">
                <a16:creationId xmlns:a16="http://schemas.microsoft.com/office/drawing/2014/main" id="{BA514BE9-08AA-3B74-AC9B-A7968FF1F073}"/>
              </a:ext>
            </a:extLst>
          </p:cNvPr>
          <p:cNvSpPr/>
          <p:nvPr/>
        </p:nvSpPr>
        <p:spPr>
          <a:xfrm>
            <a:off x="2981160" y="1523880"/>
            <a:ext cx="3181680" cy="381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4" name="Picture 9">
            <a:extLst>
              <a:ext uri="{FF2B5EF4-FFF2-40B4-BE49-F238E27FC236}">
                <a16:creationId xmlns:a16="http://schemas.microsoft.com/office/drawing/2014/main" id="{948E6AE9-C2AA-5BB1-62C5-09EC89ACE411}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5962680" y="0"/>
            <a:ext cx="3181320" cy="3809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5" name="Picture 5" descr="http://www.ftidi.hr/wp-content/themes/mycollege_child/images/ftidi-logo.png">
            <a:extLst>
              <a:ext uri="{FF2B5EF4-FFF2-40B4-BE49-F238E27FC236}">
                <a16:creationId xmlns:a16="http://schemas.microsoft.com/office/drawing/2014/main" id="{FCCDF63E-740D-492A-89FD-371DDE43A58C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79280" y="115920"/>
            <a:ext cx="936720" cy="93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6" name="Text Box 18">
            <a:extLst>
              <a:ext uri="{FF2B5EF4-FFF2-40B4-BE49-F238E27FC236}">
                <a16:creationId xmlns:a16="http://schemas.microsoft.com/office/drawing/2014/main" id="{796A6AC0-8837-FC71-5F36-47FD56C21D9A}"/>
              </a:ext>
            </a:extLst>
          </p:cNvPr>
          <p:cNvSpPr/>
          <p:nvPr/>
        </p:nvSpPr>
        <p:spPr>
          <a:xfrm>
            <a:off x="1211400" y="0"/>
            <a:ext cx="4655880" cy="64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Filozofsko-teološki institut DI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Studij filozofije i teologije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84353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39528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Sadržaj u Hag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457200" y="836640"/>
            <a:ext cx="8229600" cy="5294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20000"/>
          </a:bodyPr>
          <a:lstStyle/>
          <a:p>
            <a:pPr marL="669960" lvl="1" indent="-325440" algn="l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b="1" i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Glavna tema</a:t>
            </a:r>
            <a:r>
              <a:rPr lang="hr-HR" b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11x:</a:t>
            </a:r>
            <a:endParaRPr lang="hr-HR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Dom (</a:t>
            </a:r>
            <a:r>
              <a:rPr lang="hr-HR" b="1" i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bet</a:t>
            </a:r>
            <a:r>
              <a:rPr lang="hr-HR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): Hram </a:t>
            </a:r>
            <a:r>
              <a:rPr lang="hr-HR" b="1" u="none" strike="noStrike" dirty="0">
                <a:solidFill>
                  <a:srgbClr val="000000"/>
                </a:solidFill>
                <a:effectLst/>
                <a:uFillTx/>
                <a:latin typeface="Wingdings"/>
                <a:ea typeface="Wingdings"/>
              </a:rPr>
              <a:t></a:t>
            </a:r>
            <a:r>
              <a:rPr lang="hr-HR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obiteljske kuće</a:t>
            </a:r>
            <a:endParaRPr lang="hr-HR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b="1" i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Hram</a:t>
            </a:r>
            <a:r>
              <a:rPr lang="hr-HR" b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(1,2.14; 1,4; 1,8; 1,9:)</a:t>
            </a:r>
            <a:endParaRPr lang="hr-HR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8x Dom Jahvin (1,2.14), ovaj dom (1,4; 2,3.7.9), </a:t>
            </a:r>
            <a:br>
              <a:rPr dirty="0"/>
            </a:br>
            <a:r>
              <a:rPr lang="hr-HR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dom (s članom 1,8); moj dom (1,9) </a:t>
            </a:r>
            <a:endParaRPr lang="hr-HR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b="1" i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Obiteljske kuće (</a:t>
            </a:r>
            <a:r>
              <a:rPr lang="hr-HR" b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1,4.9:)</a:t>
            </a:r>
            <a:endParaRPr lang="hr-HR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3x Vaše kuće (1,4), svatko u svoj dom (2x 1,9)</a:t>
            </a:r>
            <a:endParaRPr lang="hr-HR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b="1" i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Prilike</a:t>
            </a:r>
            <a:r>
              <a:rPr lang="pl-PL" b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b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PRIJE GRADNJE (1,6.9.10):</a:t>
            </a:r>
            <a:endParaRPr lang="hr-HR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Umjesto mnogo – malo (6.9)</a:t>
            </a:r>
            <a:endParaRPr lang="hr-HR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Nebo uskraćuje rosu (10)</a:t>
            </a:r>
            <a:endParaRPr lang="hr-HR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b="1" i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U prvom </a:t>
            </a:r>
            <a:r>
              <a:rPr lang="hr-HR" b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izravnom</a:t>
            </a:r>
            <a:r>
              <a:rPr lang="hr-HR" b="1" i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proroštvu </a:t>
            </a:r>
            <a:r>
              <a:rPr lang="hr-HR" b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(2,10-19)</a:t>
            </a:r>
            <a:r>
              <a:rPr lang="hr-HR" b="1" i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, </a:t>
            </a:r>
            <a:br>
              <a:rPr dirty="0"/>
            </a:br>
            <a:r>
              <a:rPr lang="hr-HR" b="1" i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odgovor </a:t>
            </a:r>
            <a:r>
              <a:rPr lang="hr-HR" b="1" i="1" u="none" strike="noStrike" dirty="0" err="1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Hagajev</a:t>
            </a:r>
            <a:r>
              <a:rPr lang="hr-HR" b="1" i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u </a:t>
            </a:r>
            <a:r>
              <a:rPr lang="hr-HR" b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2,16:</a:t>
            </a:r>
            <a:endParaRPr lang="hr-HR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Tko je došao po 20 mjerica žita našao je samo 10; </a:t>
            </a:r>
            <a:br>
              <a:rPr dirty="0"/>
            </a:br>
            <a:r>
              <a:rPr lang="pl-PL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tko je došao do bačve po 50 mjera, dobio je samo 20</a:t>
            </a:r>
            <a:endParaRPr lang="hr-HR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2" name="Picture 151"/>
          <p:cNvPicPr/>
          <p:nvPr/>
        </p:nvPicPr>
        <p:blipFill>
          <a:blip r:embed="rId2"/>
          <a:stretch/>
        </p:blipFill>
        <p:spPr>
          <a:xfrm>
            <a:off x="6373800" y="0"/>
            <a:ext cx="2792520" cy="1800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53" name="Picture 152"/>
          <p:cNvPicPr/>
          <p:nvPr/>
        </p:nvPicPr>
        <p:blipFill>
          <a:blip r:embed="rId3"/>
          <a:stretch/>
        </p:blipFill>
        <p:spPr>
          <a:xfrm>
            <a:off x="6120000" y="3600000"/>
            <a:ext cx="2904120" cy="15364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1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95280" y="11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Plodovi izgradnje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457200" y="836640"/>
            <a:ext cx="8507520" cy="5294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10000"/>
          </a:bodyPr>
          <a:lstStyle/>
          <a:p>
            <a:pPr marL="669960" lvl="1" indent="-325440" algn="l">
              <a:lnSpc>
                <a:spcPct val="120000"/>
              </a:lnSpc>
              <a:spcBef>
                <a:spcPts val="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200" b="1" i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Prije izgradnje </a:t>
            </a:r>
            <a:r>
              <a:rPr lang="pl-PL" sz="2200" b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(Hag 2,17):</a:t>
            </a:r>
            <a:endParaRPr lang="hr-HR" sz="2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20000"/>
              </a:lnSpc>
              <a:spcBef>
                <a:spcPts val="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Udario sam vas, ali nitko da dođe k meni</a:t>
            </a:r>
            <a:endParaRPr lang="hr-HR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20000"/>
              </a:lnSpc>
              <a:spcBef>
                <a:spcPts val="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200" b="1" i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Poslije: datum u</a:t>
            </a:r>
            <a:r>
              <a:rPr lang="pl-PL" sz="2200" b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1,15, </a:t>
            </a:r>
            <a:r>
              <a:rPr lang="pl-PL" sz="2200" b="1" i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zbivanje u</a:t>
            </a:r>
            <a:r>
              <a:rPr lang="pl-PL" sz="2200" b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1,14:</a:t>
            </a:r>
            <a:endParaRPr lang="hr-HR" sz="2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20000"/>
              </a:lnSpc>
              <a:spcBef>
                <a:spcPts val="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24. 6. Zerubabel, Jošua i Ostatak </a:t>
            </a:r>
            <a:endParaRPr lang="hr-HR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20000"/>
              </a:lnSpc>
              <a:spcBef>
                <a:spcPts val="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pl-PL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im budi duh, rade (1,14</a:t>
            </a:r>
            <a:r>
              <a:rPr lang="hr-HR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usp. 13</a:t>
            </a:r>
            <a:r>
              <a:rPr lang="pl-PL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)</a:t>
            </a:r>
            <a:endParaRPr lang="hr-HR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20000"/>
              </a:lnSpc>
              <a:spcBef>
                <a:spcPts val="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200" b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Trostruki poziv na jakost (2,4)</a:t>
            </a:r>
            <a:endParaRPr lang="hr-HR" sz="2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20000"/>
              </a:lnSpc>
              <a:spcBef>
                <a:spcPts val="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Zerubabelu, Jošui, </a:t>
            </a:r>
            <a:r>
              <a:rPr lang="pl-PL" sz="2600" b="1" i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svemu</a:t>
            </a:r>
            <a:r>
              <a:rPr lang="pl-PL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narodu 2,4</a:t>
            </a:r>
            <a:endParaRPr lang="hr-HR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20000"/>
              </a:lnSpc>
              <a:spcBef>
                <a:spcPts val="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Obrazloženje: „Ja sam s vama” (4), sidrište u Izlasku (5)</a:t>
            </a:r>
            <a:endParaRPr lang="hr-HR" sz="2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20000"/>
              </a:lnSpc>
              <a:spcBef>
                <a:spcPts val="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200" b="1" i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Plodovi u</a:t>
            </a:r>
            <a:r>
              <a:rPr lang="pl-PL" sz="2200" b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2,19:</a:t>
            </a:r>
            <a:endParaRPr lang="hr-HR" sz="2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20000"/>
              </a:lnSpc>
              <a:spcBef>
                <a:spcPts val="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Blagoslovit ću: sjeme, lozu, smokvu, nar i maslinu (2,19)</a:t>
            </a:r>
            <a:endParaRPr lang="hr-HR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20000"/>
              </a:lnSpc>
              <a:spcBef>
                <a:spcPts val="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200" b="1" i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Prednost Drugoga Hrama, Božji govor</a:t>
            </a:r>
            <a:r>
              <a:rPr lang="pl-PL" sz="2200" b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(2,9):</a:t>
            </a:r>
            <a:endParaRPr lang="hr-HR" sz="2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20000"/>
              </a:lnSpc>
              <a:spcBef>
                <a:spcPts val="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Imat će veću slavu (2,9)</a:t>
            </a:r>
            <a:endParaRPr lang="hr-HR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20000"/>
              </a:lnSpc>
              <a:spcBef>
                <a:spcPts val="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6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Dat ću mir (2,9)</a:t>
            </a:r>
            <a:endParaRPr lang="hr-HR" sz="26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20000"/>
              </a:lnSpc>
              <a:spcBef>
                <a:spcPts val="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2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Usp. Mir vam svoj dajem (Iv 14,27)</a:t>
            </a:r>
            <a:endParaRPr lang="hr-HR" sz="22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6" name="Picture 155"/>
          <p:cNvPicPr/>
          <p:nvPr/>
        </p:nvPicPr>
        <p:blipFill>
          <a:blip r:embed="rId2"/>
          <a:stretch/>
        </p:blipFill>
        <p:spPr>
          <a:xfrm>
            <a:off x="7200000" y="-17640"/>
            <a:ext cx="1980000" cy="35172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1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1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Effect">
                      <p:stCondLst>
                        <p:cond delay="indefinite"/>
                      </p:stCondLst>
                      <p:childTnLst>
                        <p:par>
                          <p:cTn id="3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500"/>
                                        <p:tgtEl>
                                          <p:spTgt spid="1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Effect">
                      <p:stCondLst>
                        <p:cond delay="indefinite"/>
                      </p:stCondLst>
                      <p:childTnLst>
                        <p:par>
                          <p:cTn id="4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500"/>
                                        <p:tgtEl>
                                          <p:spTgt spid="1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395280" y="11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Apokalipsa u Hag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/>
          </p:nvPr>
        </p:nvSpPr>
        <p:spPr>
          <a:xfrm>
            <a:off x="457200" y="1125360"/>
            <a:ext cx="8229600" cy="5005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669960" lvl="1" indent="-325440" algn="l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Bog najavljuje univerzalnu </a:t>
            </a:r>
            <a:br>
              <a:rPr sz="2400"/>
            </a:b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akciju u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Hag 2,6: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Protrest ću 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3x 2,6s.21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 1,1: </a:t>
            </a:r>
            <a:r>
              <a:rPr lang="hr-HR" sz="24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potres</a:t>
            </a: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u Jeruzalemu za 2 g.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Pred kraj ponavlja Zerubabelu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(2,21s)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Svemirski razmjer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(2,6.21):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Potres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neba i zemlje, mora i kopna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Obraćenički vid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(2,7):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Potres</a:t>
            </a: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svih naroda (2,7)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spcBef>
                <a:spcPts val="30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Bogoštovni karakter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(2,7):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3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Njihovo blago prinos u Hram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59" name="Picture 9"/>
          <p:cNvPicPr/>
          <p:nvPr/>
        </p:nvPicPr>
        <p:blipFill>
          <a:blip r:embed="rId2"/>
          <a:stretch/>
        </p:blipFill>
        <p:spPr>
          <a:xfrm>
            <a:off x="6443640" y="0"/>
            <a:ext cx="2692440" cy="32227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500"/>
                                        <p:tgtEl>
                                          <p:spTgt spid="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1" dur="500"/>
                                        <p:tgtEl>
                                          <p:spTgt spid="15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324000" y="18900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Zaključak knjige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457200" y="980640"/>
            <a:ext cx="8686800" cy="51498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669960" lvl="1" indent="-325440" algn="l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Drugo </a:t>
            </a:r>
            <a:r>
              <a:rPr lang="pl-PL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izravno</a:t>
            </a:r>
            <a:r>
              <a:rPr lang="pl-PL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proroštvo</a:t>
            </a:r>
            <a:r>
              <a:rPr lang="pl-PL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(2,20):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Istoga 24. 9., za Zerubabela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Sadržaj</a:t>
            </a:r>
            <a:r>
              <a:rPr lang="pl-PL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2,21s kao 2,6s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Kozmički potres (21) i </a:t>
            </a:r>
            <a:br>
              <a:rPr sz="2600"/>
            </a:br>
            <a:r>
              <a:rPr lang="pl-P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obaranje kraljevstava (22)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Usred užasa završna utjeha u</a:t>
            </a:r>
            <a:r>
              <a:rPr lang="pl-PL" sz="2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2,23: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Zerubabel „moj sluga” (23)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„uzet ću ga” – teološki glagol (23)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usp. Post 5,23; 2 Kr 2,10; Am 7,15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Pečatni prsten na Božjoj ruci (23)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Značaj cijele Knjige: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Važna nadopuna uz Ezr 1-6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spcBef>
                <a:spcPts val="283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2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Poruka:</a:t>
            </a:r>
            <a:endParaRPr lang="hr-HR" sz="2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283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l-P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Ako gradimo </a:t>
            </a:r>
            <a:r>
              <a:rPr lang="pl-PL" sz="26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Crkvu</a:t>
            </a:r>
            <a:r>
              <a:rPr lang="pl-PL" sz="26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, Bog nam obećava blagoslov i mir</a:t>
            </a:r>
            <a:endParaRPr lang="hr-HR" sz="26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62" name="Picture 161"/>
          <p:cNvPicPr/>
          <p:nvPr/>
        </p:nvPicPr>
        <p:blipFill>
          <a:blip r:embed="rId2"/>
          <a:stretch/>
        </p:blipFill>
        <p:spPr>
          <a:xfrm>
            <a:off x="5426280" y="390240"/>
            <a:ext cx="3735000" cy="24897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1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1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16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Effect">
                      <p:stCondLst>
                        <p:cond delay="indefinite"/>
                      </p:stCondLst>
                      <p:childTnLst>
                        <p:par>
                          <p:cTn id="3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500"/>
                                        <p:tgtEl>
                                          <p:spTgt spid="16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 192"/>
          <p:cNvSpPr/>
          <p:nvPr/>
        </p:nvSpPr>
        <p:spPr>
          <a:xfrm>
            <a:off x="533520" y="6094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  <a:defRPr/>
            </a:pPr>
            <a:r>
              <a:rPr kumimoji="0" lang="hr-HR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DejaVu Sans"/>
              </a:rPr>
              <a:t>Uzlazi Bog (</a:t>
            </a:r>
            <a:r>
              <a:rPr kumimoji="0" lang="hr-H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DejaVu Sans"/>
              </a:rPr>
              <a:t>Ps</a:t>
            </a:r>
            <a:r>
              <a:rPr kumimoji="0" lang="hr-HR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DejaVu Sans"/>
              </a:rPr>
              <a:t> 47)</a:t>
            </a:r>
            <a:endParaRPr kumimoji="0" lang="hr-HR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194" name="Picture 193"/>
          <p:cNvPicPr/>
          <p:nvPr/>
        </p:nvPicPr>
        <p:blipFill>
          <a:blip r:embed="rId2"/>
          <a:stretch/>
        </p:blipFill>
        <p:spPr>
          <a:xfrm>
            <a:off x="0" y="2349360"/>
            <a:ext cx="9144000" cy="17938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117"/>
          <p:cNvSpPr/>
          <p:nvPr/>
        </p:nvSpPr>
        <p:spPr>
          <a:xfrm>
            <a:off x="533520" y="6094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</a:pPr>
            <a:r>
              <a:rPr lang="hr-HR" sz="4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Uskrsnu Isus doista (Ps 67)</a:t>
            </a:r>
            <a:endParaRPr lang="hr-HR" sz="4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19" name="Picture 118"/>
          <p:cNvPicPr/>
          <p:nvPr/>
        </p:nvPicPr>
        <p:blipFill>
          <a:blip r:embed="rId2"/>
          <a:stretch/>
        </p:blipFill>
        <p:spPr>
          <a:xfrm>
            <a:off x="0" y="2965320"/>
            <a:ext cx="9144000" cy="19036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755640" y="1341360"/>
            <a:ext cx="7781760" cy="1935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6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Hagaj – </a:t>
            </a:r>
            <a:br>
              <a:rPr sz="6000"/>
            </a:br>
            <a:r>
              <a:rPr lang="hr-HR" sz="60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Blagdanski</a:t>
            </a:r>
            <a:br>
              <a:rPr sz="6000"/>
            </a:br>
            <a:r>
              <a:rPr lang="hr-HR" sz="60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br>
              <a:rPr sz="6000"/>
            </a:br>
            <a:endParaRPr lang="hr-HR" sz="60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1981080" y="3962520"/>
            <a:ext cx="6553440" cy="17524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l">
              <a:lnSpc>
                <a:spcPct val="100000"/>
              </a:lnSpc>
              <a:spcBef>
                <a:spcPts val="799"/>
              </a:spcBef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Pravi prorok Doma Gospodnjega, </a:t>
            </a:r>
            <a:br>
              <a:rPr sz="3200"/>
            </a:br>
            <a:r>
              <a:rPr lang="hr-HR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prorok Božje prisutnosti koji traži pozorost srca i naviješta mir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2" name="AutoShape 5" descr="Slikovni rezultat za haggai bible"/>
          <p:cNvSpPr/>
          <p:nvPr/>
        </p:nvSpPr>
        <p:spPr>
          <a:xfrm>
            <a:off x="2981160" y="1523880"/>
            <a:ext cx="3181680" cy="381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3" name="AutoShape 7" descr="Slikovni rezultat za haggai bible"/>
          <p:cNvSpPr/>
          <p:nvPr/>
        </p:nvSpPr>
        <p:spPr>
          <a:xfrm>
            <a:off x="2981160" y="1523880"/>
            <a:ext cx="3181680" cy="3810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24" name="Picture 9"/>
          <p:cNvPicPr/>
          <p:nvPr/>
        </p:nvPicPr>
        <p:blipFill>
          <a:blip r:embed="rId2"/>
          <a:stretch/>
        </p:blipFill>
        <p:spPr>
          <a:xfrm>
            <a:off x="5962680" y="0"/>
            <a:ext cx="3181320" cy="3809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125" name="Picture 5" descr="http://www.ftidi.hr/wp-content/themes/mycollege_child/images/ftidi-logo.png"/>
          <p:cNvPicPr/>
          <p:nvPr/>
        </p:nvPicPr>
        <p:blipFill>
          <a:blip r:embed="rId3"/>
          <a:stretch/>
        </p:blipFill>
        <p:spPr>
          <a:xfrm>
            <a:off x="179280" y="115920"/>
            <a:ext cx="936720" cy="93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6" name="Text Box 18"/>
          <p:cNvSpPr/>
          <p:nvPr/>
        </p:nvSpPr>
        <p:spPr>
          <a:xfrm>
            <a:off x="1211400" y="0"/>
            <a:ext cx="4655880" cy="642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Filozofsko-teološki institut DI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Studij filozofije i teologije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 Box 9"/>
          <p:cNvSpPr/>
          <p:nvPr/>
        </p:nvSpPr>
        <p:spPr>
          <a:xfrm>
            <a:off x="457200" y="6248520"/>
            <a:ext cx="213372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hr-HR" sz="4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Text Box 3"/>
          <p:cNvSpPr/>
          <p:nvPr/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 anchor="ctr">
            <a:noAutofit/>
          </a:bodyPr>
          <a:lstStyle/>
          <a:p>
            <a:endParaRPr lang="hr-HR" sz="4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Text Box 7"/>
          <p:cNvSpPr/>
          <p:nvPr/>
        </p:nvSpPr>
        <p:spPr>
          <a:xfrm>
            <a:off x="762120" y="1371600"/>
            <a:ext cx="7696080" cy="20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rmAutofit/>
          </a:bodyPr>
          <a:lstStyle/>
          <a:p>
            <a:endParaRPr lang="hr-HR" sz="4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Text Box 8"/>
          <p:cNvSpPr/>
          <p:nvPr/>
        </p:nvSpPr>
        <p:spPr>
          <a:xfrm>
            <a:off x="762120" y="3765600"/>
            <a:ext cx="7696080" cy="2057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rmAutofit/>
          </a:bodyPr>
          <a:lstStyle/>
          <a:p>
            <a:endParaRPr lang="hr-HR" sz="4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659880" y="1545840"/>
            <a:ext cx="7618680" cy="2459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7200" b="1" u="none" strike="noStrike">
                <a:solidFill>
                  <a:srgbClr val="420000"/>
                </a:solidFill>
                <a:effectLst/>
                <a:uFillTx/>
                <a:latin typeface="Times New Roman"/>
                <a:ea typeface="Times New Roman"/>
              </a:rPr>
              <a:t>Proroštvo i apokaliptika</a:t>
            </a:r>
            <a:endParaRPr lang="hr-HR" sz="7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pic>
        <p:nvPicPr>
          <p:cNvPr id="132" name="Picture 6" descr="Slikovni rezultat za jesus in nazareth synagogue&quot;"/>
          <p:cNvPicPr/>
          <p:nvPr/>
        </p:nvPicPr>
        <p:blipFill>
          <a:blip r:embed="rId3"/>
          <a:stretch/>
        </p:blipFill>
        <p:spPr>
          <a:xfrm>
            <a:off x="5292720" y="0"/>
            <a:ext cx="3851280" cy="271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3" name="Text Box 10"/>
          <p:cNvSpPr/>
          <p:nvPr/>
        </p:nvSpPr>
        <p:spPr>
          <a:xfrm>
            <a:off x="1211400" y="0"/>
            <a:ext cx="4655880" cy="1191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spAutoFit/>
          </a:bodyPr>
          <a:lstStyle/>
          <a:p>
            <a:pPr>
              <a:lnSpc>
                <a:spcPct val="100000"/>
              </a:lnSpc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Filozofsko-teološki institut DI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Studij filozofije i teologije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ak. g. 2025./26. ECTS 6</a:t>
            </a:r>
            <a:br>
              <a:rPr sz="1800"/>
            </a:br>
            <a:r>
              <a:rPr lang="hr-HR" sz="1800" b="1" u="none" strike="noStrike">
                <a:solidFill>
                  <a:srgbClr val="000000"/>
                </a:solidFill>
                <a:effectLst/>
                <a:uFillTx/>
                <a:latin typeface="Arial"/>
                <a:ea typeface="Arial"/>
              </a:rPr>
              <a:t>ponedjeljkom i srijedom u 10:15</a:t>
            </a:r>
            <a:endParaRPr lang="hr-HR" sz="18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34" name="Picture 8" descr="http://www.ftidi.hr/wp-content/themes/mycollege_child/images/ftidi-logo.png"/>
          <p:cNvPicPr/>
          <p:nvPr/>
        </p:nvPicPr>
        <p:blipFill>
          <a:blip r:embed="rId4"/>
          <a:stretch/>
        </p:blipFill>
        <p:spPr>
          <a:xfrm>
            <a:off x="179280" y="115920"/>
            <a:ext cx="936720" cy="936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5" name="Text Box 11"/>
          <p:cNvSpPr/>
          <p:nvPr/>
        </p:nvSpPr>
        <p:spPr>
          <a:xfrm>
            <a:off x="865440" y="4005000"/>
            <a:ext cx="7696440" cy="2243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 anchorCtr="1">
            <a:normAutofit fontScale="77500" lnSpcReduction="20000"/>
          </a:bodyPr>
          <a:lstStyle/>
          <a:p>
            <a:pPr algn="ctr">
              <a:lnSpc>
                <a:spcPct val="100000"/>
              </a:lnSpc>
              <a:spcBef>
                <a:spcPts val="700"/>
              </a:spcBef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sr-Latn-RS" sz="4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amdg.eu → nastava → FTI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sr-Latn-RS" sz="4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Pregled (prezentacije), tekstovi, audio- i videozapisi…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sr-Latn-RS" sz="3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endParaRPr lang="hr-HR" sz="3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700"/>
              </a:spcBef>
              <a:tabLst>
                <a:tab pos="0" algn="l"/>
                <a:tab pos="447840" algn="l"/>
                <a:tab pos="896760" algn="l"/>
                <a:tab pos="1346040" algn="l"/>
                <a:tab pos="1795320" algn="l"/>
                <a:tab pos="2244600" algn="l"/>
                <a:tab pos="2693880" algn="l"/>
                <a:tab pos="3143160" algn="l"/>
                <a:tab pos="3592440" algn="l"/>
                <a:tab pos="4041720" algn="l"/>
                <a:tab pos="4491000" algn="l"/>
                <a:tab pos="4940280" algn="l"/>
                <a:tab pos="5389560" algn="l"/>
                <a:tab pos="5838840" algn="l"/>
                <a:tab pos="6288120" algn="l"/>
                <a:tab pos="6737400" algn="l"/>
                <a:tab pos="7186680" algn="l"/>
                <a:tab pos="7635960" algn="l"/>
                <a:tab pos="8085240" algn="l"/>
                <a:tab pos="8534520" algn="l"/>
                <a:tab pos="8983800" algn="l"/>
                <a:tab pos="8985240" algn="l"/>
                <a:tab pos="9434520" algn="l"/>
                <a:tab pos="9883800" algn="l"/>
                <a:tab pos="10333080" algn="l"/>
                <a:tab pos="10782360" algn="l"/>
              </a:tabLst>
            </a:pPr>
            <a:r>
              <a:rPr lang="sr-Latn-RS" sz="42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Božo Lujić, </a:t>
            </a:r>
            <a:r>
              <a:rPr lang="sr-Latn-RS" sz="42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Starozavjetni proroci</a:t>
            </a:r>
            <a:endParaRPr lang="hr-HR" sz="42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74760" y="11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Posebnosti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/>
          </p:nvPr>
        </p:nvSpPr>
        <p:spPr>
          <a:xfrm>
            <a:off x="457200" y="836640"/>
            <a:ext cx="8229600" cy="5294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lnSpcReduction="9999"/>
          </a:bodyPr>
          <a:lstStyle/>
          <a:p>
            <a:pPr marL="669960" lvl="1" indent="-325440" algn="l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Ponovljena Božja poruka</a:t>
            </a:r>
            <a:r>
              <a:rPr lang="hr-HR" sz="2400" b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(Hag 1,13; 2,4):</a:t>
            </a:r>
            <a:endParaRPr lang="hr-HR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„Ja sam s vama” – samo tu tako</a:t>
            </a:r>
            <a:endParaRPr lang="hr-HR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Usidreno proroštvo</a:t>
            </a:r>
            <a:r>
              <a:rPr lang="hr-HR" sz="2400" b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(2,5):</a:t>
            </a:r>
            <a:endParaRPr lang="hr-HR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Kod Izlaska obećao sam da moj </a:t>
            </a:r>
            <a:br>
              <a:rPr sz="2800" dirty="0"/>
            </a:b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Duh ostaje posred vas (2,5)</a:t>
            </a:r>
            <a:endParaRPr lang="hr-HR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Ponovljen zahtjev </a:t>
            </a:r>
            <a:r>
              <a:rPr lang="hr-HR" sz="2400" b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(1,5; 1,7; 2,15.18[2x]):</a:t>
            </a:r>
            <a:endParaRPr lang="hr-HR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5x </a:t>
            </a:r>
            <a:r>
              <a:rPr lang="he-IL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שׂים לבב</a:t>
            </a: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usmjerenje srca </a:t>
            </a:r>
            <a:br>
              <a:rPr sz="2800" dirty="0"/>
            </a:b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(“razmotrite”, “pripazite”)</a:t>
            </a:r>
            <a:endParaRPr lang="hr-HR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Rijetko spomenut predmet u</a:t>
            </a:r>
            <a:r>
              <a:rPr lang="hr-HR" sz="2400" b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2,23 (14x u HB):</a:t>
            </a:r>
            <a:endParaRPr lang="hr-HR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70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Pečatni prsten</a:t>
            </a:r>
            <a:endParaRPr lang="hr-HR" sz="2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Zerubabelu</a:t>
            </a:r>
            <a:r>
              <a:rPr lang="hr-HR" sz="2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: „moj pečatni prsten” (usp. </a:t>
            </a:r>
            <a:r>
              <a:rPr lang="hr-HR" sz="24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Pj</a:t>
            </a:r>
            <a:r>
              <a:rPr lang="hr-HR" sz="2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8,6)</a:t>
            </a:r>
            <a:endParaRPr lang="hr-HR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spcBef>
                <a:spcPts val="6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Zaključak Knjige </a:t>
            </a:r>
            <a:endParaRPr lang="hr-HR" sz="24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8" name="AutoShape 5" descr="Slikovni rezultat za haggai bible"/>
          <p:cNvSpPr/>
          <p:nvPr/>
        </p:nvSpPr>
        <p:spPr>
          <a:xfrm>
            <a:off x="155520" y="46080"/>
            <a:ext cx="3809880" cy="430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39" name="Picture 9"/>
          <p:cNvPicPr/>
          <p:nvPr/>
        </p:nvPicPr>
        <p:blipFill>
          <a:blip r:embed="rId2"/>
          <a:stretch/>
        </p:blipFill>
        <p:spPr>
          <a:xfrm>
            <a:off x="6571800" y="-31680"/>
            <a:ext cx="2576880" cy="29116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7" dur="5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2" dur="5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17" dur="500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2" dur="500"/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27" dur="500"/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 additive="repl">
                                        <p:cTn id="32" dur="500"/>
                                        <p:tgtEl>
                                          <p:spTgt spid="1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395280" y="115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8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Pravi prorok </a:t>
            </a:r>
            <a:endParaRPr lang="hr-HR" sz="48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/>
          </p:nvPr>
        </p:nvSpPr>
        <p:spPr>
          <a:xfrm>
            <a:off x="457200" y="836640"/>
            <a:ext cx="8686800" cy="5294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/>
          </a:bodyPr>
          <a:lstStyle/>
          <a:p>
            <a:pPr marL="343080" indent="-343080" algn="l">
              <a:lnSpc>
                <a:spcPct val="100000"/>
              </a:lnSpc>
              <a:spcBef>
                <a:spcPts val="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Titula </a:t>
            </a:r>
            <a:r>
              <a:rPr lang="he-IL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נביא</a:t>
            </a:r>
            <a:r>
              <a:rPr lang="he-IL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r>
              <a:rPr lang="hr-HR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+ član </a:t>
            </a:r>
            <a:r>
              <a:rPr lang="hr-HR" b="0" i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ha</a:t>
            </a:r>
            <a:r>
              <a:rPr lang="hr-HR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5x (1,1.3.12.; 2,1.10)</a:t>
            </a:r>
            <a:endParaRPr lang="hr-HR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spcBef>
                <a:spcPts val="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i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Potvrda u </a:t>
            </a:r>
            <a:r>
              <a:rPr lang="hr-HR" sz="2000" b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1,12:</a:t>
            </a:r>
            <a:endParaRPr lang="hr-H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e-IL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ga poslao</a:t>
            </a:r>
            <a:endParaRPr lang="hr-HR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spcBef>
                <a:spcPts val="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i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Definicija u</a:t>
            </a:r>
            <a:r>
              <a:rPr lang="hr-HR" sz="2000" b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1,13:</a:t>
            </a:r>
            <a:endParaRPr lang="hr-H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Anđeo Gospodnji (</a:t>
            </a:r>
            <a:r>
              <a:rPr lang="he-IL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מלאך יהוה</a:t>
            </a:r>
            <a:r>
              <a:rPr lang="hr-HR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1,13)</a:t>
            </a:r>
            <a:endParaRPr lang="hr-HR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Proročka formula 5x: i dođe Riječ Gospodnja</a:t>
            </a:r>
            <a:endParaRPr lang="hr-HR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spcBef>
                <a:spcPts val="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i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Prorok instrument</a:t>
            </a:r>
            <a:r>
              <a:rPr lang="hr-HR" sz="2000" b="1" u="none" strike="noStrike" dirty="0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3x (1,1.3; 2,1):</a:t>
            </a:r>
            <a:endParaRPr lang="hr-H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spcBef>
                <a:spcPts val="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„po ruci” (usp. Mal 1,1; </a:t>
            </a:r>
            <a:r>
              <a:rPr lang="hr-HR" sz="2000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Zah</a:t>
            </a:r>
            <a:r>
              <a:rPr lang="hr-HR" sz="20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7,7.12)</a:t>
            </a:r>
            <a:endParaRPr lang="hr-H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spcBef>
                <a:spcPts val="0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000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Riječ proroku 2x (2,10.20)</a:t>
            </a:r>
            <a:endParaRPr lang="hr-H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Glasnička formula: „ovako govori Gospodin + </a:t>
            </a:r>
            <a:r>
              <a:rPr lang="hr-HR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Sabaot</a:t>
            </a:r>
            <a:r>
              <a:rPr lang="hr-HR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” </a:t>
            </a:r>
            <a:br>
              <a:rPr dirty="0"/>
            </a:br>
            <a:r>
              <a:rPr lang="hr-HR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5x (1,2.5.7; 2,6.11)</a:t>
            </a:r>
            <a:endParaRPr lang="hr-HR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+ svjedočenje: 3x govori </a:t>
            </a:r>
            <a:r>
              <a:rPr lang="he-IL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יהוה</a:t>
            </a:r>
            <a:r>
              <a:rPr lang="hr-HR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Jahve (1,8) + </a:t>
            </a:r>
            <a:r>
              <a:rPr lang="hr-HR" b="1" u="none" strike="noStrike" dirty="0" err="1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Sabaot</a:t>
            </a:r>
            <a:r>
              <a:rPr lang="hr-HR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(2,7.9)</a:t>
            </a:r>
            <a:endParaRPr lang="hr-HR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0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Formula Riječi Gospodnje </a:t>
            </a:r>
            <a:r>
              <a:rPr lang="he-IL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cs typeface="Times New Roman"/>
              </a:rPr>
              <a:t>נאם יהוה</a:t>
            </a:r>
            <a:r>
              <a:rPr lang="hr-HR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 </a:t>
            </a:r>
            <a:br>
              <a:rPr dirty="0"/>
            </a:br>
            <a:r>
              <a:rPr lang="hr-HR" b="1" u="none" strike="noStrike" dirty="0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12x 1.9.13; 2,4[3x].8s.14.17.23[3x]</a:t>
            </a:r>
            <a:endParaRPr lang="hr-HR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2" name="AutoShape 5" descr="Slikovni rezultat za haggai bible"/>
          <p:cNvSpPr/>
          <p:nvPr/>
        </p:nvSpPr>
        <p:spPr>
          <a:xfrm>
            <a:off x="155520" y="46080"/>
            <a:ext cx="3809880" cy="4305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t">
            <a:noAutofit/>
          </a:bodyPr>
          <a:lstStyle/>
          <a:p>
            <a:endParaRPr lang="hr-HR" sz="1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3" name="Picture 9"/>
          <p:cNvPicPr/>
          <p:nvPr/>
        </p:nvPicPr>
        <p:blipFill>
          <a:blip r:embed="rId2"/>
          <a:stretch/>
        </p:blipFill>
        <p:spPr>
          <a:xfrm>
            <a:off x="6890760" y="-31680"/>
            <a:ext cx="2257920" cy="25516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1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6" dur="500" fill="hold"/>
                                        <p:tgtEl>
                                          <p:spTgt spid="14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Vrijeme u Hag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/>
          </p:nvPr>
        </p:nvSpPr>
        <p:spPr>
          <a:xfrm>
            <a:off x="457200" y="907920"/>
            <a:ext cx="8686800" cy="522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 fontScale="92500" lnSpcReduction="10000"/>
          </a:bodyPr>
          <a:lstStyle/>
          <a:p>
            <a:pPr marL="669960" lvl="1" indent="-325440" algn="l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Oznaka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4x (Hag 1,1.15; 2,1.10)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2. godina Darijeva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Darije = obnova Hrama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Datumi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(1,1.15; 2,1.10.18.20):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1. 6. (1,1)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1. proroštvo, 2. proroštvo uz isti datum (1,3)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24. 6. (1,15) – početak radova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21. 7. (2,1) – treće proroštvo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24. 9. (2,10.18.20) – položen kamen temeljac </a:t>
            </a:r>
            <a:br>
              <a:rPr sz="2800"/>
            </a:b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za Svetište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= Šesti, sedmi i deveti mjesec 2. godine kralja Darija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Ljeto, jesen, zima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6" name="Picture 5"/>
          <p:cNvPicPr/>
          <p:nvPr/>
        </p:nvPicPr>
        <p:blipFill>
          <a:blip r:embed="rId2"/>
          <a:stretch/>
        </p:blipFill>
        <p:spPr>
          <a:xfrm>
            <a:off x="5220000" y="0"/>
            <a:ext cx="3924000" cy="26283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1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Effect">
                      <p:stCondLst>
                        <p:cond delay="indefinite"/>
                      </p:stCondLst>
                      <p:childTnLst>
                        <p:par>
                          <p:cTn id="3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7" dur="500"/>
                                        <p:tgtEl>
                                          <p:spTgt spid="1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Effect">
                      <p:stCondLst>
                        <p:cond delay="indefinite"/>
                      </p:stCondLst>
                      <p:childTnLst>
                        <p:par>
                          <p:cTn id="3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500"/>
                                        <p:tgtEl>
                                          <p:spTgt spid="1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Effect">
                      <p:stCondLst>
                        <p:cond delay="indefinite"/>
                      </p:stCondLst>
                      <p:childTnLst>
                        <p:par>
                          <p:cTn id="4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500"/>
                                        <p:tgtEl>
                                          <p:spTgt spid="1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7920"/>
            <a:ext cx="8229600" cy="113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l">
              <a:lnSpc>
                <a:spcPct val="100000"/>
              </a:lnSpc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42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Likovi u Hag</a:t>
            </a:r>
            <a:endParaRPr lang="hr-HR" sz="4200" b="0" u="none" strike="noStrike">
              <a:solidFill>
                <a:srgbClr val="006633"/>
              </a:solidFill>
              <a:effectLst/>
              <a:uFillTx/>
              <a:latin typeface="Garamond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457200" y="1125360"/>
            <a:ext cx="8229600" cy="50054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43080" indent="-343080" algn="l">
              <a:lnSpc>
                <a:spcPct val="100000"/>
              </a:lnSpc>
              <a:spcBef>
                <a:spcPts val="2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Uz Hagaja najprije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spcBef>
                <a:spcPts val="2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Dvije osobe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5x (Hag 1,1.12.14; 2,2.4):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2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Zerubabel i Jošua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spcBef>
                <a:spcPts val="2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Zatim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3x (1,12.14; 2,2):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2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Zerubabel, Jošua i </a:t>
            </a:r>
            <a:r>
              <a:rPr lang="hr-HR" sz="2800" b="1" i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Ostatak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spcBef>
                <a:spcPts val="2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+ 2x sam Zerubabel (Hag 2,21.23)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spcBef>
                <a:spcPts val="2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Zerubabel u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Hag 1,1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2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Upravitelj Judeje, usp. Neh 5,14; 12,26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669960" lvl="1" indent="-325440" algn="l">
              <a:lnSpc>
                <a:spcPct val="100000"/>
              </a:lnSpc>
              <a:spcBef>
                <a:spcPts val="201"/>
              </a:spcBef>
              <a:buClr>
                <a:srgbClr val="3B812F"/>
              </a:buClr>
              <a:buSzPct val="60000"/>
              <a:buFont typeface="Wingdings" charset="2"/>
              <a:buChar char="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400" b="1" i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Jošua u</a:t>
            </a:r>
            <a:r>
              <a:rPr lang="hr-HR" sz="2400" b="1" u="none" strike="noStrike">
                <a:solidFill>
                  <a:srgbClr val="006633"/>
                </a:solidFill>
                <a:effectLst/>
                <a:uFillTx/>
                <a:latin typeface="Times New Roman"/>
                <a:ea typeface="Times New Roman"/>
              </a:rPr>
              <a:t> Hag 1,1.12.14; 2,2.4 (usp. Zah 3,1.3.6.8.9;  6,11) </a:t>
            </a:r>
            <a:endParaRPr lang="hr-HR" sz="24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2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Veliki svećenik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 algn="l">
              <a:lnSpc>
                <a:spcPct val="100000"/>
              </a:lnSpc>
              <a:spcBef>
                <a:spcPts val="201"/>
              </a:spcBef>
              <a:buClr>
                <a:srgbClr val="CC9900"/>
              </a:buClr>
              <a:buSzPct val="65000"/>
              <a:buFont typeface="Wingdings" charset="2"/>
              <a:buChar char="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Ime skraćeno u Ješua </a:t>
            </a:r>
            <a:r>
              <a:rPr lang="de-DE" sz="2800" b="1" u="none" strike="noStrike">
                <a:solidFill>
                  <a:srgbClr val="000000"/>
                </a:solidFill>
                <a:effectLst/>
                <a:uFillTx/>
                <a:latin typeface="Times New Roman"/>
                <a:ea typeface="Times New Roman"/>
              </a:rPr>
              <a:t>(Ezr 3,2.8; 5,2; Neh 12,10)</a:t>
            </a:r>
            <a:endParaRPr lang="hr-HR" sz="2800" b="0" u="none" strike="noStrik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pic>
        <p:nvPicPr>
          <p:cNvPr id="149" name="Picture 9"/>
          <p:cNvPicPr/>
          <p:nvPr/>
        </p:nvPicPr>
        <p:blipFill>
          <a:blip r:embed="rId2"/>
          <a:stretch/>
        </p:blipFill>
        <p:spPr>
          <a:xfrm>
            <a:off x="6040440" y="0"/>
            <a:ext cx="3103560" cy="37162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indefinite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Effect">
                      <p:stCondLst>
                        <p:cond delay="indefinite"/>
                      </p:stCondLst>
                      <p:childTnLst>
                        <p:par>
                          <p:cTn id="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2" dur="500"/>
                                        <p:tgtEl>
                                          <p:spTgt spid="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Effect">
                      <p:stCondLst>
                        <p:cond delay="indefinite"/>
                      </p:stCondLst>
                      <p:childTnLst>
                        <p:par>
                          <p:cTn id="1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7" dur="500"/>
                                        <p:tgtEl>
                                          <p:spTgt spid="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Effect">
                      <p:stCondLst>
                        <p:cond delay="indefinite"/>
                      </p:stCondLst>
                      <p:childTnLst>
                        <p:par>
                          <p:cTn id="1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2" dur="500"/>
                                        <p:tgtEl>
                                          <p:spTgt spid="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Effect">
                      <p:stCondLst>
                        <p:cond delay="indefinite"/>
                      </p:stCondLst>
                      <p:childTnLst>
                        <p:par>
                          <p:cTn id="2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7" dur="500"/>
                                        <p:tgtEl>
                                          <p:spTgt spid="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Effect">
                      <p:stCondLst>
                        <p:cond delay="indefinite"/>
                      </p:stCondLst>
                      <p:childTnLst>
                        <p:par>
                          <p:cTn id="29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"/>
                                        <p:tgtEl>
                                          <p:spTgt spid="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/>
          <p:cNvSpPr/>
          <p:nvPr/>
        </p:nvSpPr>
        <p:spPr>
          <a:xfrm>
            <a:off x="533520" y="6094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33080" algn="l"/>
                <a:tab pos="10782360" algn="l"/>
              </a:tabLst>
              <a:defRPr/>
            </a:pPr>
            <a:r>
              <a:rPr kumimoji="0" lang="hr-HR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DejaVu Sans"/>
              </a:rPr>
              <a:t>Uskrsnu Gospodin (</a:t>
            </a:r>
            <a:r>
              <a:rPr kumimoji="0" lang="hr-H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DejaVu Sans"/>
              </a:rPr>
              <a:t>Ps</a:t>
            </a:r>
            <a:r>
              <a:rPr kumimoji="0" lang="hr-HR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DejaVu Sans"/>
              </a:rPr>
              <a:t> 24)</a:t>
            </a:r>
            <a:endParaRPr kumimoji="0" lang="hr-HR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DejaVu Sans"/>
              <a:cs typeface="DejaVu Sans"/>
            </a:endParaRPr>
          </a:p>
        </p:txBody>
      </p:sp>
      <p:pic>
        <p:nvPicPr>
          <p:cNvPr id="143" name="Picture 142"/>
          <p:cNvPicPr/>
          <p:nvPr/>
        </p:nvPicPr>
        <p:blipFill>
          <a:blip r:embed="rId2"/>
          <a:stretch/>
        </p:blipFill>
        <p:spPr>
          <a:xfrm>
            <a:off x="0" y="2852640"/>
            <a:ext cx="9144000" cy="148932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1278</TotalTime>
  <Words>955</Words>
  <Application>Microsoft Office PowerPoint</Application>
  <PresentationFormat>On-screen Show (4:3)</PresentationFormat>
  <Paragraphs>119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Arial</vt:lpstr>
      <vt:lpstr>Calibri</vt:lpstr>
      <vt:lpstr>Garamond</vt:lpstr>
      <vt:lpstr>Tahoma</vt:lpstr>
      <vt:lpstr>Times New Roman</vt:lpstr>
      <vt:lpstr>Wingdings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Office</vt:lpstr>
      <vt:lpstr>1_Office</vt:lpstr>
      <vt:lpstr>Hagaj –  Blagdanski   </vt:lpstr>
      <vt:lpstr>PowerPoint Presentation</vt:lpstr>
      <vt:lpstr>Hagaj –  Blagdanski   </vt:lpstr>
      <vt:lpstr>Proroštvo i apokaliptika</vt:lpstr>
      <vt:lpstr>Posebnosti</vt:lpstr>
      <vt:lpstr>Pravi prorok </vt:lpstr>
      <vt:lpstr>Vrijeme u Hag</vt:lpstr>
      <vt:lpstr>Likovi u Hag</vt:lpstr>
      <vt:lpstr>PowerPoint Presentation</vt:lpstr>
      <vt:lpstr>Hagaj –  Blagdanski   </vt:lpstr>
      <vt:lpstr>Sadržaj u Hag</vt:lpstr>
      <vt:lpstr>Plodovi izgradnje</vt:lpstr>
      <vt:lpstr>Apokalipsa u Hag</vt:lpstr>
      <vt:lpstr>Zaključak knjige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Hagaj</dc:title>
  <dc:subject/>
  <dc:creator>Niko</dc:creator>
  <dc:description/>
  <cp:lastModifiedBy>Niko Bilić</cp:lastModifiedBy>
  <cp:revision>81</cp:revision>
  <dcterms:created xsi:type="dcterms:W3CDTF">2017-05-04T21:08:54Z</dcterms:created>
  <dcterms:modified xsi:type="dcterms:W3CDTF">2026-05-18T06:31:19Z</dcterms:modified>
  <dc:language>hr-HR</dc:language>
</cp:coreProperties>
</file>