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Masters/slideMaster9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6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/>
  <p:notesSz cx="6796088" cy="992505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9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2946240" cy="496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nahum.ppt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dt" idx="15"/>
          </p:nvPr>
        </p:nvSpPr>
        <p:spPr>
          <a:xfrm>
            <a:off x="3849840" y="0"/>
            <a:ext cx="2946240" cy="496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73C634-F746-4189-8556-1F62169809CE}" type="datetime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11.05.26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sldImg"/>
          </p:nvPr>
        </p:nvSpPr>
        <p:spPr>
          <a:xfrm>
            <a:off x="915840" y="744120"/>
            <a:ext cx="4965840" cy="3722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38880" cy="4467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notes' format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ftr" idx="16"/>
          </p:nvPr>
        </p:nvSpPr>
        <p:spPr>
          <a:xfrm>
            <a:off x="0" y="9427680"/>
            <a:ext cx="2946240" cy="497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2" name="PlaceHolder 6"/>
          <p:cNvSpPr>
            <a:spLocks noGrp="1"/>
          </p:cNvSpPr>
          <p:nvPr>
            <p:ph type="sldNum" idx="17"/>
          </p:nvPr>
        </p:nvSpPr>
        <p:spPr>
          <a:xfrm>
            <a:off x="3849840" y="9427680"/>
            <a:ext cx="2946240" cy="497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0EE2E17-2FB7-4C37-966B-41647045444F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"/>
          <p:cNvSpPr/>
          <p:nvPr/>
        </p:nvSpPr>
        <p:spPr>
          <a:xfrm>
            <a:off x="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nahum.ppt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0" name="Rectangle 11"/>
          <p:cNvSpPr/>
          <p:nvPr/>
        </p:nvSpPr>
        <p:spPr>
          <a:xfrm>
            <a:off x="384984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53F528E-7D3B-4241-8702-2BDDAEFAFB3F}" type="datetime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11.05.26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1" name="Rectangle 12"/>
          <p:cNvSpPr/>
          <p:nvPr/>
        </p:nvSpPr>
        <p:spPr>
          <a:xfrm>
            <a:off x="3849840" y="9428040"/>
            <a:ext cx="2946240" cy="4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5008D3E-CAF4-4B79-8F6E-7FD808B279B1}" type="slidenum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2" name="Rectangle 13"/>
          <p:cNvSpPr/>
          <p:nvPr/>
        </p:nvSpPr>
        <p:spPr>
          <a:xfrm>
            <a:off x="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habkuk.ppt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3" name="Rectangle 14"/>
          <p:cNvSpPr/>
          <p:nvPr/>
        </p:nvSpPr>
        <p:spPr>
          <a:xfrm>
            <a:off x="384984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40338BA-6828-4417-9004-20B96F15750E}" type="datetime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11.05.26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4" name="Rectangle 15"/>
          <p:cNvSpPr/>
          <p:nvPr/>
        </p:nvSpPr>
        <p:spPr>
          <a:xfrm>
            <a:off x="3849840" y="9428040"/>
            <a:ext cx="2946240" cy="4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C9E6EDC-DAD5-4C76-97A5-469A852AEA21}" type="slidenum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2600" cy="3722760"/>
          </a:xfrm>
          <a:prstGeom prst="rect">
            <a:avLst/>
          </a:prstGeom>
          <a:ln w="0">
            <a:noFill/>
          </a:ln>
        </p:spPr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38880" cy="4467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tangle 2"/>
          <p:cNvSpPr/>
          <p:nvPr/>
        </p:nvSpPr>
        <p:spPr>
          <a:xfrm>
            <a:off x="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nahum.ppt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9" name="Rectangle 3"/>
          <p:cNvSpPr/>
          <p:nvPr/>
        </p:nvSpPr>
        <p:spPr>
          <a:xfrm>
            <a:off x="384984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BCCA438-8E54-4779-B64E-2DEE57BE49B5}" type="datetime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11.05.26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70" name="Rectangle 7"/>
          <p:cNvSpPr/>
          <p:nvPr/>
        </p:nvSpPr>
        <p:spPr>
          <a:xfrm>
            <a:off x="3849840" y="9428040"/>
            <a:ext cx="2946240" cy="4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7C366DD-8ABD-496E-9359-3D1CF140ACFE}" type="slidenum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71" name="Rectangle 2"/>
          <p:cNvSpPr/>
          <p:nvPr/>
        </p:nvSpPr>
        <p:spPr>
          <a:xfrm>
            <a:off x="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habkuk.ppt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72" name="Rectangle 3"/>
          <p:cNvSpPr/>
          <p:nvPr/>
        </p:nvSpPr>
        <p:spPr>
          <a:xfrm>
            <a:off x="384984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8049A9C-1DE6-4D1D-929E-6406E2923D38}" type="datetime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11.05.26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73" name="Rectangle 7"/>
          <p:cNvSpPr/>
          <p:nvPr/>
        </p:nvSpPr>
        <p:spPr>
          <a:xfrm>
            <a:off x="3849840" y="9428040"/>
            <a:ext cx="2946240" cy="4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2E20AA9-609C-45BF-8578-05FD143C9293}" type="slidenum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74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2600" cy="3722760"/>
          </a:xfrm>
          <a:prstGeom prst="rect">
            <a:avLst/>
          </a:prstGeom>
          <a:ln w="0">
            <a:noFill/>
          </a:ln>
        </p:spPr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38880" cy="4467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0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4960" tIns="44280" rIns="84960" bIns="4428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682560" algn="l"/>
                <a:tab pos="1365120" algn="l"/>
                <a:tab pos="2048040" algn="l"/>
                <a:tab pos="2727360" algn="l"/>
                <a:tab pos="2944800" algn="l"/>
                <a:tab pos="3365640" algn="l"/>
                <a:tab pos="3786120" algn="l"/>
                <a:tab pos="4206960" algn="l"/>
                <a:tab pos="4627440" algn="l"/>
                <a:tab pos="5048280" algn="l"/>
                <a:tab pos="5468760" algn="l"/>
                <a:tab pos="5889600" algn="l"/>
                <a:tab pos="6310440" algn="l"/>
                <a:tab pos="6730920" algn="l"/>
                <a:tab pos="7151760" algn="l"/>
                <a:tab pos="7572240" algn="l"/>
                <a:tab pos="7993080" algn="l"/>
                <a:tab pos="8413920" algn="l"/>
                <a:tab pos="8834400" algn="l"/>
                <a:tab pos="9255240" algn="l"/>
                <a:tab pos="9675720" algn="l"/>
                <a:tab pos="10096560" algn="l"/>
                <a:tab pos="10517040" algn="l"/>
                <a:tab pos="10937880" algn="l"/>
              </a:tabLst>
            </a:pPr>
            <a:fld id="{653CD871-4D05-4450-8125-58BED60C8611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11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8" name="PlaceHolder 1"/>
          <p:cNvSpPr>
            <a:spLocks noGrp="1"/>
          </p:cNvSpPr>
          <p:nvPr>
            <p:ph type="sldImg"/>
          </p:nvPr>
        </p:nvSpPr>
        <p:spPr>
          <a:xfrm>
            <a:off x="1028880" y="650880"/>
            <a:ext cx="4346280" cy="3259080"/>
          </a:xfrm>
          <a:prstGeom prst="rect">
            <a:avLst/>
          </a:prstGeom>
          <a:ln w="0">
            <a:noFill/>
          </a:ln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 2"/>
          <p:cNvSpPr/>
          <p:nvPr/>
        </p:nvSpPr>
        <p:spPr>
          <a:xfrm>
            <a:off x="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nahum.ppt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1" name="Rectangle 3"/>
          <p:cNvSpPr/>
          <p:nvPr/>
        </p:nvSpPr>
        <p:spPr>
          <a:xfrm>
            <a:off x="384984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E03D48-A590-432F-A996-839974B6457B}" type="datetime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11.05.26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2" name="Rectangle 7"/>
          <p:cNvSpPr/>
          <p:nvPr/>
        </p:nvSpPr>
        <p:spPr>
          <a:xfrm>
            <a:off x="3849840" y="9428040"/>
            <a:ext cx="2946240" cy="4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7C7DD9-2560-4851-AE61-16E2B2FCCE98}" type="slidenum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3" name="Rectangle 2"/>
          <p:cNvSpPr/>
          <p:nvPr/>
        </p:nvSpPr>
        <p:spPr>
          <a:xfrm>
            <a:off x="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habkuk.ppt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4" name="Rectangle 3"/>
          <p:cNvSpPr/>
          <p:nvPr/>
        </p:nvSpPr>
        <p:spPr>
          <a:xfrm>
            <a:off x="3849840" y="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6E94C9E-B625-40A8-B64F-202D55413E13}" type="datetime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11.05.26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5" name="Rectangle 7"/>
          <p:cNvSpPr/>
          <p:nvPr/>
        </p:nvSpPr>
        <p:spPr>
          <a:xfrm>
            <a:off x="3849840" y="9428040"/>
            <a:ext cx="2946240" cy="4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63F287B-0077-4153-A82E-1D3CAAF00496}" type="slidenum">
              <a:rPr lang="de-DE" sz="1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11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2600" cy="3722760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38880" cy="4467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0" y="914400"/>
            <a:ext cx="8686800" cy="2514600"/>
            <a:chOff x="0" y="914400"/>
            <a:chExt cx="8686800" cy="2514600"/>
          </a:xfrm>
        </p:grpSpPr>
        <p:sp>
          <p:nvSpPr>
            <p:cNvPr id="3" name="Oval 7"/>
            <p:cNvSpPr/>
            <p:nvPr/>
          </p:nvSpPr>
          <p:spPr>
            <a:xfrm>
              <a:off x="228600" y="914400"/>
              <a:ext cx="2514600" cy="2514600"/>
            </a:xfrm>
            <a:prstGeom prst="ellipse">
              <a:avLst/>
            </a:prstGeom>
            <a:noFill/>
            <a:ln w="12600">
              <a:solidFill>
                <a:srgbClr val="CC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4" name="Rectangle 8"/>
            <p:cNvSpPr/>
            <p:nvPr/>
          </p:nvSpPr>
          <p:spPr>
            <a:xfrm>
              <a:off x="0" y="1676520"/>
              <a:ext cx="4724280" cy="114300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5" name="Rectangle 9"/>
            <p:cNvSpPr/>
            <p:nvPr/>
          </p:nvSpPr>
          <p:spPr>
            <a:xfrm>
              <a:off x="3962520" y="1676520"/>
              <a:ext cx="4724280" cy="1143000"/>
            </a:xfrm>
            <a:prstGeom prst="rect">
              <a:avLst/>
            </a:prstGeom>
            <a:gradFill rotWithShape="0">
              <a:gsLst>
                <a:gs pos="0">
                  <a:srgbClr val="CCCC99"/>
                </a:gs>
                <a:gs pos="100000">
                  <a:srgbClr val="FFFF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6" name="Freeform 10"/>
            <p:cNvSpPr/>
            <p:nvPr/>
          </p:nvSpPr>
          <p:spPr>
            <a:xfrm>
              <a:off x="609480" y="1523880"/>
              <a:ext cx="228600" cy="1449360"/>
            </a:xfrm>
            <a:custGeom>
              <a:avLst/>
              <a:gdLst>
                <a:gd name="GluePoint1X" fmla="*/ 3 w 1000"/>
                <a:gd name="GluePoint1Y" fmla="*/ 761 h 1000"/>
                <a:gd name="GluePoint2X" fmla="*/ 0 w 1000"/>
                <a:gd name="GluePoint2Y" fmla="*/ 761 h 1000"/>
                <a:gd name="GluePoint3X" fmla="*/ 0 w 1000"/>
                <a:gd name="GluePoint3Y" fmla="*/ 0 h 1000"/>
                <a:gd name="GluePoint4X" fmla="*/ 3 w 1000"/>
                <a:gd name="GluePoint4Y" fmla="*/ 0 h 10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3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7" name="Freeform 11"/>
            <p:cNvSpPr/>
            <p:nvPr/>
          </p:nvSpPr>
          <p:spPr>
            <a:xfrm>
              <a:off x="7848720" y="1209600"/>
              <a:ext cx="261720" cy="1371600"/>
            </a:xfrm>
            <a:custGeom>
              <a:avLst/>
              <a:gdLst>
                <a:gd name="GluePoint1X" fmla="*/ 0 w 1000"/>
                <a:gd name="GluePoint1Y" fmla="*/ 0 h 1000"/>
                <a:gd name="GluePoint2X" fmla="*/ 4 w 1000"/>
                <a:gd name="GluePoint2Y" fmla="*/ 0 h 1000"/>
                <a:gd name="GluePoint3X" fmla="*/ 4 w 1000"/>
                <a:gd name="GluePoint3Y" fmla="*/ 645 h 1000"/>
                <a:gd name="GluePoint4X" fmla="*/ 0 w 1000"/>
                <a:gd name="GluePoint4Y" fmla="*/ 645 h 10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320">
              <a:solidFill>
                <a:srgbClr val="CC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</p:grp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48960" y="1981080"/>
            <a:ext cx="766116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7pPr>
          </a:lstStyle>
          <a:p>
            <a:pPr marL="447840" indent="-447840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spcBef>
                <a:spcPts val="799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Second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293840" lvl="2" indent="-403200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Third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681200" lvl="3" indent="-385920" algn="l">
              <a:spcBef>
                <a:spcPts val="7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Fourth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4" indent="-387360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Fifth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5" indent="-387360" algn="l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Sixth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6" indent="-387360" algn="l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Seventh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C425BE-C95A-44D0-855F-227BD1B04CC5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/>
          <p:nvPr/>
        </p:nvSpPr>
        <p:spPr>
          <a:xfrm>
            <a:off x="0" y="1378080"/>
            <a:ext cx="2133720" cy="101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4" name="Rectangle 3"/>
          <p:cNvSpPr/>
          <p:nvPr/>
        </p:nvSpPr>
        <p:spPr>
          <a:xfrm>
            <a:off x="1447920" y="1378080"/>
            <a:ext cx="7238880" cy="101520"/>
          </a:xfrm>
          <a:prstGeom prst="rect">
            <a:avLst/>
          </a:prstGeom>
          <a:gradFill rotWithShape="0">
            <a:gsLst>
              <a:gs pos="0">
                <a:srgbClr val="CCCC99"/>
              </a:gs>
              <a:gs pos="100000">
                <a:srgbClr val="FFFFFF"/>
              </a:gs>
            </a:gsLst>
            <a:lin ang="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948960" y="1981080"/>
            <a:ext cx="766116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7pPr>
          </a:lstStyle>
          <a:p>
            <a:pPr marL="447840" indent="-447840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spcBef>
                <a:spcPts val="799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Second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293840" lvl="2" indent="-403200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Third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681200" lvl="3" indent="-385920" algn="l">
              <a:spcBef>
                <a:spcPts val="7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Fourth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4" indent="-387360" algn="l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Fifth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5" indent="-387360" algn="l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Sixth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6" indent="-387360" algn="l">
              <a:spcBef>
                <a:spcPts val="7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Seventh Outline Level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4"/>
          </p:nvPr>
        </p:nvSpPr>
        <p:spPr>
          <a:xfrm>
            <a:off x="946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A87397A-861E-42F7-AAFC-BF4C1C6ACDA7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Freeform 9"/>
          <p:cNvSpPr/>
          <p:nvPr/>
        </p:nvSpPr>
        <p:spPr>
          <a:xfrm>
            <a:off x="838080" y="561960"/>
            <a:ext cx="152640" cy="1066680"/>
          </a:xfrm>
          <a:custGeom>
            <a:avLst/>
            <a:gdLst>
              <a:gd name="GluePoint1X" fmla="*/ 2147483646 w 1000"/>
              <a:gd name="GluePoint1Y" fmla="*/ 2147483646 h 1000"/>
              <a:gd name="GluePoint2X" fmla="*/ 0 w 1000"/>
              <a:gd name="GluePoint2Y" fmla="*/ 2147483646 h 1000"/>
              <a:gd name="GluePoint3X" fmla="*/ 0 w 1000"/>
              <a:gd name="GluePoint3Y" fmla="*/ 0 h 1000"/>
              <a:gd name="GluePoint4X" fmla="*/ 2147483646 w 1000"/>
              <a:gd name="GluePoint4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21" name="Freeform 10"/>
          <p:cNvSpPr/>
          <p:nvPr/>
        </p:nvSpPr>
        <p:spPr>
          <a:xfrm>
            <a:off x="8263080" y="270000"/>
            <a:ext cx="152280" cy="1073160"/>
          </a:xfrm>
          <a:custGeom>
            <a:avLst/>
            <a:gdLst>
              <a:gd name="GluePoint1X" fmla="*/ 0 w 1000"/>
              <a:gd name="GluePoint1Y" fmla="*/ 0 h 1000"/>
              <a:gd name="GluePoint2X" fmla="*/ 2147483646 w 1000"/>
              <a:gd name="GluePoint2Y" fmla="*/ 0 h 1000"/>
              <a:gd name="GluePoint3X" fmla="*/ 2147483646 w 1000"/>
              <a:gd name="GluePoint3Y" fmla="*/ 2147483646 h 1000"/>
              <a:gd name="GluePoint4X" fmla="*/ 0 w 1000"/>
              <a:gd name="GluePoint4Y" fmla="*/ 2147483646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32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7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8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E4CA10E-C777-40ED-9C08-91D0E3EF0C1E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609600 h 1000"/>
              <a:gd name="GluePoint2X" fmla="*/ 0 w 1000"/>
              <a:gd name="GluePoint2Y" fmla="*/ 0 h 1000"/>
              <a:gd name="GluePoint3X" fmla="*/ 8229600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27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9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28445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28445 h 3840"/>
                <a:gd name="GluePoint5X" fmla="*/ 0 w 1824"/>
                <a:gd name="GluePoint5Y" fmla="*/ 28445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30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pic>
          <p:nvPicPr>
            <p:cNvPr id="31" name="Picture 8" descr="CITBANND"/>
            <p:cNvPicPr/>
            <p:nvPr/>
          </p:nvPicPr>
          <p:blipFill>
            <a:blip r:embed="rId3"/>
            <a:srcRect l="30669" t="0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2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29520" rIns="90000" bIns="2952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grpSp>
          <p:nvGrpSpPr>
            <p:cNvPr id="33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34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-45000" rIns="90000" bIns="-45000" anchor="ctr">
                <a:noAutofit/>
              </a:bodyPr>
              <a:p>
                <a:endParaRPr lang="hr-HR" sz="1800" b="0" u="none" strike="noStrike">
                  <a:solidFill>
                    <a:srgbClr val="292929"/>
                  </a:solidFill>
                  <a:effectLst/>
                  <a:uFillTx/>
                  <a:latin typeface="Verdana"/>
                </a:endParaRPr>
              </a:p>
            </p:txBody>
          </p:sp>
          <p:grpSp>
            <p:nvGrpSpPr>
              <p:cNvPr id="35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36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37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38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39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</p:grpSp>
        </p:grpSp>
      </p:grp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43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9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 idx="10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amdg.ffdi.hr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 idx="11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C68E4B-57F0-44A2-96F0-4D675E9AD91C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Title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9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28445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28445 h 3840"/>
                <a:gd name="GluePoint5X" fmla="*/ 0 w 1824"/>
                <a:gd name="GluePoint5Y" fmla="*/ 28445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60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pic>
          <p:nvPicPr>
            <p:cNvPr id="61" name="Picture 8" descr="CITBANND"/>
            <p:cNvPicPr/>
            <p:nvPr/>
          </p:nvPicPr>
          <p:blipFill>
            <a:blip r:embed="rId3"/>
            <a:srcRect l="30669" t="0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2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29520" rIns="90000" bIns="2952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grpSp>
          <p:nvGrpSpPr>
            <p:cNvPr id="63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64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-45000" rIns="90000" bIns="-45000" anchor="ctr">
                <a:noAutofit/>
              </a:bodyPr>
              <a:p>
                <a:endParaRPr lang="hr-HR" sz="1800" b="0" u="none" strike="noStrike">
                  <a:solidFill>
                    <a:srgbClr val="292929"/>
                  </a:solidFill>
                  <a:effectLst/>
                  <a:uFillTx/>
                  <a:latin typeface="Verdana"/>
                </a:endParaRPr>
              </a:p>
            </p:txBody>
          </p:sp>
          <p:grpSp>
            <p:nvGrpSpPr>
              <p:cNvPr id="65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66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67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68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69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</p:grpSp>
        </p:grpSp>
      </p:grp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2_Title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3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28445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28445 h 3840"/>
                <a:gd name="GluePoint5X" fmla="*/ 0 w 1824"/>
                <a:gd name="GluePoint5Y" fmla="*/ 28445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74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pic>
          <p:nvPicPr>
            <p:cNvPr id="75" name="Picture 8" descr="CITBANND"/>
            <p:cNvPicPr/>
            <p:nvPr/>
          </p:nvPicPr>
          <p:blipFill>
            <a:blip r:embed="rId3"/>
            <a:srcRect l="30669" t="0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6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29520" rIns="90000" bIns="2952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grpSp>
          <p:nvGrpSpPr>
            <p:cNvPr id="77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78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-45000" rIns="90000" bIns="-45000" anchor="ctr">
                <a:noAutofit/>
              </a:bodyPr>
              <a:p>
                <a:endParaRPr lang="hr-HR" sz="1800" b="0" u="none" strike="noStrike">
                  <a:solidFill>
                    <a:srgbClr val="292929"/>
                  </a:solidFill>
                  <a:effectLst/>
                  <a:uFillTx/>
                  <a:latin typeface="Verdana"/>
                </a:endParaRPr>
              </a:p>
            </p:txBody>
          </p:sp>
          <p:grpSp>
            <p:nvGrpSpPr>
              <p:cNvPr id="79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80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81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82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83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</p:grpSp>
        </p:grpSp>
      </p:grp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sp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948960" y="1981080"/>
            <a:ext cx="766116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5B3A0299-8116-497B-95B7-1692F02C0E9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2DF9A079-92DE-445E-8E27-D553CC72D23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50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12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ftr" idx="13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sldNum" idx="14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8C5FDC3-060C-4EF6-86E3-E3EF6577FBEA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8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 Number Placeholder 2"/>
          <p:cNvSpPr/>
          <p:nvPr/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B3301FB-0F07-4190-9692-78EAE2B6D943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4" name="Rectangle 4"/>
          <p:cNvSpPr/>
          <p:nvPr/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E34B9B0-69CE-4ABB-A209-3193208DEF83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837720" y="1101600"/>
            <a:ext cx="7086600" cy="2138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Habakuk – </a:t>
            </a:r>
            <a:br>
              <a:rPr sz="4000"/>
            </a:br>
            <a:r>
              <a:rPr lang="hr-HR" sz="4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prorok molitelj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1080000" y="3581280"/>
            <a:ext cx="6844320" cy="19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pic>
        <p:nvPicPr>
          <p:cNvPr id="97" name="Picture 5"/>
          <p:cNvPicPr/>
          <p:nvPr/>
        </p:nvPicPr>
        <p:blipFill>
          <a:blip r:embed="rId1"/>
          <a:stretch/>
        </p:blipFill>
        <p:spPr>
          <a:xfrm>
            <a:off x="5324400" y="0"/>
            <a:ext cx="3819600" cy="6800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" name="Text Box 2"/>
          <p:cNvSpPr/>
          <p:nvPr/>
        </p:nvSpPr>
        <p:spPr>
          <a:xfrm>
            <a:off x="3240000" y="5589720"/>
            <a:ext cx="20527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6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Gian Lorenzo Bernini: Habakuk </a:t>
            </a:r>
            <a:r>
              <a:rPr lang="hr-HR" sz="16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i anđeo</a:t>
            </a:r>
            <a:endParaRPr lang="hr-HR" sz="16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lide Number Placeholder 3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6BDF46A-3941-4A14-B7EB-B23252CA78EE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40" name="Rezervirano mjesto broja slajda 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DF1CE1A-2747-437A-9A71-BE93E627D50D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Habakukov Bog</a:t>
            </a:r>
            <a:endParaRPr lang="hr-HR" sz="4000" b="0" u="none" strike="noStrike">
              <a:solidFill>
                <a:srgbClr val="784B04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68000" y="1620000"/>
            <a:ext cx="8351640" cy="5238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11x „Jahve” </a:t>
            </a: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Vokativ u molitvi: 6x 1,2.12[2x]; 3,2 [2x].8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Opis 5x 2,2.13s16; 3,19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Moj Bog. Moj </a:t>
            </a:r>
            <a:r>
              <a:rPr lang="hr-HR" sz="2800" b="1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Svetac</a:t>
            </a: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, Stijena (1,12 usp. Iz) 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Svetac</a:t>
            </a: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s planine Parana, Bog s Temana (3,3)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Od starine (1,12)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Ima </a:t>
            </a:r>
            <a:r>
              <a:rPr lang="hr-HR" sz="2800" b="1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luk</a:t>
            </a: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za boj (3,8 usp. Post 9,13)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Sve stvorenje uključeno u njegov sud (3,3-15)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Gazi po moru (3,15)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Spašava svog </a:t>
            </a:r>
            <a:r>
              <a:rPr lang="hr-HR" sz="2800" b="1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pomazanika</a:t>
            </a: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(3,13)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= jarostan (3,8.12), gnjevan (8), srdit (12), ali </a:t>
            </a: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Spasitelj 4x (1,12; 3,13[2x].18)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0" algn="l">
              <a:lnSpc>
                <a:spcPct val="90000"/>
              </a:lnSpc>
              <a:spcBef>
                <a:spcPts val="700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0" algn="l">
              <a:lnSpc>
                <a:spcPct val="90000"/>
              </a:lnSpc>
              <a:spcBef>
                <a:spcPts val="700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pic>
        <p:nvPicPr>
          <p:cNvPr id="143" name="Picture 4"/>
          <p:cNvPicPr/>
          <p:nvPr/>
        </p:nvPicPr>
        <p:blipFill>
          <a:blip r:embed="rId1"/>
          <a:stretch/>
        </p:blipFill>
        <p:spPr>
          <a:xfrm>
            <a:off x="7581960" y="0"/>
            <a:ext cx="1562040" cy="278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3" dur="indefinite" restart="never" nodeType="tmRoot">
          <p:childTnLst>
            <p:seq>
              <p:cTn id="194" dur="indefinite" nodeType="mainSeq">
                <p:childTnLst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9" dur="500" fill="hold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0" dur="500" fill="hold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5" dur="500" fill="hold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6" dur="500" fill="hold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1" dur="500" fill="hold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2" dur="500" fill="hold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7" dur="500" fill="hold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8" dur="500" fill="hold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3" dur="500" fill="hold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4" dur="500" fill="hold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9" dur="500" fill="hold"/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0" dur="500" fill="hold"/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5" dur="500" fill="hold"/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6" dur="500" fill="hold"/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1" dur="500" fill="hold"/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2" dur="500" fill="hold"/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7" dur="500" fill="hold"/>
                                        <p:tgtEl>
                                          <p:spTgt spid="1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8" dur="500" fill="hold"/>
                                        <p:tgtEl>
                                          <p:spTgt spid="1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lide Number Placeholder 3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1899014-9513-498B-B4EF-E22F5150125E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10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45" name="Rezervirano mjesto broja slajda 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9DBF2A6-3444-4730-A0E0-DBE67C630A81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10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Bog i bog </a:t>
            </a:r>
            <a:endParaRPr lang="hr-HR" sz="4000" b="0" u="none" strike="noStrike">
              <a:solidFill>
                <a:srgbClr val="784B04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68360" y="1628640"/>
            <a:ext cx="8424720" cy="52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888840" lvl="1" indent="-439560" algn="l">
              <a:lnSpc>
                <a:spcPct val="8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Kumir u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2,19b (usp. 1,11.16):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8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izvana plemeniti metal, iznutra bez duha (2,19)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8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zlikovcu snaga bog (1,11), mreža za lov (1,16 usp. NZ)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8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784B04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8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Prisutan Bog</a:t>
            </a:r>
            <a:r>
              <a:rPr lang="hr-HR" sz="28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(2,20) – gdje?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8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Hram (2,20)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8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Što ispunja cijelu zemlju?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(2,14)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8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Spoznaja Božje slave </a:t>
            </a:r>
            <a:br>
              <a:rPr sz="2800"/>
            </a:b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– važnosti 2,14 (usp. 3,3)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80000"/>
              </a:lnSpc>
              <a:spcBef>
                <a:spcPts val="700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Zemlja puna slave (3,3)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8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Uzvik svoj zemlji u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2,20b (dijalog):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8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Pssst!, Tišina! (2,20)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8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Poziv cijeloj zemlji na svetu šutnju prije </a:t>
            </a:r>
            <a:r>
              <a:rPr lang="hr-HR" sz="2400" b="1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psalma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pic>
        <p:nvPicPr>
          <p:cNvPr id="148" name="Picture 6"/>
          <p:cNvPicPr/>
          <p:nvPr/>
        </p:nvPicPr>
        <p:blipFill>
          <a:blip r:embed="rId1"/>
          <a:stretch/>
        </p:blipFill>
        <p:spPr>
          <a:xfrm>
            <a:off x="6164280" y="3068640"/>
            <a:ext cx="2987640" cy="2890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9" dur="indefinite" restart="never" nodeType="tmRoot">
          <p:childTnLst>
            <p:seq>
              <p:cTn id="250" dur="indefinite" nodeType="mainSeq">
                <p:childTnLst>
                  <p:par>
                    <p:cTn id="251" fill="hold" nodeType="clickEffect">
                      <p:stCondLst>
                        <p:cond delay="indefinite"/>
                      </p:stCondLst>
                      <p:childTnLst>
                        <p:par>
                          <p:cTn id="25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3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5" dur="500" fill="hold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6" dur="500" fill="hold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Effect">
                      <p:stCondLst>
                        <p:cond delay="indefinite"/>
                      </p:stCondLst>
                      <p:childTnLst>
                        <p:par>
                          <p:cTn id="25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9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1" dur="500" fill="hold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2" dur="500" fill="hold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Effect">
                      <p:stCondLst>
                        <p:cond delay="indefinite"/>
                      </p:stCondLst>
                      <p:childTnLst>
                        <p:par>
                          <p:cTn id="26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5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7" dur="500" fill="hold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8" dur="500" fill="hold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Effect">
                      <p:stCondLst>
                        <p:cond delay="indefinite"/>
                      </p:stCondLst>
                      <p:childTnLst>
                        <p:par>
                          <p:cTn id="27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71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3" dur="500" fill="hold"/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4" dur="500" fill="hold"/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9" dur="500" fill="hold"/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0" dur="500" fill="hold"/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5" dur="500" fill="hold"/>
                                        <p:tgtEl>
                                          <p:spTgt spid="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6" dur="500" fill="hold"/>
                                        <p:tgtEl>
                                          <p:spTgt spid="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Effect">
                      <p:stCondLst>
                        <p:cond delay="indefinite"/>
                      </p:stCondLst>
                      <p:childTnLst>
                        <p:par>
                          <p:cTn id="28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89" presetID="18" presetClass="entr" fill="hold" nodeType="clickEffect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291" dur="500"/>
                                        <p:tgtEl>
                                          <p:spTgt spid="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Effect">
                      <p:stCondLst>
                        <p:cond delay="indefinite"/>
                      </p:stCondLst>
                      <p:childTnLst>
                        <p:par>
                          <p:cTn id="29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94" presetID="18" presetClass="entr" fill="hold" nodeType="clickEffect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296" dur="500"/>
                                        <p:tgtEl>
                                          <p:spTgt spid="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Text Box 3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Text Box 7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rm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Text Box 8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rm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104" name="Picture 3" descr="Slikovni rezultat za jesus in nazareth synagogue&quot;"/>
          <p:cNvPicPr/>
          <p:nvPr/>
        </p:nvPicPr>
        <p:blipFill>
          <a:blip r:embed="rId1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Text Box 10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ak. g. 2025./26. ECTS 6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ponedjeljkom i srijedom u 10:15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6" name="Picture 7" descr="http://www.ftidi.hr/wp-content/themes/mycollege_child/images/ftidi-logo.png"/>
          <p:cNvPicPr/>
          <p:nvPr/>
        </p:nvPicPr>
        <p:blipFill>
          <a:blip r:embed="rId2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Text Box 11"/>
          <p:cNvSpPr/>
          <p:nvPr/>
        </p:nvSpPr>
        <p:spPr>
          <a:xfrm>
            <a:off x="865440" y="4005000"/>
            <a:ext cx="7696440" cy="22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 anchorCtr="1">
            <a:normAutofit fontScale="70000" lnSpcReduction="19999"/>
          </a:bodyPr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4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amdg.eu → nastava → FTI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4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Pregled (prezentacije), tekstovi, audio- i videozapisi…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4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Božo Lujić, </a:t>
            </a:r>
            <a:r>
              <a:rPr lang="sr-Latn-RS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Starozavjetni proroci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r>
              <a: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Uskrsnu (Ps 95)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09" name=""/>
          <p:cNvPicPr/>
          <p:nvPr/>
        </p:nvPicPr>
        <p:blipFill>
          <a:blip r:embed="rId1"/>
          <a:stretch/>
        </p:blipFill>
        <p:spPr>
          <a:xfrm>
            <a:off x="0" y="2997360"/>
            <a:ext cx="9144000" cy="1379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3"/>
          <p:cNvSpPr/>
          <p:nvPr/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862C4F2-C590-4EE3-9136-0FB87945453B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1" name="Rectangle 5"/>
          <p:cNvSpPr/>
          <p:nvPr/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1846C3B-2CFD-443A-A2B5-14C59BEF1E29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837720" y="1101600"/>
            <a:ext cx="7086600" cy="2138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Habakuk – </a:t>
            </a:r>
            <a:br>
              <a:rPr sz="4000"/>
            </a:br>
            <a:r>
              <a:rPr lang="hr-HR" sz="4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prorok molitelj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subTitle"/>
          </p:nvPr>
        </p:nvSpPr>
        <p:spPr>
          <a:xfrm>
            <a:off x="1080000" y="3581280"/>
            <a:ext cx="6844320" cy="19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gnjevu se svojem </a:t>
            </a:r>
            <a:br>
              <a:rPr sz="3200"/>
            </a:b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smilovanja sjeti </a:t>
            </a:r>
            <a:br>
              <a:rPr sz="3200"/>
            </a:b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(Hab 3,2)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pic>
        <p:nvPicPr>
          <p:cNvPr id="114" name="Picture 4"/>
          <p:cNvPicPr/>
          <p:nvPr/>
        </p:nvPicPr>
        <p:blipFill>
          <a:blip r:embed="rId1"/>
          <a:stretch/>
        </p:blipFill>
        <p:spPr>
          <a:xfrm>
            <a:off x="5324400" y="0"/>
            <a:ext cx="3819600" cy="6800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Text Box 5"/>
          <p:cNvSpPr/>
          <p:nvPr/>
        </p:nvSpPr>
        <p:spPr>
          <a:xfrm>
            <a:off x="3240000" y="5589720"/>
            <a:ext cx="20527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6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Gian Lorenzo Bernini: Habakuk </a:t>
            </a:r>
            <a:r>
              <a:rPr lang="hr-HR" sz="16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i anđeo</a:t>
            </a:r>
            <a:endParaRPr lang="hr-HR" sz="16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lide Number Placeholder 3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416F52-8A11-4FB2-9CE2-C9C500AA522F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7" name="Rezervirano mjesto broja slajda 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EBF331B-3F41-4AA8-8283-4CD9557BE23C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Prorok</a:t>
            </a:r>
            <a:endParaRPr lang="hr-HR" sz="4000" b="0" u="none" strike="noStrike">
              <a:solidFill>
                <a:srgbClr val="784B04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468000" y="1620000"/>
            <a:ext cx="8675640" cy="5238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5000" lnSpcReduction="9999"/>
          </a:bodyPr>
          <a:p>
            <a:pPr marL="447840" indent="-447840" algn="l">
              <a:lnSpc>
                <a:spcPct val="9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Prvi </a:t>
            </a:r>
            <a:r>
              <a:rPr lang="he-IL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cs typeface="Times New Roman"/>
              </a:rPr>
              <a:t>נביא</a:t>
            </a: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200" b="0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nabî’</a:t>
            </a: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u XII </a:t>
            </a:r>
            <a:r>
              <a:rPr lang="de-DE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(1,1; 3,1</a:t>
            </a: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: 2x ime i titula</a:t>
            </a:r>
            <a:r>
              <a:rPr lang="de-DE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još Hag i Zah (i Ilija), </a:t>
            </a:r>
            <a:endParaRPr lang="hr-HR" sz="26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bez formule, sam ide na stražu (2,1)</a:t>
            </a:r>
            <a:endParaRPr lang="hr-HR" sz="26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Vrsta proroštva</a:t>
            </a:r>
            <a:r>
              <a:rPr lang="hr-HR" sz="26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(1,1):</a:t>
            </a:r>
            <a:endParaRPr lang="hr-HR" sz="26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„nalog” – 2. od 5 </a:t>
            </a: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cs typeface="Times New Roman"/>
              </a:rPr>
              <a:t>משׂא</a:t>
            </a: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200" b="0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maśśā’ 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Viđenje 1,1 (vidi); 2,2s 3x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Usp. Ob, Nah</a:t>
            </a:r>
            <a:endParaRPr lang="hr-HR" sz="26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Bog zapovijeda</a:t>
            </a:r>
            <a:r>
              <a:rPr lang="hr-HR" sz="26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u 2,2:</a:t>
            </a:r>
            <a:endParaRPr lang="hr-HR" sz="26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Piši! – Pisac (2,2)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Božji odgovor i nastanak knjige</a:t>
            </a:r>
            <a:r>
              <a:rPr lang="hr-HR" sz="28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(2,2):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Ureži na ploče 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Ne samo vidi, nego i</a:t>
            </a:r>
            <a:r>
              <a:rPr lang="hr-HR" sz="26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(3,16):</a:t>
            </a:r>
            <a:endParaRPr lang="hr-HR" sz="26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Čuo sam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pic>
        <p:nvPicPr>
          <p:cNvPr id="120" name="Picture 20"/>
          <p:cNvPicPr/>
          <p:nvPr/>
        </p:nvPicPr>
        <p:blipFill>
          <a:blip r:embed="rId1"/>
          <a:stretch/>
        </p:blipFill>
        <p:spPr>
          <a:xfrm>
            <a:off x="5822640" y="2160000"/>
            <a:ext cx="3357360" cy="252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2000"/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2000"/>
                                        <p:tgtEl>
                                          <p:spTgt spid="1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2000"/>
                                        <p:tgtEl>
                                          <p:spTgt spid="1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2000"/>
                                        <p:tgtEl>
                                          <p:spTgt spid="1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lide Number Placeholder 1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5F0A3B5-BECC-45A9-B1CE-5FF2812DB92A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22" name="Rezervirano mjesto broja slajda 1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27DB1A1-1C4C-4CE2-B2DE-9DCE937DC641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Najava suda</a:t>
            </a:r>
            <a:endParaRPr lang="hr-HR" sz="4000" b="0" u="none" strike="noStrike">
              <a:solidFill>
                <a:srgbClr val="784B04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468000" y="1578600"/>
            <a:ext cx="8675640" cy="5348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9999"/>
          </a:bodyPr>
          <a:p>
            <a:pPr marL="888840" lvl="1" indent="-439560" algn="l">
              <a:lnSpc>
                <a:spcPct val="10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Vrijednost viđenja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(Hab 2,3):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Viđenje za svoje vrijeme – apokaliptika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Pravo napadača (1,7) – pravo Božje (1,12)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10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Problem koji prorok Bogu iznosi</a:t>
            </a:r>
            <a:r>
              <a:rPr lang="hr-HR" sz="26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(1,2)</a:t>
            </a:r>
            <a:endParaRPr lang="hr-HR" sz="26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Nasilje (1,2; još u 1,3.9; 2,8.17[2x] 6x;</a:t>
            </a:r>
            <a:br>
              <a:rPr sz="2800"/>
            </a:b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usp. Post 6,11)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10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Božja kazna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(1,6):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„Kaldejci” – ključna slika zla 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10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Temelj za NZ, veza s Abrahamom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(2,4):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Pravednik živi od vjere 2,4 = </a:t>
            </a:r>
            <a:br>
              <a:rPr sz="2800"/>
            </a:b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Rim 1,17; Heb 10,38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100000"/>
              </a:lnSpc>
              <a:spcBef>
                <a:spcPts val="567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Prorok potresen, ali pouzdan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(3,16 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→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18s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):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Bog – moj Spasitelj (3,18), moja snaga (19)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pic>
        <p:nvPicPr>
          <p:cNvPr id="125" name=""/>
          <p:cNvPicPr/>
          <p:nvPr/>
        </p:nvPicPr>
        <p:blipFill>
          <a:blip r:embed="rId1"/>
          <a:stretch/>
        </p:blipFill>
        <p:spPr>
          <a:xfrm>
            <a:off x="7236360" y="1509480"/>
            <a:ext cx="1943640" cy="4165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8" dur="indefinite" restart="never" nodeType="tmRoot">
          <p:childTnLst>
            <p:seq>
              <p:cTn id="49" dur="indefinite" nodeType="mainSeq">
                <p:childTnLst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4" dur="5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4" dur="500"/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9" dur="500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4" dur="500"/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9" dur="500"/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lide Number Placeholder 3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2FAF73C-5D93-438A-8274-724020877CF9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27" name="Rezervirano mjesto broja slajda 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9064A3-CFD5-44AA-8DA5-F762CD90FDF6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Ustroj knjige</a:t>
            </a:r>
            <a:endParaRPr lang="hr-HR" sz="4000" b="0" u="none" strike="noStrike">
              <a:solidFill>
                <a:srgbClr val="784B04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74840" y="1588680"/>
            <a:ext cx="8669160" cy="525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Komunikacija</a:t>
            </a:r>
            <a:r>
              <a:rPr lang="hr-HR" sz="28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(1,2.6.12; 2,2)?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1,2s: „Dokle, Jahve?” – nepravda u zemlji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1,6: „Evo, dižem Kaldejce”; 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1,12: „Jahve, Bože moj!”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2,2: „</a:t>
            </a:r>
            <a:r>
              <a:rPr lang="hr-HR" sz="2400" b="1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Odgovorio</a:t>
            </a: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mi je”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Molitva </a:t>
            </a: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odgovor 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Zaključak:</a:t>
            </a:r>
            <a:r>
              <a:rPr lang="hr-HR" sz="28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Hab 3,1.19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Tužbalica (1); zborovođi, na žičanim glazbalima (19) – psalam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Molitva</a:t>
            </a: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(1)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Protivnik</a:t>
            </a:r>
            <a:r>
              <a:rPr lang="hr-HR" sz="28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pravedniku (1,4.13; 3,13):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Zlikovac ga opkolio (1,4), guta (13); bez kuće (3,13)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0" algn="l">
              <a:lnSpc>
                <a:spcPct val="90000"/>
              </a:lnSpc>
              <a:spcBef>
                <a:spcPts val="601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pic>
        <p:nvPicPr>
          <p:cNvPr id="130" name="Picture 2"/>
          <p:cNvPicPr/>
          <p:nvPr/>
        </p:nvPicPr>
        <p:blipFill>
          <a:blip r:embed="rId1"/>
          <a:stretch/>
        </p:blipFill>
        <p:spPr>
          <a:xfrm>
            <a:off x="7042320" y="0"/>
            <a:ext cx="2095200" cy="467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1" name="TextBox 3"/>
          <p:cNvSpPr/>
          <p:nvPr/>
        </p:nvSpPr>
        <p:spPr>
          <a:xfrm>
            <a:off x="5753160" y="0"/>
            <a:ext cx="1905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rPr>
              <a:t>Donatello, Habakuk (Firenca)</a:t>
            </a: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0" dur="indefinite" restart="never" nodeType="tmRoot">
          <p:childTnLst>
            <p:seq>
              <p:cTn id="81" dur="indefinite" nodeType="mainSeq">
                <p:childTnLst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7" dur="500" fill="hold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" dur="500" fill="hold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8" dur="500" fill="hold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9" dur="500" fill="hold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4" dur="500" fill="hold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5" dur="500" fill="hold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0" dur="500" fill="hold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1" dur="500" fill="hold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6" dur="500" fill="hold"/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7" dur="500" fill="hold"/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2" dur="500" fill="hold"/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" dur="500" fill="hold"/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8" dur="500" fill="hold"/>
                                        <p:tgtEl>
                                          <p:spTgt spid="1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9" dur="500" fill="hold"/>
                                        <p:tgtEl>
                                          <p:spTgt spid="1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4" dur="500" fill="hold"/>
                                        <p:tgtEl>
                                          <p:spTgt spid="1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5" dur="500" fill="hold"/>
                                        <p:tgtEl>
                                          <p:spTgt spid="1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lide Number Placeholder 3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1DFB68E-13E8-40A3-8611-D83DF2CD01EC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33" name="Rezervirano mjesto broja slajda 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B13A6-2727-4144-9C56-E4A5E286FF35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0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Peterostruki “Jao!”</a:t>
            </a:r>
            <a:endParaRPr lang="hr-HR" sz="4000" b="0" u="none" strike="noStrike">
              <a:solidFill>
                <a:srgbClr val="784B04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684360" y="1509840"/>
            <a:ext cx="8459640" cy="5348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5x Jao! U 2,6.9.12.15.19 – rugalica svih (2,6)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Jao veleposjedniku tuđega (2,6)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sng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Nasilje</a:t>
            </a:r>
            <a:r>
              <a:rPr lang="hr-HR" sz="2400" b="1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nad</a:t>
            </a: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zemljom, gradom i stanovništvom (v8.17)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Sudbina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u 2,8: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Pljačkaš će biti opljačkan (v8)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Jao nepravednom dobitniku (v9)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Kome zlo nanosi</a:t>
            </a:r>
            <a:r>
              <a:rPr lang="hr-HR" sz="2400" b="1" u="none" strike="noStrike">
                <a:solidFill>
                  <a:srgbClr val="784B04"/>
                </a:solidFill>
                <a:effectLst/>
                <a:uFillTx/>
                <a:latin typeface="Times New Roman"/>
                <a:ea typeface="Times New Roman"/>
              </a:rPr>
              <a:t> (v10)?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0" algn="l">
              <a:lnSpc>
                <a:spcPct val="90000"/>
              </a:lnSpc>
              <a:spcBef>
                <a:spcPts val="601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Griješi protiv sama sebe (v10)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Jao graditelju u krvi (v12)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Jao pornografskom pijancu (v15)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 algn="l">
              <a:lnSpc>
                <a:spcPct val="90000"/>
              </a:lnSpc>
              <a:spcBef>
                <a:spcPts val="601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„kapica” (16) = neobrezanje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447840" indent="-447840" algn="l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Štovatelju kumira jer kumir</a:t>
            </a:r>
            <a:r>
              <a:rPr lang="hr-HR" sz="2800" b="1" i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ne daje toru</a:t>
            </a:r>
            <a:r>
              <a:rPr lang="hr-HR" sz="2800" b="1" u="none" strike="noStrike">
                <a:solidFill>
                  <a:srgbClr val="292929"/>
                </a:solidFill>
                <a:effectLst/>
                <a:uFillTx/>
                <a:latin typeface="Times New Roman"/>
                <a:ea typeface="Times New Roman"/>
              </a:rPr>
              <a:t> (19; v.1,4)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pic>
        <p:nvPicPr>
          <p:cNvPr id="136" name="Picture 9"/>
          <p:cNvPicPr/>
          <p:nvPr/>
        </p:nvPicPr>
        <p:blipFill>
          <a:blip r:embed="rId1"/>
          <a:stretch/>
        </p:blipFill>
        <p:spPr>
          <a:xfrm>
            <a:off x="6750000" y="3019320"/>
            <a:ext cx="2394000" cy="3097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6" dur="indefinite" restart="never" nodeType="tmRoot">
          <p:childTnLst>
            <p:seq>
              <p:cTn id="137" dur="indefinite" nodeType="mainSeq">
                <p:childTnLst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42" dur="5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47" dur="5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2" dur="1000" fill="hold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3" dur="1000" fill="hold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4" dur="10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9" dur="1000" fill="hold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0" dur="1000" fill="hold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1" dur="10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6" dur="1000" fill="hold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7" dur="1000" fill="hold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8" dur="10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3" dur="500" fill="hold"/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4" dur="500" fill="hold"/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9" dur="500" fill="hold"/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0" dur="500" fill="hold"/>
                                        <p:tgtEl>
                                          <p:spTgt spid="1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5" dur="500" fill="hold"/>
                                        <p:tgtEl>
                                          <p:spTgt spid="1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6" dur="500" fill="hold"/>
                                        <p:tgtEl>
                                          <p:spTgt spid="1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7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1" dur="500" fill="hold"/>
                                        <p:tgtEl>
                                          <p:spTgt spid="1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2" dur="500" fill="hold"/>
                                        <p:tgtEl>
                                          <p:spTgt spid="1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r>
              <a: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tebe se uzdam (Ps 25)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38" name=""/>
          <p:cNvPicPr/>
          <p:nvPr/>
        </p:nvPicPr>
        <p:blipFill>
          <a:blip r:embed="rId1"/>
          <a:stretch/>
        </p:blipFill>
        <p:spPr>
          <a:xfrm>
            <a:off x="0" y="2577960"/>
            <a:ext cx="9144000" cy="2075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Application>LibreOffice/26.2.3.2$Windows_X86_64 LibreOffice_project/70e089b17412e4cb7773e41413306b17a2328c34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2010-05-20T08:02:25Z</dcterms:created>
  <dc:creator>Niko</dc:creator>
  <dc:description/>
  <dc:language>hr-HR</dc:language>
  <cp:lastModifiedBy/>
  <cp:lastPrinted>2026-05-11T09:23:31Z</cp:lastPrinted>
  <dcterms:modified xsi:type="dcterms:W3CDTF">2026-05-11T09:23:21Z</dcterms:modified>
  <cp:revision>35</cp:revision>
  <dc:subject/>
  <dc:title>Folie 1</dc:title>
</cp:coreProperties>
</file>