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6796088" cy="992505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4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0" y="0"/>
            <a:ext cx="6796800" cy="992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 idx="10"/>
          </p:nvPr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507B5F-6E22-4C7A-8BA6-4614E72F6585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Img"/>
          </p:nvPr>
        </p:nvSpPr>
        <p:spPr>
          <a:xfrm>
            <a:off x="915840" y="744120"/>
            <a:ext cx="4965840" cy="3722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lang="en-GB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11"/>
          </p:nvPr>
        </p:nvSpPr>
        <p:spPr>
          <a:xfrm>
            <a:off x="0" y="9427680"/>
            <a:ext cx="2946240" cy="497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</a:pPr>
            <a:endParaRPr lang="en-GB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12"/>
          </p:nvPr>
        </p:nvSpPr>
        <p:spPr>
          <a:xfrm>
            <a:off x="3849840" y="9427680"/>
            <a:ext cx="2946240" cy="497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39D7A4-9DB5-43E2-A673-4E8EC3DFA22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8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8222F2-EBAD-44A0-A58F-1729BCE9315F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9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FDDC0F-109E-4F29-B5EC-26A9F5B11DA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1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C237B2-4534-4A4E-8F78-E696625F59A6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2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0C37B-F7F6-47AF-AD27-883AD875D15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6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926925-A52E-474E-8301-724C20E4EEB7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7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82F0B9E-746D-4802-A452-40153DF5C27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1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F313F9-DCAB-4841-91FB-B6D5254E20CF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2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3A5685-D420-4E0F-AFE0-8CB9AA9E94E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3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2EF31A-05B4-4D7C-9B81-DF43ABCAD73D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4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3734A00-21FF-4CB3-8A85-0B0B367C4E3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tIns="44280" rIns="84960" bIns="4428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682560" algn="l"/>
                <a:tab pos="1365120" algn="l"/>
                <a:tab pos="2048040" algn="l"/>
                <a:tab pos="2727360" algn="l"/>
                <a:tab pos="2944800" algn="l"/>
                <a:tab pos="3365640" algn="l"/>
                <a:tab pos="3786120" algn="l"/>
                <a:tab pos="4206960" algn="l"/>
                <a:tab pos="4627440" algn="l"/>
                <a:tab pos="5048280" algn="l"/>
                <a:tab pos="5468760" algn="l"/>
                <a:tab pos="5889600" algn="l"/>
                <a:tab pos="6310440" algn="l"/>
                <a:tab pos="6730920" algn="l"/>
                <a:tab pos="7151760" algn="l"/>
                <a:tab pos="7572240" algn="l"/>
                <a:tab pos="7993080" algn="l"/>
                <a:tab pos="8413920" algn="l"/>
                <a:tab pos="8834400" algn="l"/>
                <a:tab pos="9255240" algn="l"/>
                <a:tab pos="9675720" algn="l"/>
                <a:tab pos="10096560" algn="l"/>
                <a:tab pos="10517040" algn="l"/>
                <a:tab pos="10937880" algn="l"/>
              </a:tabLst>
            </a:pPr>
            <a:fld id="{3F729FC7-0B0D-4418-9273-AE0E7477C3A0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lang="en-GB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1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5A9394F-9AA5-477D-847A-06144322B66C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2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37758D-CE9F-4F53-B12D-54F6CC562F2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6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92E9CF-2EE7-45C4-AD9C-B0EF9F8FD3C3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7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E229FF-AFB9-4D10-B9B7-2AA02FEC068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1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CA9A01-334A-4AAB-B927-3C19C868F233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2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7DB93E5-8E4F-4547-9A43-C6CA8B2CF51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/>
          <p:cNvSpPr/>
          <p:nvPr/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nahum.ppt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6" name="Rectangle 3"/>
          <p:cNvSpPr/>
          <p:nvPr/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D3DB4F-3FE3-41B0-A6C1-ABEBBF8162C0}" type="datetime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06.05.26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7" name="Rectangle 7"/>
          <p:cNvSpPr/>
          <p:nvPr/>
        </p:nvSpPr>
        <p:spPr>
          <a:xfrm>
            <a:off x="3849840" y="9428040"/>
            <a:ext cx="294624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27EE4A-DC04-4C90-8629-4EAC42D007A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600" cy="372276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</a:t>
            </a:r>
            <a:r>
              <a: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edit the </a:t>
            </a:r>
            <a:r>
              <a: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title text </a:t>
            </a:r>
            <a:r>
              <a: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format</a:t>
            </a:r>
            <a:endParaRPr lang="en-GB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 algn="l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 algn="l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amdg.ffdi.hr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C593568-5032-453B-8DFA-129BB4EB5AE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endParaRPr lang="en-GB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12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29520" rIns="90000" bIns="2952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14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5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-45000" rIns="90000" bIns="-45000" anchor="ctr">
                <a:noAutofit/>
              </a:bodyPr>
              <a:p>
                <a:endParaRPr lang="en-GB" sz="1800" b="0" u="none" strike="noStrik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7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GB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8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GB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9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GB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20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GB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4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</a:t>
            </a: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format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</a:t>
            </a: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Level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en-GB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</a:t>
            </a: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 algn="l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 algn="l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 algn="l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amdg.ffdi.hr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71CAAD-A13F-4A4D-9C88-3A6353A4480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468AD8-1BF7-49A3-9354-D8A22EFB14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en-GB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853DFA6-ECF5-425E-AC2B-C622DF0A54AE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8041AB-6E3B-4186-B904-C4073BC2B34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4360" y="1267920"/>
            <a:ext cx="7853040" cy="200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Nahum</a:t>
            </a:r>
            <a:endParaRPr lang="en-GB" sz="8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4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0" name="Picture 5"/>
          <p:cNvPicPr/>
          <p:nvPr/>
        </p:nvPicPr>
        <p:blipFill>
          <a:blip r:embed="rId1"/>
          <a:stretch/>
        </p:blipFill>
        <p:spPr>
          <a:xfrm>
            <a:off x="6018480" y="12600"/>
            <a:ext cx="3125520" cy="394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Text Box 18"/>
          <p:cNvSpPr/>
          <p:nvPr/>
        </p:nvSpPr>
        <p:spPr>
          <a:xfrm>
            <a:off x="1211400" y="0"/>
            <a:ext cx="46558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br>
              <a:rPr sz="1800"/>
            </a:br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0AE6F4-961F-4B2F-BB17-2F5B8D9D75F9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Tajanstveni sugovornik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6840" y="1125360"/>
            <a:ext cx="649116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Neimenovan, „ti”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(Nah 1,14)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neka te nema: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potomstva,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opustošen hram,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pripravljen grob (1,14)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Belijal?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Isto što i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Rušitelj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2,2?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0" algn="l">
              <a:lnSpc>
                <a:spcPct val="100000"/>
              </a:lnSpc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"/>
          <p:cNvPicPr/>
          <p:nvPr/>
        </p:nvPicPr>
        <p:blipFill>
          <a:blip r:embed="rId1"/>
          <a:stretch/>
        </p:blipFill>
        <p:spPr>
          <a:xfrm>
            <a:off x="5715000" y="1075680"/>
            <a:ext cx="3422160" cy="5698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 nodeType="clickEffect">
                      <p:stCondLst>
                        <p:cond delay="indefinite"/>
                      </p:stCondLst>
                      <p:childTnLst>
                        <p:par>
                          <p:cTn id="19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Effect">
                      <p:stCondLst>
                        <p:cond delay="indefinite"/>
                      </p:stCondLst>
                      <p:childTnLst>
                        <p:par>
                          <p:cTn id="19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Effect">
                      <p:stCondLst>
                        <p:cond delay="indefinite"/>
                      </p:stCondLst>
                      <p:childTnLst>
                        <p:par>
                          <p:cTn id="20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 רעי לא אחסר</a:t>
            </a:r>
            <a:r>
              <a:rPr lang="de-DE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23)</a:t>
            </a:r>
            <a:br>
              <a:rPr sz="4000"/>
            </a:b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[adonaj ro’i lo ehsar]</a:t>
            </a:r>
            <a:endParaRPr lang="en-GB" sz="4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33520" y="5084280"/>
            <a:ext cx="7772400" cy="116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je pastir moj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 u čem ja ne oskudijevam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01" name="Picture 4"/>
          <p:cNvPicPr/>
          <p:nvPr/>
        </p:nvPicPr>
        <p:blipFill>
          <a:blip r:embed="rId1"/>
          <a:stretch/>
        </p:blipFill>
        <p:spPr>
          <a:xfrm>
            <a:off x="0" y="2349360"/>
            <a:ext cx="9144000" cy="2495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D188A2-7707-4A67-85CD-8AC7F93A20E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343080" indent="-343080" algn="l"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 kome riječ? – opis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6840" y="1125360"/>
            <a:ext cx="649116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Oni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Nah 1,10: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Ako su razraslo trnje,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bit će suha slama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 glasničkom formulom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1,12: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Bit će ostriženi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On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2,4-7: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asirski kralj?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Ona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2,8-13: 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imenom Niniva (2,9)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5" name="Picture 6"/>
          <p:cNvPicPr/>
          <p:nvPr/>
        </p:nvPicPr>
        <p:blipFill>
          <a:blip r:embed="rId1"/>
          <a:stretch/>
        </p:blipFill>
        <p:spPr>
          <a:xfrm>
            <a:off x="6951600" y="1484280"/>
            <a:ext cx="2192400" cy="453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Text Box 7"/>
          <p:cNvSpPr/>
          <p:nvPr/>
        </p:nvSpPr>
        <p:spPr>
          <a:xfrm>
            <a:off x="6948360" y="907920"/>
            <a:ext cx="21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James Tissot 1836-1902;</a:t>
            </a:r>
            <a:br>
              <a:rPr sz="1200"/>
            </a:b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Prorok Nahum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6" dur="indefinite" restart="never" nodeType="tmRoot">
          <p:childTnLst>
            <p:seq>
              <p:cTn id="207" dur="indefinite" nodeType="mainSeq">
                <p:childTnLst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7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2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7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5A245F2-E74C-4A56-B40D-6BD02E56F10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85200" y="200520"/>
            <a:ext cx="8229600" cy="114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343080" indent="-343080" algn="l"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Slike 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 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priro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de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6840" y="1041480"/>
            <a:ext cx="6491160" cy="508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Najprije o Bogu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1,3-6.8: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Vihor, oblaci (1,3)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Opća suša (4) (nasuprot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općem potopu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Potres i tektonski poremećaji (1,5s)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Požar, vatra (1,6; 3,15)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Potop za Ninivu,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tama za neprijatelje (1,8)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 Ninivi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(2,12-14)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Lav (2,12-14)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svladan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Skakavci (3,15-17)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drevna slika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mladi skakavac usp. Joel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0" name="Picture 6"/>
          <p:cNvPicPr/>
          <p:nvPr/>
        </p:nvPicPr>
        <p:blipFill>
          <a:blip r:embed="rId1"/>
          <a:stretch/>
        </p:blipFill>
        <p:spPr>
          <a:xfrm>
            <a:off x="6951600" y="1484280"/>
            <a:ext cx="2192400" cy="453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Text Box 7"/>
          <p:cNvSpPr/>
          <p:nvPr/>
        </p:nvSpPr>
        <p:spPr>
          <a:xfrm>
            <a:off x="6948360" y="907920"/>
            <a:ext cx="21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James Tissot 1836-1902;</a:t>
            </a:r>
            <a:br>
              <a:rPr sz="1200"/>
            </a:b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Prorok Nahum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8" dur="indefinite" restart="never" nodeType="tmRoot">
          <p:childTnLst>
            <p:seq>
              <p:cTn id="229" dur="indefinite" nodeType="mainSeq">
                <p:childTnLst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2" dur="500" fill="hold"/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2F6C12C-F2B7-41CC-AAF3-84A757D3C41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Izrava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 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obrač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un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159920"/>
            <a:ext cx="5410080" cy="497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Ponuđen dijalog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Nah 2,14; 3,5?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“Evo me na te” ili “pred tobom” (2,14; 3,5) – sud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Božji govor Ninivi 2,14; 3,5-17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Istrijebit ću tvoje… (2,14)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Bit ćeš svladana (3,11)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← Otvorena prijetnja 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Vrijednost ninivskih utvrd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 (3,12):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Tvrđave kao smokve (3,12)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Slika iz povijesti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3,8-10: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Egipatska Teba (grad No)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364000" y="4292640"/>
            <a:ext cx="3780000" cy="176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Propast Ninive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(3,7.19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) – rezultat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3,19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(usp. Tob, Jona?):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Aplauz, opće veselje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6" name="Picture 6"/>
          <p:cNvPicPr/>
          <p:nvPr/>
        </p:nvPicPr>
        <p:blipFill>
          <a:blip r:embed="rId1"/>
          <a:stretch/>
        </p:blipFill>
        <p:spPr>
          <a:xfrm>
            <a:off x="5908680" y="0"/>
            <a:ext cx="3235320" cy="3745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0" dur="indefinite" restart="never" nodeType="tmRoot">
          <p:childTnLst>
            <p:seq>
              <p:cTn id="291" dur="indefinite" nodeType="mainSeq">
                <p:childTnLst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6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07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2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10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10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9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4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9" dur="500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5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66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Hajdemo u dom Gospodnji</a:t>
            </a:r>
            <a:br>
              <a:rPr sz="4800"/>
            </a:b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122)</a:t>
            </a:r>
            <a:endParaRPr lang="en-GB" sz="4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54" name="Content Placeholder 4" descr="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6480" y="2492280"/>
            <a:ext cx="9137520" cy="2160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/>
          <p:nvPr/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6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6D0143-FB5A-41AD-BBD1-F18DF8BF921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4360" y="1267920"/>
            <a:ext cx="7853040" cy="200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Nahum</a:t>
            </a:r>
            <a:endParaRPr lang="en-GB" sz="8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1981080" y="4070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spcBef>
                <a:spcPts val="11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osvete Gospodnje</a:t>
            </a:r>
            <a:endParaRPr lang="en-GB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" name="Picture 5"/>
          <p:cNvPicPr/>
          <p:nvPr/>
        </p:nvPicPr>
        <p:blipFill>
          <a:blip r:embed="rId1"/>
          <a:stretch/>
        </p:blipFill>
        <p:spPr>
          <a:xfrm>
            <a:off x="5994360" y="0"/>
            <a:ext cx="3149640" cy="397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Text Box 18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endParaRPr lang="en-GB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endParaRPr lang="en-GB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Text Box 8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/>
          </a:bodyPr>
          <a:p>
            <a:endParaRPr lang="en-GB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Text Box 10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rmAutofit/>
          </a:bodyPr>
          <a:p>
            <a:endParaRPr lang="en-GB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en-GB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67" name="Picture 3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Text Box 11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9" name="Picture 7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Text Box 12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 anchorCtr="1">
            <a:normAutofit fontScale="70000" lnSpcReduction="19999"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en-GB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audio- i videozapisi…</a:t>
            </a:r>
            <a:endParaRPr lang="en-GB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en-GB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en-GB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5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72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E5D614-A66D-49B0-BECD-DEF6EB526C3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Osveta pripada Bogu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6840" y="1125360"/>
            <a:ext cx="649116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Božji sud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(Nah 1,1)?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Ninivska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משׂא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śśā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 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Hab i Mal + 3x osveta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נקם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noqem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(1,2)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u nizu od 5 „proročkih naloga” </a:t>
            </a:r>
            <a:br>
              <a:rPr sz="2600"/>
            </a:b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(Nah 1,1; Hab 1,1; Zah 9,1; 12,1; Mal 1,1)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Primjena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2,14; 3,15: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„Evo me na te!”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Pojačano formulom (2,14; 3,15):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Riječ Gospodnja +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Sabaot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Primjena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3,1: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„Teško gradu krvničkom!” (3,1)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Picture 6"/>
          <p:cNvPicPr/>
          <p:nvPr/>
        </p:nvPicPr>
        <p:blipFill>
          <a:blip r:embed="rId1"/>
          <a:stretch/>
        </p:blipFill>
        <p:spPr>
          <a:xfrm>
            <a:off x="6951600" y="1484280"/>
            <a:ext cx="2192400" cy="453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Text Box 7"/>
          <p:cNvSpPr/>
          <p:nvPr/>
        </p:nvSpPr>
        <p:spPr>
          <a:xfrm>
            <a:off x="6948360" y="907920"/>
            <a:ext cx="21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James Tissot 1836-1902;</a:t>
            </a:r>
            <a:br>
              <a:rPr sz="1200"/>
            </a:b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Prorok Nahum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7476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</a:t>
            </a: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knjiga</a:t>
            </a:r>
            <a:endParaRPr lang="en-GB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6840" y="1041480"/>
            <a:ext cx="6095880" cy="508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Vrsta proroštva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(Nah 1,1)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חזון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hazôn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viđenje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Ob; 1 Sam 3,1 – vidjelac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Jedini u XII ima “knjigu” [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sefer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]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Predmet viđenja: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1,1; 2,9; 3,7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Niniva (1,1; 2,9; 3,7)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Nabujalo jezero (2,9)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Razvalina (3,7)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Ime Nahum: od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tješiti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1,1; 3,7)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נחם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Gdje naći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tješitelja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Ninivi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Footer Placeholder 4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0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76CBA8-60CC-406C-A604-D0D3F2AC169D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81" name="Picture 1"/>
          <p:cNvPicPr/>
          <p:nvPr/>
        </p:nvPicPr>
        <p:blipFill>
          <a:blip r:embed="rId1"/>
          <a:stretch/>
        </p:blipFill>
        <p:spPr>
          <a:xfrm>
            <a:off x="6202800" y="360"/>
            <a:ext cx="2941560" cy="371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9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4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9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4" dur="5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4" dur="500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98C363-4507-4DA5-B2B8-3D8FEE8AD3CD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59280" y="153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Ostali likovi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6840" y="1058400"/>
            <a:ext cx="6491160" cy="5072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„Prezime” Nahumovo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(Nah 1,1):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Elkoški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Povijesna velesila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(3,18):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asirski (3,18)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Vokativ u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2,1: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Judo! – svetkuj blagdane (2,1)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Čudnovat Božji neprijatelj u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1,11; 2,1: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Belijal – propalica </a:t>
            </a:r>
            <a:endParaRPr lang="en-GB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Ništarija, nitkov, gad, bezvrijedni, istrošeni, vucibatina, nespašeni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nije uzišao, koji ne hodočasti 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0" algn="l">
              <a:lnSpc>
                <a:spcPct val="90000"/>
              </a:lnSpc>
              <a:spcBef>
                <a:spcPts val="64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Picture 6"/>
          <p:cNvPicPr/>
          <p:nvPr/>
        </p:nvPicPr>
        <p:blipFill>
          <a:blip r:embed="rId1"/>
          <a:stretch/>
        </p:blipFill>
        <p:spPr>
          <a:xfrm>
            <a:off x="6951600" y="1484280"/>
            <a:ext cx="2192400" cy="453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 Box 7"/>
          <p:cNvSpPr/>
          <p:nvPr/>
        </p:nvSpPr>
        <p:spPr>
          <a:xfrm>
            <a:off x="6948360" y="907920"/>
            <a:ext cx="21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James Tissot 1836-1902;</a:t>
            </a:r>
            <a:br>
              <a:rPr sz="1200"/>
            </a:b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Prorok Nahum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 nodeType="clickEffect">
                      <p:stCondLst>
                        <p:cond delay="indefinite"/>
                      </p:stCondLst>
                      <p:childTnLst>
                        <p:par>
                          <p:cTn id="7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1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Effect">
                      <p:stCondLst>
                        <p:cond delay="indefinite"/>
                      </p:stCondLst>
                      <p:childTnLst>
                        <p:par>
                          <p:cTn id="8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Effect">
                      <p:stCondLst>
                        <p:cond delay="indefinite"/>
                      </p:stCondLst>
                      <p:childTnLst>
                        <p:par>
                          <p:cTn id="8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1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Effect">
                      <p:stCondLst>
                        <p:cond delay="indefinite"/>
                      </p:stCondLst>
                      <p:childTnLst>
                        <p:par>
                          <p:cTn id="9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6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1" dur="5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Effect">
                      <p:stCondLst>
                        <p:cond delay="indefinite"/>
                      </p:stCondLst>
                      <p:childTnLst>
                        <p:par>
                          <p:cTn id="10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500"/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743113-3740-4EB2-AD9C-31B30F24CA77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59280" y="153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Uvod 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knjigu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6840" y="1125360"/>
            <a:ext cx="649116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Opis u 3. licu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(Nah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1,2-8)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Bogu – početak knjige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negativne osobine (1,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2-6.8)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pozitivne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(1,3.7):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Duga daha (1,3)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Dobar, poznaje svoje (7) 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Ps 1,6; Iv 10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Psihološke i kozmološke osobine: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Revnost, osveta, ljutnja (Nah 1,2)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Vihor, oluja, oblak (1,3)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" name="Picture 2"/>
          <p:cNvPicPr/>
          <p:nvPr/>
        </p:nvPicPr>
        <p:blipFill>
          <a:blip r:embed="rId1"/>
          <a:stretch/>
        </p:blipFill>
        <p:spPr>
          <a:xfrm>
            <a:off x="6202800" y="360"/>
            <a:ext cx="2941560" cy="371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3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8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7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2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5355599-3B6B-422E-9834-3C6942C626A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Kome riječ? – Ti </a:t>
            </a:r>
            <a:endParaRPr lang="en-GB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6840" y="1052640"/>
            <a:ext cx="649116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Juda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(Nah 1,12b.13; 2,1)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Neću te više ponižavati (1,12b)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raskinut ću tvoje okove (13)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Imenom Juda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(2,1):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svetkuj blagdane, ispuni zavjete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Niniva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(1,11; 2,14)</a:t>
            </a: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tebe Belijal (11)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Uklonit ću tvoj plijen 2,14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Nema više tvojih glasnika 2,14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Biblijska slika za Ninivu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(3,5.18):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en-GB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bludnica – osramoćena, vještica 3,5-17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Asirski kralj (3,18s)</a:t>
            </a:r>
            <a:endParaRPr lang="en-GB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"/>
          <p:cNvPicPr/>
          <p:nvPr/>
        </p:nvPicPr>
        <p:blipFill>
          <a:blip r:embed="rId1"/>
          <a:stretch/>
        </p:blipFill>
        <p:spPr>
          <a:xfrm>
            <a:off x="5888160" y="294480"/>
            <a:ext cx="3244680" cy="3244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 nodeType="clickEffect">
                      <p:stCondLst>
                        <p:cond delay="indefinite"/>
                      </p:stCondLst>
                      <p:childTnLst>
                        <p:par>
                          <p:cTn id="14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1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Effect">
                      <p:stCondLst>
                        <p:cond delay="indefinite"/>
                      </p:stCondLst>
                      <p:childTnLst>
                        <p:par>
                          <p:cTn id="15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6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Effect">
                      <p:stCondLst>
                        <p:cond delay="indefinite"/>
                      </p:stCondLst>
                      <p:childTnLst>
                        <p:par>
                          <p:cTn id="1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1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Effect">
                      <p:stCondLst>
                        <p:cond delay="indefinite"/>
                      </p:stCondLst>
                      <p:childTnLst>
                        <p:par>
                          <p:cTn id="16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6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Effect">
                      <p:stCondLst>
                        <p:cond delay="indefinite"/>
                      </p:stCondLst>
                      <p:childTnLst>
                        <p:par>
                          <p:cTn id="1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1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Effect">
                      <p:stCondLst>
                        <p:cond delay="indefinite"/>
                      </p:stCondLst>
                      <p:childTnLst>
                        <p:par>
                          <p:cTn id="17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6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Effect">
                      <p:stCondLst>
                        <p:cond delay="indefinite"/>
                      </p:stCondLst>
                      <p:childTnLst>
                        <p:par>
                          <p:cTn id="17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1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Effect">
                      <p:stCondLst>
                        <p:cond delay="indefinite"/>
                      </p:stCondLst>
                      <p:childTnLst>
                        <p:par>
                          <p:cTn id="18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6" dur="5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Effect">
                      <p:stCondLst>
                        <p:cond delay="indefinite"/>
                      </p:stCondLst>
                      <p:childTnLst>
                        <p:par>
                          <p:cTn id="18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1" dur="500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Application>LibreOffice/26.2.3.2$Windows_X86_64 LibreOffice_project/70e089b17412e4cb7773e41413306b17a2328c34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2010-05-20T08:02:25Z</dcterms:created>
  <dc:creator>Niko</dc:creator>
  <dc:description/>
  <dc:language>en-GB</dc:language>
  <cp:lastModifiedBy/>
  <cp:lastPrinted>2026-05-06T08:57:40Z</cp:lastPrinted>
  <dcterms:modified xsi:type="dcterms:W3CDTF">2026-05-06T08:57:31Z</dcterms:modified>
  <cp:revision>34</cp:revision>
  <dc:subject/>
  <dc:title>Folie 1</dc:title>
</cp:coreProperties>
</file>