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5" r:id="rId5"/>
    <p:sldMasterId id="2147483658" r:id="rId6"/>
    <p:sldMasterId id="2147483661" r:id="rId7"/>
    <p:sldMasterId id="2147483664" r:id="rId8"/>
    <p:sldMasterId id="2147483667" r:id="rId9"/>
    <p:sldMasterId id="2147483669" r:id="rId10"/>
    <p:sldMasterId id="2147483671" r:id="rId11"/>
    <p:sldMasterId id="2147483673" r:id="rId12"/>
  </p:sldMasterIdLst>
  <p:notesMasterIdLst>
    <p:notesMasterId r:id="rId13"/>
  </p:notes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  <p:sldId id="265" r:id="rId23"/>
    <p:sldId id="266" r:id="rId24"/>
    <p:sldId id="267" r:id="rId25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notesMaster" Target="notesMasters/notesMaster1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slide" Target="slides/slide9.xml"/><Relationship Id="rId23" Type="http://schemas.openxmlformats.org/officeDocument/2006/relationships/slide" Target="slides/slide10.xml"/><Relationship Id="rId24" Type="http://schemas.openxmlformats.org/officeDocument/2006/relationships/slide" Target="slides/slide11.xml"/><Relationship Id="rId25" Type="http://schemas.openxmlformats.org/officeDocument/2006/relationships/slide" Target="slides/slide12.xml"/><Relationship Id="rId2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"/>
          <p:cNvSpPr/>
          <p:nvPr/>
        </p:nvSpPr>
        <p:spPr>
          <a:xfrm>
            <a:off x="0" y="0"/>
            <a:ext cx="10234800" cy="7102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tIns="45000" rIns="90000" bIns="45000" anchor="ctr" anchorCtr="1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17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4435560" cy="353880"/>
          </a:xfrm>
          <a:prstGeom prst="rect">
            <a:avLst/>
          </a:prstGeom>
          <a:noFill/>
          <a:ln w="0">
            <a:noFill/>
          </a:ln>
        </p:spPr>
        <p:txBody>
          <a:bodyPr lIns="99000" tIns="49680" rIns="99000" bIns="49680" anchor="t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90720" algn="l"/>
                <a:tab pos="1981080" algn="l"/>
                <a:tab pos="2971800" algn="l"/>
                <a:tab pos="3962520" algn="l"/>
                <a:tab pos="4952880" algn="l"/>
                <a:tab pos="5943600" algn="l"/>
                <a:tab pos="6934320" algn="l"/>
                <a:tab pos="7924680" algn="l"/>
                <a:tab pos="8915400" algn="l"/>
                <a:tab pos="9906120" algn="l"/>
                <a:tab pos="10896480" algn="l"/>
              </a:tabLst>
            </a:pPr>
            <a:r>
              <a:rPr lang="hr-H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szpolitika020.pdf</a:t>
            </a:r>
            <a:endParaRPr lang="hr-HR" sz="13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dt" idx="27"/>
          </p:nvPr>
        </p:nvSpPr>
        <p:spPr>
          <a:xfrm>
            <a:off x="5795640" y="-360"/>
            <a:ext cx="4435560" cy="353880"/>
          </a:xfrm>
          <a:prstGeom prst="rect">
            <a:avLst/>
          </a:prstGeom>
          <a:noFill/>
          <a:ln w="0">
            <a:noFill/>
          </a:ln>
        </p:spPr>
        <p:txBody>
          <a:bodyPr lIns="99000" tIns="49680" rIns="99000" bIns="4968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90720" algn="l"/>
                <a:tab pos="1981080" algn="l"/>
                <a:tab pos="2971800" algn="l"/>
                <a:tab pos="3962520" algn="l"/>
                <a:tab pos="4952880" algn="l"/>
                <a:tab pos="5943600" algn="l"/>
                <a:tab pos="6934320" algn="l"/>
                <a:tab pos="7924680" algn="l"/>
                <a:tab pos="8915400" algn="l"/>
                <a:tab pos="9906120" algn="l"/>
                <a:tab pos="10896480" algn="l"/>
              </a:tabLst>
              <a:defRPr lang="hr-HR" sz="13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90720" algn="l"/>
                <a:tab pos="1981080" algn="l"/>
                <a:tab pos="2971800" algn="l"/>
                <a:tab pos="3962520" algn="l"/>
                <a:tab pos="4952880" algn="l"/>
                <a:tab pos="5943600" algn="l"/>
                <a:tab pos="6934320" algn="l"/>
                <a:tab pos="7924680" algn="l"/>
                <a:tab pos="8915400" algn="l"/>
                <a:tab pos="9906120" algn="l"/>
                <a:tab pos="10896480" algn="l"/>
              </a:tabLst>
            </a:pPr>
            <a:r>
              <a:rPr lang="hr-H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16.01.2012.</a:t>
            </a:r>
            <a:endParaRPr lang="hr-HR" sz="13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sldImg"/>
          </p:nvPr>
        </p:nvSpPr>
        <p:spPr>
          <a:xfrm>
            <a:off x="3343320" y="533160"/>
            <a:ext cx="3551040" cy="26636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move the slide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1022040" y="3373560"/>
            <a:ext cx="8188200" cy="319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notes' format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ftr" idx="28"/>
          </p:nvPr>
        </p:nvSpPr>
        <p:spPr>
          <a:xfrm>
            <a:off x="-360" y="6746760"/>
            <a:ext cx="4435560" cy="354240"/>
          </a:xfrm>
          <a:prstGeom prst="rect">
            <a:avLst/>
          </a:prstGeom>
          <a:noFill/>
          <a:ln w="0">
            <a:noFill/>
          </a:ln>
        </p:spPr>
        <p:txBody>
          <a:bodyPr lIns="99000" tIns="49680" rIns="99000" bIns="49680" anchor="b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90720" algn="l"/>
                <a:tab pos="1981080" algn="l"/>
                <a:tab pos="2971800" algn="l"/>
                <a:tab pos="3962520" algn="l"/>
                <a:tab pos="4952880" algn="l"/>
                <a:tab pos="5943600" algn="l"/>
                <a:tab pos="6934320" algn="l"/>
                <a:tab pos="7924680" algn="l"/>
                <a:tab pos="8915400" algn="l"/>
                <a:tab pos="9906120" algn="l"/>
                <a:tab pos="10896480" algn="l"/>
              </a:tabLst>
              <a:defRPr lang="hr-HR" sz="13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90720" algn="l"/>
                <a:tab pos="1981080" algn="l"/>
                <a:tab pos="2971800" algn="l"/>
                <a:tab pos="3962520" algn="l"/>
                <a:tab pos="4952880" algn="l"/>
                <a:tab pos="5943600" algn="l"/>
                <a:tab pos="6934320" algn="l"/>
                <a:tab pos="7924680" algn="l"/>
                <a:tab pos="8915400" algn="l"/>
                <a:tab pos="9906120" algn="l"/>
                <a:tab pos="10896480" algn="l"/>
              </a:tabLst>
            </a:pPr>
            <a:r>
              <a:rPr lang="hr-H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www.amdg.eu</a:t>
            </a:r>
            <a:endParaRPr lang="hr-HR" sz="13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sldNum" idx="29"/>
          </p:nvPr>
        </p:nvSpPr>
        <p:spPr>
          <a:xfrm>
            <a:off x="5795640" y="6746760"/>
            <a:ext cx="4435560" cy="354240"/>
          </a:xfrm>
          <a:prstGeom prst="rect">
            <a:avLst/>
          </a:prstGeom>
          <a:noFill/>
          <a:ln w="0">
            <a:noFill/>
          </a:ln>
        </p:spPr>
        <p:txBody>
          <a:bodyPr lIns="99000" tIns="49680" rIns="99000" bIns="4968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90720" algn="l"/>
                <a:tab pos="1981080" algn="l"/>
                <a:tab pos="2971800" algn="l"/>
                <a:tab pos="3962520" algn="l"/>
                <a:tab pos="4952880" algn="l"/>
                <a:tab pos="5943600" algn="l"/>
                <a:tab pos="6934320" algn="l"/>
                <a:tab pos="7924680" algn="l"/>
                <a:tab pos="8915400" algn="l"/>
                <a:tab pos="9906120" algn="l"/>
                <a:tab pos="10896480" algn="l"/>
              </a:tabLst>
              <a:defRPr lang="hr-HR" sz="13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90720" algn="l"/>
                <a:tab pos="1981080" algn="l"/>
                <a:tab pos="2971800" algn="l"/>
                <a:tab pos="3962520" algn="l"/>
                <a:tab pos="4952880" algn="l"/>
                <a:tab pos="5943600" algn="l"/>
                <a:tab pos="6934320" algn="l"/>
                <a:tab pos="7924680" algn="l"/>
                <a:tab pos="8915400" algn="l"/>
                <a:tab pos="9906120" algn="l"/>
                <a:tab pos="10896480" algn="l"/>
              </a:tabLst>
            </a:pPr>
            <a:fld id="{A3A364C6-4543-46D2-A55A-90D639CA0A4C}" type="slidenum">
              <a:rPr lang="hr-H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hr-HR" sz="13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Rectangle 10"/>
          <p:cNvSpPr/>
          <p:nvPr/>
        </p:nvSpPr>
        <p:spPr>
          <a:xfrm>
            <a:off x="3627360" y="8251920"/>
            <a:ext cx="2768760" cy="43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4960" tIns="44280" rIns="84960" bIns="4428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682560" algn="l"/>
                <a:tab pos="1365120" algn="l"/>
                <a:tab pos="2048040" algn="l"/>
                <a:tab pos="2727360" algn="l"/>
                <a:tab pos="2944800" algn="l"/>
                <a:tab pos="3365640" algn="l"/>
                <a:tab pos="3786120" algn="l"/>
                <a:tab pos="4206960" algn="l"/>
                <a:tab pos="4627440" algn="l"/>
                <a:tab pos="5048280" algn="l"/>
                <a:tab pos="5468760" algn="l"/>
                <a:tab pos="5889600" algn="l"/>
                <a:tab pos="6310440" algn="l"/>
                <a:tab pos="6730920" algn="l"/>
                <a:tab pos="7151760" algn="l"/>
                <a:tab pos="7572240" algn="l"/>
                <a:tab pos="7993080" algn="l"/>
                <a:tab pos="8413920" algn="l"/>
                <a:tab pos="8834400" algn="l"/>
                <a:tab pos="9255240" algn="l"/>
                <a:tab pos="9675720" algn="l"/>
                <a:tab pos="10096560" algn="l"/>
                <a:tab pos="10517040" algn="l"/>
                <a:tab pos="10937880" algn="l"/>
              </a:tabLst>
            </a:pPr>
            <a:fld id="{DFFD73A4-57E2-4ECF-9088-485281D0E73F}" type="slidenum"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12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65" name="PlaceHolder 1"/>
          <p:cNvSpPr>
            <a:spLocks noGrp="1"/>
          </p:cNvSpPr>
          <p:nvPr>
            <p:ph type="sldImg"/>
          </p:nvPr>
        </p:nvSpPr>
        <p:spPr>
          <a:xfrm>
            <a:off x="1028880" y="650880"/>
            <a:ext cx="4346280" cy="3259080"/>
          </a:xfrm>
          <a:prstGeom prst="rect">
            <a:avLst/>
          </a:prstGeom>
          <a:ln w="0">
            <a:noFill/>
          </a:ln>
        </p:spPr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641520" y="4125600"/>
            <a:ext cx="5117760" cy="390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538285-8F69-48A1-AF82-7DF0F4778A5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FD609E92-60B8-45C1-9B38-18771327515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BA19091F-F8EA-463C-BB2A-20CD194D89B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DBA37259-73BF-46A2-B59E-1EA739536D7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1_Titl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5AE1C4E1-5D85-4A38-BD87-A7978CA460E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1_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6DEB7116-1141-46BF-8ABF-EAF59B2B610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1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BD77799-A048-41CA-AE26-227121777BE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6512F1B-2A2E-4F46-8452-E464F9BA655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5D26E83-57E8-49A4-9223-E302642F299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820815E9-4054-4134-9047-9DB041423A2C}" type="slidenum">
              <a:t>&lt;#&gt;</a:t>
            </a:fld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6728F2B9-9854-4A6C-91DF-42D3C2F32D28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D4A084F2-B9F0-4DD0-AFCB-1A21C097601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AB8ADA00-B6A6-4400-87D9-790CC85FBB4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5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6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7.xml"/><Relationship Id="rId3" Type="http://schemas.openxmlformats.org/officeDocument/2006/relationships/slideLayout" Target="../slideLayouts/slideLayout8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9.xml"/><Relationship Id="rId5" Type="http://schemas.openxmlformats.org/officeDocument/2006/relationships/slideLayout" Target="../slideLayouts/slideLayout10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1.xml"/><Relationship Id="rId3" Type="http://schemas.openxmlformats.org/officeDocument/2006/relationships/slideLayout" Target="../slideLayouts/slideLayout12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3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0" y="914400"/>
            <a:ext cx="8686800" cy="2514600"/>
            <a:chOff x="0" y="914400"/>
            <a:chExt cx="8686800" cy="2514600"/>
          </a:xfrm>
        </p:grpSpPr>
        <p:sp>
          <p:nvSpPr>
            <p:cNvPr id="3" name="Oval 7"/>
            <p:cNvSpPr/>
            <p:nvPr/>
          </p:nvSpPr>
          <p:spPr>
            <a:xfrm>
              <a:off x="228600" y="914400"/>
              <a:ext cx="2514600" cy="2514600"/>
            </a:xfrm>
            <a:prstGeom prst="ellipse">
              <a:avLst/>
            </a:prstGeom>
            <a:noFill/>
            <a:ln w="12600">
              <a:solidFill>
                <a:srgbClr val="CC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4" name="Rectangle 8"/>
            <p:cNvSpPr/>
            <p:nvPr/>
          </p:nvSpPr>
          <p:spPr>
            <a:xfrm>
              <a:off x="0" y="1676520"/>
              <a:ext cx="4724280" cy="1143000"/>
            </a:xfrm>
            <a:prstGeom prst="rect">
              <a:avLst/>
            </a:prstGeom>
            <a:solidFill>
              <a:srgbClr val="CC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5" name="Rectangle 9"/>
            <p:cNvSpPr/>
            <p:nvPr/>
          </p:nvSpPr>
          <p:spPr>
            <a:xfrm>
              <a:off x="3962520" y="1676520"/>
              <a:ext cx="4724280" cy="1143000"/>
            </a:xfrm>
            <a:prstGeom prst="rect">
              <a:avLst/>
            </a:prstGeom>
            <a:gradFill rotWithShape="0">
              <a:gsLst>
                <a:gs pos="0">
                  <a:srgbClr val="CCCC99"/>
                </a:gs>
                <a:gs pos="100000">
                  <a:srgbClr val="FFFF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6" name="Freeform 10"/>
            <p:cNvSpPr/>
            <p:nvPr/>
          </p:nvSpPr>
          <p:spPr>
            <a:xfrm>
              <a:off x="609480" y="1523880"/>
              <a:ext cx="228600" cy="1449360"/>
            </a:xfrm>
            <a:custGeom>
              <a:avLst/>
              <a:gdLst>
                <a:gd name="GluePoint1X" fmla="*/ 3 w 1000"/>
                <a:gd name="GluePoint1Y" fmla="*/ 761 h 1000"/>
                <a:gd name="GluePoint2X" fmla="*/ 0 w 1000"/>
                <a:gd name="GluePoint2Y" fmla="*/ 761 h 1000"/>
                <a:gd name="GluePoint3X" fmla="*/ 0 w 1000"/>
                <a:gd name="GluePoint3Y" fmla="*/ 0 h 1000"/>
                <a:gd name="GluePoint4X" fmla="*/ 3 w 1000"/>
                <a:gd name="GluePoint4Y" fmla="*/ 0 h 10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3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7" name="Freeform 11"/>
            <p:cNvSpPr/>
            <p:nvPr/>
          </p:nvSpPr>
          <p:spPr>
            <a:xfrm>
              <a:off x="7848720" y="1209600"/>
              <a:ext cx="261720" cy="1371600"/>
            </a:xfrm>
            <a:custGeom>
              <a:avLst/>
              <a:gdLst>
                <a:gd name="GluePoint1X" fmla="*/ 0 w 1000"/>
                <a:gd name="GluePoint1Y" fmla="*/ 0 h 1000"/>
                <a:gd name="GluePoint2X" fmla="*/ 4 w 1000"/>
                <a:gd name="GluePoint2Y" fmla="*/ 0 h 1000"/>
                <a:gd name="GluePoint3X" fmla="*/ 4 w 1000"/>
                <a:gd name="GluePoint3Y" fmla="*/ 645 h 1000"/>
                <a:gd name="GluePoint4X" fmla="*/ 0 w 1000"/>
                <a:gd name="GluePoint4Y" fmla="*/ 645 h 10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320">
              <a:solidFill>
                <a:srgbClr val="CC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</p:grpSp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31680" y="96480"/>
            <a:ext cx="7157880" cy="141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hr-HR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948960" y="1981080"/>
            <a:ext cx="766116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00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8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601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4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499"/>
              </a:spcBef>
              <a:buClr>
                <a:srgbClr val="999933"/>
              </a:buClr>
              <a:buSzPct val="75000"/>
              <a:buFont typeface="Wingdings" charset="2"/>
              <a:buChar char="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4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4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4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7pPr>
          </a:lstStyle>
          <a:p>
            <a:pPr marL="447840" indent="-447840" algn="l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spcBef>
                <a:spcPts val="700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Second Outline Level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1293840" lvl="2" indent="-403200" algn="l">
              <a:spcBef>
                <a:spcPts val="601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Third Outline Level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1681200" lvl="3" indent="-385920" algn="l">
              <a:spcBef>
                <a:spcPts val="499"/>
              </a:spcBef>
              <a:buClr>
                <a:srgbClr val="999933"/>
              </a:buClr>
              <a:buSzPct val="75000"/>
              <a:buFont typeface="Wingdings" charset="2"/>
              <a:buChar char="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Fourth Outline Level</a:t>
            </a:r>
            <a:endParaRPr lang="hr-HR" sz="20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4" indent="-387360" algn="l">
              <a:spcBef>
                <a:spcPts val="4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Fifth Outline Level</a:t>
            </a:r>
            <a:endParaRPr lang="hr-HR" sz="20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5" indent="-387360" algn="l">
              <a:spcBef>
                <a:spcPts val="4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Sixth Outline Level</a:t>
            </a:r>
            <a:endParaRPr lang="hr-HR" sz="20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6" indent="-387360" algn="l">
              <a:spcBef>
                <a:spcPts val="4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Seventh Outline Level</a:t>
            </a:r>
            <a:endParaRPr lang="hr-HR" sz="20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0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47D8815-BB61-4461-AB64-925967C46A11}" type="slidenum">
              <a:rPr lang="de-DE" sz="1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2147483646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96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dt" idx="24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A27324D-2CC9-41C8-9FBB-FA4324CD1D0D}" type="datetime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06.05.26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ftr" idx="25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p>
            <a:pPr indent="0" algn="l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sldNum" idx="26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8117160-0CF2-4EB9-A85C-4E79BEBA43FC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03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36001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36001 h 3840"/>
                <a:gd name="GluePoint5X" fmla="*/ 0 w 1824"/>
                <a:gd name="GluePoint5Y" fmla="*/ 36001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104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pic>
          <p:nvPicPr>
            <p:cNvPr id="105" name="Picture 8" descr="CITBANND"/>
            <p:cNvPicPr/>
            <p:nvPr/>
          </p:nvPicPr>
          <p:blipFill>
            <a:blip r:embed="rId3"/>
            <a:srcRect l="30669" t="0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06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29520" rIns="90000" bIns="2952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grpSp>
          <p:nvGrpSpPr>
            <p:cNvPr id="107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108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-45000" rIns="90000" bIns="-45000" anchor="ctr">
                <a:noAutofit/>
              </a:bodyPr>
              <a:p>
                <a:endParaRPr lang="hr-HR" sz="1800" b="0" u="none" strike="noStrike">
                  <a:solidFill>
                    <a:srgbClr val="292929"/>
                  </a:solidFill>
                  <a:effectLst/>
                  <a:uFillTx/>
                  <a:latin typeface="Verdana"/>
                </a:endParaRPr>
              </a:p>
            </p:txBody>
          </p:sp>
          <p:grpSp>
            <p:nvGrpSpPr>
              <p:cNvPr id="109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110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CCC99"/>
                    </a:gs>
                    <a:gs pos="100000">
                      <a:srgbClr val="FFFFFF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111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CCC99"/>
                    </a:gs>
                    <a:gs pos="100000">
                      <a:srgbClr val="FFFFFF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112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CCC99"/>
                    </a:gs>
                    <a:gs pos="100000">
                      <a:srgbClr val="FFFFFF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113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CCC99"/>
                    </a:gs>
                    <a:gs pos="100000">
                      <a:srgbClr val="FFFFFF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</p:grpSp>
        </p:grpSp>
      </p:grpSp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00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8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601"/>
              </a:spcBef>
              <a:buClr>
                <a:srgbClr val="00CC00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4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499"/>
              </a:spcBef>
              <a:buClr>
                <a:srgbClr val="B2B2B2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00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601"/>
              </a:spcBef>
              <a:buClr>
                <a:srgbClr val="00CC00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499"/>
              </a:spcBef>
              <a:buClr>
                <a:srgbClr val="B2B2B2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/>
          <p:nvPr/>
        </p:nvSpPr>
        <p:spPr>
          <a:xfrm>
            <a:off x="0" y="1378080"/>
            <a:ext cx="2133720" cy="1015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6" name="Rectangle 3"/>
          <p:cNvSpPr/>
          <p:nvPr/>
        </p:nvSpPr>
        <p:spPr>
          <a:xfrm>
            <a:off x="1447920" y="1378080"/>
            <a:ext cx="7238880" cy="101520"/>
          </a:xfrm>
          <a:prstGeom prst="rect">
            <a:avLst/>
          </a:prstGeom>
          <a:gradFill rotWithShape="0">
            <a:gsLst>
              <a:gs pos="0">
                <a:srgbClr val="CCCC99"/>
              </a:gs>
              <a:gs pos="100000">
                <a:srgbClr val="FFFFFF"/>
              </a:gs>
            </a:gsLst>
            <a:lin ang="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931680" y="96480"/>
            <a:ext cx="7157880" cy="141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hr-HR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948960" y="1981080"/>
            <a:ext cx="766116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00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8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601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4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499"/>
              </a:spcBef>
              <a:buClr>
                <a:srgbClr val="999933"/>
              </a:buClr>
              <a:buSzPct val="75000"/>
              <a:buFont typeface="Wingdings" charset="2"/>
              <a:buChar char="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4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4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4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7pPr>
          </a:lstStyle>
          <a:p>
            <a:pPr marL="447840" indent="-447840" algn="l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spcBef>
                <a:spcPts val="700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Second Outline Level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1293840" lvl="2" indent="-403200" algn="l">
              <a:spcBef>
                <a:spcPts val="601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Third Outline Level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1681200" lvl="3" indent="-385920" algn="l">
              <a:spcBef>
                <a:spcPts val="499"/>
              </a:spcBef>
              <a:buClr>
                <a:srgbClr val="999933"/>
              </a:buClr>
              <a:buSzPct val="75000"/>
              <a:buFont typeface="Wingdings" charset="2"/>
              <a:buChar char="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Fourth Outline Level</a:t>
            </a:r>
            <a:endParaRPr lang="hr-HR" sz="20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4" indent="-387360" algn="l">
              <a:spcBef>
                <a:spcPts val="4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Fifth Outline Level</a:t>
            </a:r>
            <a:endParaRPr lang="hr-HR" sz="20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5" indent="-387360" algn="l">
              <a:spcBef>
                <a:spcPts val="4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Sixth Outline Level</a:t>
            </a:r>
            <a:endParaRPr lang="hr-HR" sz="20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6" indent="-387360" algn="l">
              <a:spcBef>
                <a:spcPts val="4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Seventh Outline Level</a:t>
            </a:r>
            <a:endParaRPr lang="hr-HR" sz="20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4"/>
          </p:nvPr>
        </p:nvSpPr>
        <p:spPr>
          <a:xfrm>
            <a:off x="946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5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9D6D5EE-DCD7-44E6-8797-C856E6D79EB9}" type="slidenum"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Freeform 9"/>
          <p:cNvSpPr/>
          <p:nvPr/>
        </p:nvSpPr>
        <p:spPr>
          <a:xfrm>
            <a:off x="838080" y="561960"/>
            <a:ext cx="152640" cy="1066680"/>
          </a:xfrm>
          <a:custGeom>
            <a:avLst/>
            <a:gdLst>
              <a:gd name="GluePoint1X" fmla="*/ 2147483646 w 1000"/>
              <a:gd name="GluePoint1Y" fmla="*/ 2147483646 h 1000"/>
              <a:gd name="GluePoint2X" fmla="*/ 0 w 1000"/>
              <a:gd name="GluePoint2Y" fmla="*/ 2147483646 h 1000"/>
              <a:gd name="GluePoint3X" fmla="*/ 0 w 1000"/>
              <a:gd name="GluePoint3Y" fmla="*/ 0 h 1000"/>
              <a:gd name="GluePoint4X" fmla="*/ 2147483646 w 1000"/>
              <a:gd name="GluePoint4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l" t="t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23" name="Freeform 10"/>
          <p:cNvSpPr/>
          <p:nvPr/>
        </p:nvSpPr>
        <p:spPr>
          <a:xfrm>
            <a:off x="8263080" y="270000"/>
            <a:ext cx="152280" cy="1073160"/>
          </a:xfrm>
          <a:custGeom>
            <a:avLst/>
            <a:gdLst>
              <a:gd name="GluePoint1X" fmla="*/ 0 w 1000"/>
              <a:gd name="GluePoint1Y" fmla="*/ 0 h 1000"/>
              <a:gd name="GluePoint2X" fmla="*/ 2147483646 w 1000"/>
              <a:gd name="GluePoint2Y" fmla="*/ 0 h 1000"/>
              <a:gd name="GluePoint3X" fmla="*/ 2147483646 w 1000"/>
              <a:gd name="GluePoint3Y" fmla="*/ 2147483646 h 1000"/>
              <a:gd name="GluePoint4X" fmla="*/ 0 w 1000"/>
              <a:gd name="GluePoint4Y" fmla="*/ 2147483646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l" t="t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32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7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&lt;date/time&gt;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p>
            <a:pPr indent="0" algn="l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sldNum" idx="9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98428E5-EB15-44BD-90F8-7AA7C3479DF1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Freeform 7"/>
          <p:cNvSpPr/>
          <p:nvPr/>
        </p:nvSpPr>
        <p:spPr>
          <a:xfrm>
            <a:off x="380880" y="228600"/>
            <a:ext cx="8229600" cy="609480"/>
          </a:xfrm>
          <a:custGeom>
            <a:avLst/>
            <a:gdLst>
              <a:gd name="GluePoint1X" fmla="*/ 0 w 1000"/>
              <a:gd name="GluePoint1Y" fmla="*/ 3716121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32" name="Line 8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  <p:sldLayoutId id="2147483654" r:id="rId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ftr" idx="10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sldNum" idx="11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84C47FC-B028-43D7-AEAE-DF61CBD8344E}" type="slidenum">
              <a: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39" name="Freeform 7"/>
          <p:cNvSpPr/>
          <p:nvPr/>
        </p:nvSpPr>
        <p:spPr>
          <a:xfrm>
            <a:off x="380880" y="228600"/>
            <a:ext cx="8229600" cy="609480"/>
          </a:xfrm>
          <a:custGeom>
            <a:avLst/>
            <a:gdLst>
              <a:gd name="GluePoint1X" fmla="*/ 0 w 1000"/>
              <a:gd name="GluePoint1Y" fmla="*/ 609600 h 1000"/>
              <a:gd name="GluePoint2X" fmla="*/ 0 w 1000"/>
              <a:gd name="GluePoint2Y" fmla="*/ 0 h 1000"/>
              <a:gd name="GluePoint3X" fmla="*/ 8229600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40" name="Line 8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2"/>
    <p:sldLayoutId id="2147483657" r:id="rId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dt" idx="12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p>
            <a:pPr indent="0" algn="l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ftr" idx="1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amdg.ffdi.hr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 idx="14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EDF5C46-A17F-4AA0-A700-B2B8A8F9D013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Freeform 7"/>
          <p:cNvSpPr/>
          <p:nvPr/>
        </p:nvSpPr>
        <p:spPr>
          <a:xfrm>
            <a:off x="380880" y="228600"/>
            <a:ext cx="8229600" cy="609480"/>
          </a:xfrm>
          <a:custGeom>
            <a:avLst/>
            <a:gdLst>
              <a:gd name="GluePoint1X" fmla="*/ 0 w 1000"/>
              <a:gd name="GluePoint1Y" fmla="*/ 2147483646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49" name="Line 8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2"/>
    <p:sldLayoutId id="2147483660" r:id="rId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3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28445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28445 h 3840"/>
                <a:gd name="GluePoint5X" fmla="*/ 0 w 1824"/>
                <a:gd name="GluePoint5Y" fmla="*/ 28445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54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pic>
          <p:nvPicPr>
            <p:cNvPr id="55" name="Picture 8" descr="CITBANND"/>
            <p:cNvPicPr/>
            <p:nvPr/>
          </p:nvPicPr>
          <p:blipFill>
            <a:blip r:embed="rId3"/>
            <a:srcRect l="30669" t="0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6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29520" rIns="90000" bIns="2952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grpSp>
          <p:nvGrpSpPr>
            <p:cNvPr id="57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58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-45000" rIns="90000" bIns="-45000" anchor="ctr">
                <a:noAutofit/>
              </a:bodyPr>
              <a:p>
                <a:endParaRPr lang="hr-HR" sz="1800" b="0" u="none" strike="noStrike">
                  <a:solidFill>
                    <a:srgbClr val="292929"/>
                  </a:solidFill>
                  <a:effectLst/>
                  <a:uFillTx/>
                  <a:latin typeface="Verdana"/>
                </a:endParaRPr>
              </a:p>
            </p:txBody>
          </p:sp>
          <p:grpSp>
            <p:nvGrpSpPr>
              <p:cNvPr id="59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60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61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62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63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</p:grpSp>
        </p:grpSp>
      </p:grpSp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00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8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601"/>
              </a:spcBef>
              <a:buClr>
                <a:srgbClr val="00CC00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4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499"/>
              </a:spcBef>
              <a:buClr>
                <a:srgbClr val="B2B2B2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00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601"/>
              </a:spcBef>
              <a:buClr>
                <a:srgbClr val="00CC00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499"/>
              </a:spcBef>
              <a:buClr>
                <a:srgbClr val="B2B2B2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4"/>
    <p:sldLayoutId id="2147483663" r:id="rId5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8361273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69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dt" idx="15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&lt;date/time&gt;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ftr" idx="16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p>
            <a:pPr indent="0" algn="l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sldNum" idx="17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BB03CA7-BC82-4BC1-BA58-E819D7061DA5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2"/>
    <p:sldLayoutId id="2147483666" r:id="rId3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2147483646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78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dt" idx="18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p>
            <a:pPr indent="0" algn="l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ftr" idx="19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amdg.ffdi.hr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sldNum" idx="20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DC643F4-F704-4808-90F4-ABCE809D1193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8361273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87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dt" idx="21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rPr>
              <a:t>04.12.12.</a:t>
            </a:r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ftr" idx="22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rPr>
              <a:t>amdg.eu - ferbt1_12_008.ppt</a:t>
            </a:r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sldNum" idx="23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15C82F6-F130-4C96-A424-B6C41E80D764}" type="slidenum">
              <a: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4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84360" y="1412640"/>
            <a:ext cx="7853040" cy="1863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60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Mihej </a:t>
            </a:r>
            <a:br>
              <a:rPr sz="6000"/>
            </a:br>
            <a:r>
              <a:rPr lang="hr-HR" sz="60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– teolog “Ostatka”</a:t>
            </a:r>
            <a:endParaRPr lang="hr-HR" sz="60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subTitle"/>
          </p:nvPr>
        </p:nvSpPr>
        <p:spPr>
          <a:xfrm>
            <a:off x="1980720" y="3962160"/>
            <a:ext cx="7162920" cy="2895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spcBef>
                <a:spcPts val="601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l">
              <a:lnSpc>
                <a:spcPct val="100000"/>
              </a:lnSpc>
              <a:spcBef>
                <a:spcPts val="700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5" name="Picture 1" descr="micah-icon-2"/>
          <p:cNvPicPr/>
          <p:nvPr/>
        </p:nvPicPr>
        <p:blipFill>
          <a:blip r:embed="rId1"/>
          <a:stretch/>
        </p:blipFill>
        <p:spPr>
          <a:xfrm>
            <a:off x="6886440" y="0"/>
            <a:ext cx="2257560" cy="5013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395280" y="18900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Mihej u snazi Duha (3,8)</a:t>
            </a:r>
            <a:endParaRPr lang="hr-HR" sz="48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456840" y="836640"/>
            <a:ext cx="8218440" cy="5294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p>
            <a:pPr marL="669960" lvl="1" indent="-325440" algn="l">
              <a:lnSpc>
                <a:spcPct val="100000"/>
              </a:lnSpc>
              <a:spcBef>
                <a:spcPts val="2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Govor </a:t>
            </a:r>
            <a:r>
              <a:rPr lang="hr-HR" sz="2200" b="1" i="1" u="sng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protiv</a:t>
            </a: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proroka u 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Mih 2,11; 3,5: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Priznat tko o vinu proriče (2,11)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Ako dobiju hranu, proriču mir (3,5)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2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Sudbina u 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3,6s: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Doći će tama nad njih (3,6)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Neće dobiti odgovora (3,7)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2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Mihejeva snaga u 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3,8?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Puna snage i Duha Božjega (3,8)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2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Zahtjevno iskustvo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7,2.7: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Jao meni! – pandemija Kajinova principa (brat 7,2)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Ipak: a ja prema Bogu zagledan, Bog me spasava, uslišat će me (7,7)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2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Završetak proroštva u 7,14-20: zagovorna molitva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7" name="Picture 15" descr="280px-Micha"/>
          <p:cNvPicPr/>
          <p:nvPr/>
        </p:nvPicPr>
        <p:blipFill>
          <a:blip r:embed="rId1"/>
          <a:stretch/>
        </p:blipFill>
        <p:spPr>
          <a:xfrm>
            <a:off x="6084720" y="981000"/>
            <a:ext cx="3059280" cy="247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6" dur="indefinite" restart="never" nodeType="tmRoot">
          <p:childTnLst>
            <p:seq>
              <p:cTn id="217" dur="indefinite" nodeType="mainSeq">
                <p:childTnLst>
                  <p:par>
                    <p:cTn id="218" fill="hold" nodeType="clickEffect">
                      <p:stCondLst>
                        <p:cond delay="indefinite"/>
                      </p:stCondLst>
                      <p:childTnLst>
                        <p:par>
                          <p:cTn id="21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20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2" dur="500" fill="hold"/>
                                        <p:tgtEl>
                                          <p:spTgt spid="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3" dur="500" fill="hold"/>
                                        <p:tgtEl>
                                          <p:spTgt spid="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Effect">
                      <p:stCondLst>
                        <p:cond delay="indefinite"/>
                      </p:stCondLst>
                      <p:childTnLst>
                        <p:par>
                          <p:cTn id="225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26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8" dur="500" fill="hold"/>
                                        <p:tgtEl>
                                          <p:spTgt spid="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9" dur="500" fill="hold"/>
                                        <p:tgtEl>
                                          <p:spTgt spid="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Effect">
                      <p:stCondLst>
                        <p:cond delay="indefinite"/>
                      </p:stCondLst>
                      <p:childTnLst>
                        <p:par>
                          <p:cTn id="23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32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4" dur="1000" fill="hold"/>
                                        <p:tgtEl>
                                          <p:spTgt spid="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5" dur="1000" fill="hold"/>
                                        <p:tgtEl>
                                          <p:spTgt spid="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36" dur="1000"/>
                                        <p:tgtEl>
                                          <p:spTgt spid="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Effect">
                      <p:stCondLst>
                        <p:cond delay="indefinite"/>
                      </p:stCondLst>
                      <p:childTnLst>
                        <p:par>
                          <p:cTn id="23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39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1" dur="1000" fill="hold"/>
                                        <p:tgtEl>
                                          <p:spTgt spid="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2" dur="1000" fill="hold"/>
                                        <p:tgtEl>
                                          <p:spTgt spid="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43" dur="1000"/>
                                        <p:tgtEl>
                                          <p:spTgt spid="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 nodeType="clickEffect">
                      <p:stCondLst>
                        <p:cond delay="indefinite"/>
                      </p:stCondLst>
                      <p:childTnLst>
                        <p:par>
                          <p:cTn id="245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46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8" dur="1000" fill="hold"/>
                                        <p:tgtEl>
                                          <p:spTgt spid="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9" dur="1000" fill="hold"/>
                                        <p:tgtEl>
                                          <p:spTgt spid="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50" dur="1000"/>
                                        <p:tgtEl>
                                          <p:spTgt spid="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Effect">
                      <p:stCondLst>
                        <p:cond delay="indefinite"/>
                      </p:stCondLst>
                      <p:childTnLst>
                        <p:par>
                          <p:cTn id="25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53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5" dur="1000" fill="hold"/>
                                        <p:tgtEl>
                                          <p:spTgt spid="1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6" dur="1000" fill="hold"/>
                                        <p:tgtEl>
                                          <p:spTgt spid="1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57" dur="1000"/>
                                        <p:tgtEl>
                                          <p:spTgt spid="1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Effect">
                      <p:stCondLst>
                        <p:cond delay="indefinite"/>
                      </p:stCondLst>
                      <p:childTnLst>
                        <p:par>
                          <p:cTn id="25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60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2" dur="1000" fill="hold"/>
                                        <p:tgtEl>
                                          <p:spTgt spid="1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3" dur="1000" fill="hold"/>
                                        <p:tgtEl>
                                          <p:spTgt spid="1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64" dur="1000"/>
                                        <p:tgtEl>
                                          <p:spTgt spid="1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 nodeType="clickEffect">
                      <p:stCondLst>
                        <p:cond delay="indefinite"/>
                      </p:stCondLst>
                      <p:childTnLst>
                        <p:par>
                          <p:cTn id="26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67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9" dur="1000" fill="hold"/>
                                        <p:tgtEl>
                                          <p:spTgt spid="1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0" dur="1000" fill="hold"/>
                                        <p:tgtEl>
                                          <p:spTgt spid="1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71" dur="1000"/>
                                        <p:tgtEl>
                                          <p:spTgt spid="1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395280" y="11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0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Mihej – teolog </a:t>
            </a:r>
            <a:endParaRPr lang="hr-HR" sz="50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/>
          </p:nvPr>
        </p:nvSpPr>
        <p:spPr>
          <a:xfrm>
            <a:off x="456840" y="907920"/>
            <a:ext cx="8218440" cy="522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p>
            <a:pPr marL="669960" lvl="1" indent="-325440" algn="l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Dopušta Bogu da govori </a:t>
            </a:r>
            <a:br>
              <a:rPr sz="2200"/>
            </a:b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(npr. 1,1; 1,6; 6,3-15) 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Wingdings"/>
                <a:ea typeface="Wingdings"/>
              </a:rPr>
              <a:t>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prorok npr. 1,2.8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Gospodin će svjedočiti (1,2), zaridat </a:t>
            </a:r>
            <a:br>
              <a:rPr sz="2200"/>
            </a:b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ću (8), rekoh (3,1) teško meni! (7,1) 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Riječ Jahvina (1,1) 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Božji govor: Samarija kamenje (1,6)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Pravda se s narodom: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“puče moj” (6,3-15)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Uloga Božja u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2,13; 4,7.13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 čelu Ostatka vlada kao </a:t>
            </a:r>
            <a:r>
              <a:rPr lang="hr-HR" sz="26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kralj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(2,13)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Nad Ostatkom </a:t>
            </a:r>
            <a:r>
              <a:rPr lang="hr-HR" sz="26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kraljevat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će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 gori Sinu dovijeka (4,7)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Gospodar sve zemlje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(4,13)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60" name="Picture 16"/>
          <p:cNvPicPr/>
          <p:nvPr/>
        </p:nvPicPr>
        <p:blipFill>
          <a:blip r:embed="rId1"/>
          <a:stretch/>
        </p:blipFill>
        <p:spPr>
          <a:xfrm>
            <a:off x="6276960" y="0"/>
            <a:ext cx="2867040" cy="3552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72" dur="indefinite" restart="never" nodeType="tmRoot">
          <p:childTnLst>
            <p:seq>
              <p:cTn id="273" dur="indefinite" nodeType="mainSeq">
                <p:childTnLst>
                  <p:par>
                    <p:cTn id="274" fill="hold" nodeType="clickEffect">
                      <p:stCondLst>
                        <p:cond delay="indefinite"/>
                      </p:stCondLst>
                      <p:childTnLst>
                        <p:par>
                          <p:cTn id="275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76" presetID="5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278" dur="500"/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 nodeType="clickEffect">
                      <p:stCondLst>
                        <p:cond delay="indefinite"/>
                      </p:stCondLst>
                      <p:childTnLst>
                        <p:par>
                          <p:cTn id="28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81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3" dur="1000" fill="hold"/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4" dur="1000" fill="hold"/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85" dur="1000"/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 nodeType="clickEffect">
                      <p:stCondLst>
                        <p:cond delay="indefinite"/>
                      </p:stCondLst>
                      <p:childTnLst>
                        <p:par>
                          <p:cTn id="287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88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0" dur="1000" fill="hold"/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1" dur="1000" fill="hold"/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92" dur="1000"/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 nodeType="clickEffect">
                      <p:stCondLst>
                        <p:cond delay="indefinite"/>
                      </p:stCondLst>
                      <p:childTnLst>
                        <p:par>
                          <p:cTn id="29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95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7" dur="500" fill="hold"/>
                                        <p:tgtEl>
                                          <p:spTgt spid="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8" dur="500" fill="hold"/>
                                        <p:tgtEl>
                                          <p:spTgt spid="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 nodeType="clickEffect">
                      <p:stCondLst>
                        <p:cond delay="indefinite"/>
                      </p:stCondLst>
                      <p:childTnLst>
                        <p:par>
                          <p:cTn id="30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01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3" dur="500" fill="hold"/>
                                        <p:tgtEl>
                                          <p:spTgt spid="1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4" dur="500" fill="hold"/>
                                        <p:tgtEl>
                                          <p:spTgt spid="1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 nodeType="clickEffect">
                      <p:stCondLst>
                        <p:cond delay="indefinite"/>
                      </p:stCondLst>
                      <p:childTnLst>
                        <p:par>
                          <p:cTn id="30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07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9" dur="500" fill="hold"/>
                                        <p:tgtEl>
                                          <p:spTgt spid="1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0" dur="500" fill="hold"/>
                                        <p:tgtEl>
                                          <p:spTgt spid="1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 nodeType="clickEffect">
                      <p:stCondLst>
                        <p:cond delay="indefinite"/>
                      </p:stCondLst>
                      <p:childTnLst>
                        <p:par>
                          <p:cTn id="31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13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5" dur="500" fill="hold"/>
                                        <p:tgtEl>
                                          <p:spTgt spid="1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6" dur="500" fill="hold"/>
                                        <p:tgtEl>
                                          <p:spTgt spid="1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395280" y="11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Bog kod Miheja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/>
          </p:nvPr>
        </p:nvSpPr>
        <p:spPr>
          <a:xfrm>
            <a:off x="456840" y="1260000"/>
            <a:ext cx="8651880" cy="4870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p>
            <a:pPr marL="669960" lvl="1" indent="-325440" algn="l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Bog smišlja zlo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(Mih 2,3) – </a:t>
            </a: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kome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(v1)?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onima koji smišljaju zlo (v1)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– rat Gospodnji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Osobita skrb u 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2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,12; 4,6s; 7,14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Skupit će Ostatak kao ovce (2,12)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Okupit će hrome i prognane (4,6s)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Molitva 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Pastiru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(7,14)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Zaključna Božja osobina: 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7,18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Nosi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krivnju Ostatka (usp. Izl 34,7) – Jaganjac Božji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Uživa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u privrženosti 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63" name="Picture 17" descr="Good_Shepherd"/>
          <p:cNvPicPr/>
          <p:nvPr/>
        </p:nvPicPr>
        <p:blipFill>
          <a:blip r:embed="rId1"/>
          <a:stretch/>
        </p:blipFill>
        <p:spPr>
          <a:xfrm>
            <a:off x="6284880" y="0"/>
            <a:ext cx="2859120" cy="4292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17" dur="indefinite" restart="never" nodeType="tmRoot">
          <p:childTnLst>
            <p:seq>
              <p:cTn id="318" dur="indefinite" nodeType="mainSeq">
                <p:childTnLst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3" dur="500"/>
                                        <p:tgtEl>
                                          <p:spTgt spid="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8" dur="500"/>
                                        <p:tgtEl>
                                          <p:spTgt spid="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33" dur="500"/>
                                        <p:tgtEl>
                                          <p:spTgt spid="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38" dur="500"/>
                                        <p:tgtEl>
                                          <p:spTgt spid="1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43" dur="500"/>
                                        <p:tgtEl>
                                          <p:spTgt spid="1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48" dur="500"/>
                                        <p:tgtEl>
                                          <p:spTgt spid="1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 Box 9"/>
          <p:cNvSpPr/>
          <p:nvPr/>
        </p:nvSpPr>
        <p:spPr>
          <a:xfrm>
            <a:off x="457200" y="624852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Text Box 3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Text Box 7"/>
          <p:cNvSpPr/>
          <p:nvPr/>
        </p:nvSpPr>
        <p:spPr>
          <a:xfrm>
            <a:off x="762120" y="1371600"/>
            <a:ext cx="769608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rmAutofit/>
          </a:bodyPr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Text Box 8"/>
          <p:cNvSpPr/>
          <p:nvPr/>
        </p:nvSpPr>
        <p:spPr>
          <a:xfrm>
            <a:off x="762120" y="3765600"/>
            <a:ext cx="769608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rmAutofit/>
          </a:bodyPr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659880" y="1545840"/>
            <a:ext cx="7618680" cy="2459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7200" b="1" u="none" strike="noStrike">
                <a:solidFill>
                  <a:srgbClr val="420000"/>
                </a:solidFill>
                <a:effectLst/>
                <a:uFillTx/>
                <a:latin typeface="Times New Roman"/>
                <a:ea typeface="Times New Roman"/>
              </a:rPr>
              <a:t>Proroštvo i apokaliptika</a:t>
            </a:r>
            <a:endParaRPr lang="hr-HR" sz="7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pic>
        <p:nvPicPr>
          <p:cNvPr id="131" name="Picture 3" descr="Slikovni rezultat za jesus in nazareth synagogue&quot;"/>
          <p:cNvPicPr/>
          <p:nvPr/>
        </p:nvPicPr>
        <p:blipFill>
          <a:blip r:embed="rId1"/>
          <a:stretch/>
        </p:blipFill>
        <p:spPr>
          <a:xfrm>
            <a:off x="5292720" y="0"/>
            <a:ext cx="3851280" cy="271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2" name="Text Box 10"/>
          <p:cNvSpPr/>
          <p:nvPr/>
        </p:nvSpPr>
        <p:spPr>
          <a:xfrm>
            <a:off x="1211400" y="0"/>
            <a:ext cx="46558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Filozofsko-teološki institut DI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Studij filozofije i teologije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ak. g. 2025./26. ECTS 6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ponedjeljkom i srijedom u 10:15</a:t>
            </a: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3" name="Picture 7" descr="http://www.ftidi.hr/wp-content/themes/mycollege_child/images/ftidi-logo.png"/>
          <p:cNvPicPr/>
          <p:nvPr/>
        </p:nvPicPr>
        <p:blipFill>
          <a:blip r:embed="rId2"/>
          <a:stretch/>
        </p:blipFill>
        <p:spPr>
          <a:xfrm>
            <a:off x="179280" y="115920"/>
            <a:ext cx="936720" cy="93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4" name="Text Box 11"/>
          <p:cNvSpPr/>
          <p:nvPr/>
        </p:nvSpPr>
        <p:spPr>
          <a:xfrm>
            <a:off x="865440" y="4005000"/>
            <a:ext cx="7696440" cy="224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 anchorCtr="1">
            <a:normAutofit fontScale="70000" lnSpcReduction="19999"/>
          </a:bodyPr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4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amdg.eu → nastava → FTI</a:t>
            </a:r>
            <a:endParaRPr lang="hr-HR" sz="4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4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Pregled (prezentacije), tekstovi, audio- i videozapisi…</a:t>
            </a:r>
            <a:endParaRPr lang="hr-HR" sz="4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4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Božo Lujić, </a:t>
            </a:r>
            <a:r>
              <a:rPr lang="sr-Latn-RS" sz="4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Starozavjetni proroci</a:t>
            </a:r>
            <a:endParaRPr lang="hr-HR" sz="4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68000" y="764640"/>
            <a:ext cx="8351640" cy="855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Ime ću tvoje (Ps 145)</a:t>
            </a:r>
            <a:endParaRPr lang="hr-HR" sz="5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36" name="Slika 1"/>
          <p:cNvPicPr/>
          <p:nvPr/>
        </p:nvPicPr>
        <p:blipFill>
          <a:blip r:embed="rId1"/>
          <a:stretch/>
        </p:blipFill>
        <p:spPr>
          <a:xfrm>
            <a:off x="0" y="2046240"/>
            <a:ext cx="9144000" cy="3541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84360" y="1412640"/>
            <a:ext cx="7853040" cy="1863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60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Mihej </a:t>
            </a:r>
            <a:br>
              <a:rPr sz="6000"/>
            </a:br>
            <a:r>
              <a:rPr lang="hr-HR" sz="60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– teolog “Ostatka”</a:t>
            </a:r>
            <a:endParaRPr lang="hr-HR" sz="60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subTitle"/>
          </p:nvPr>
        </p:nvSpPr>
        <p:spPr>
          <a:xfrm>
            <a:off x="1980720" y="3962160"/>
            <a:ext cx="7162920" cy="2895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algn="l">
              <a:lnSpc>
                <a:spcPct val="10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6. od XII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l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2,12; 4,7; 5,6s; 7,18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l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– jedini 5x “ostatak” u XII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l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מיכה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mikâ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“tko [je] kao…” (usp. Mihael)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l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ime definirano u molitvi 7,18 s El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9" name="Picture 8" descr="micah-icon-2"/>
          <p:cNvPicPr/>
          <p:nvPr/>
        </p:nvPicPr>
        <p:blipFill>
          <a:blip r:embed="rId1"/>
          <a:stretch/>
        </p:blipFill>
        <p:spPr>
          <a:xfrm>
            <a:off x="6886440" y="0"/>
            <a:ext cx="2257560" cy="5013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>
                <p:childTnLst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" dur="1000"/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0" dur="500"/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395280" y="11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Prorok bez titule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456840" y="907920"/>
            <a:ext cx="8147160" cy="522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p>
            <a:pPr marL="669960" lvl="1" indent="-325440" algn="l">
              <a:lnSpc>
                <a:spcPct val="100000"/>
              </a:lnSpc>
              <a:spcBef>
                <a:spcPts val="3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Iz kojega mjesta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(1,1 usp. 1,14)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Morešet Gat – o kojemu prorokuje (1,14)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Mih 3,12: Sion polje,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Jeruzalem ruševina…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Primjer kod Jr 26,18: Morešećanin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3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Poznat po 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6,3s 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Uskrs) i 5,1 (Božić):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Narode moj, što sam ti učinio…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odgovori mi (6,3)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Ja sam te izbavio iz kuće ropstva (4)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Betleheme, iz tebe će izići vladar (5,1; Mt 2,6)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Ime drukčije od </a:t>
            </a:r>
            <a:r>
              <a:rPr lang="he-IL" sz="2600" b="1" u="none" strike="noStrike">
                <a:solidFill>
                  <a:srgbClr val="006633"/>
                </a:solidFill>
                <a:effectLst/>
                <a:uFillTx/>
                <a:latin typeface="Times New Roman"/>
                <a:cs typeface="Times New Roman"/>
              </a:rPr>
              <a:t>מיכיהו</a:t>
            </a:r>
            <a:r>
              <a:rPr lang="he-IL" sz="26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600" b="0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mikajáhu </a:t>
            </a:r>
            <a:r>
              <a:rPr lang="hr-HR" sz="26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(1 Kr 22)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3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Ahab primjer zlih djela u Mih 6,14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2" name="Picture 9" descr="micha_tissot_grt"/>
          <p:cNvPicPr/>
          <p:nvPr/>
        </p:nvPicPr>
        <p:blipFill>
          <a:blip r:embed="rId1"/>
          <a:stretch/>
        </p:blipFill>
        <p:spPr>
          <a:xfrm>
            <a:off x="6905520" y="0"/>
            <a:ext cx="2238480" cy="4508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5" dur="indefinite" restart="never" nodeType="tmRoot">
          <p:childTnLst>
            <p:seq>
              <p:cTn id="26" dur="indefinite" nodeType="mainSeq">
                <p:childTnLst>
                  <p:par>
                    <p:cTn id="27" fill="hold" nodeType="clickEffect">
                      <p:stCondLst>
                        <p:cond delay="indefinite"/>
                      </p:stCondLst>
                      <p:childTnLst>
                        <p:par>
                          <p:cTn id="2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1" dur="500"/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Effect">
                      <p:stCondLst>
                        <p:cond delay="indefinite"/>
                      </p:stCondLst>
                      <p:childTnLst>
                        <p:par>
                          <p:cTn id="33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6" dur="500"/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Effect">
                      <p:stCondLst>
                        <p:cond delay="indefinite"/>
                      </p:stCondLst>
                      <p:childTnLst>
                        <p:par>
                          <p:cTn id="3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1" dur="500"/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Effect">
                      <p:stCondLst>
                        <p:cond delay="indefinite"/>
                      </p:stCondLst>
                      <p:childTnLst>
                        <p:par>
                          <p:cTn id="43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6" dur="500"/>
                                        <p:tgtEl>
                                          <p:spTgt spid="1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Effect">
                      <p:stCondLst>
                        <p:cond delay="indefinite"/>
                      </p:stCondLst>
                      <p:childTnLst>
                        <p:par>
                          <p:cTn id="4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1" dur="500"/>
                                        <p:tgtEl>
                                          <p:spTgt spid="1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Effect">
                      <p:stCondLst>
                        <p:cond delay="indefinite"/>
                      </p:stCondLst>
                      <p:childTnLst>
                        <p:par>
                          <p:cTn id="53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6" dur="500"/>
                                        <p:tgtEl>
                                          <p:spTgt spid="1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374760" y="11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Proročka snaga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457200" y="907920"/>
            <a:ext cx="8686800" cy="522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p>
            <a:pPr marL="669960" lvl="1" indent="-325440" algn="l">
              <a:lnSpc>
                <a:spcPct val="100000"/>
              </a:lnSpc>
              <a:spcBef>
                <a:spcPts val="3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Glasnička formula (2,3;3,5): </a:t>
            </a:r>
            <a:br>
              <a:rPr sz="2200"/>
            </a:b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ovako govori </a:t>
            </a:r>
            <a:r>
              <a:rPr lang="he-IL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Protiv zlih bogataša (2,3)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Protiv lažnih proroka (3,5)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3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Formula Riječi Gospodnje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(5,9)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Bog će ukloniti iz Ostatka konje, kola, utvrde, idole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3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Veze s NZ</a:t>
            </a:r>
            <a:r>
              <a:rPr lang="hr-HR" sz="22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(7,6; 6,6-8)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3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Betlehem (5,1), Dobri Pastir („Pasi svoj narod!” 7,14), Božje milosrđe (Tko je Bog kao ti – prašta krivnju, </a:t>
            </a:r>
            <a:br>
              <a:rPr sz="2200"/>
            </a:b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uživa u pomilovanju 7,18)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Roditelji protiv djece, snaha protiv svekrve 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(7,6; Lk 12,52)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Objavljeno ti je, čovječe, što </a:t>
            </a:r>
            <a:r>
              <a:rPr lang="he-IL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traži od tebe (6,8)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Zapovijedi znadeš (Mt 10,19); Prva zapovijed (Lk 10,27)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5" name="Content Placeholder 2" descr="Gedenkfeier zur Reichspogromnacht in Gudensberg | SEK-News"/>
          <p:cNvPicPr/>
          <p:nvPr/>
        </p:nvPicPr>
        <p:blipFill>
          <a:blip r:embed="rId1"/>
          <a:stretch/>
        </p:blipFill>
        <p:spPr>
          <a:xfrm>
            <a:off x="5546520" y="0"/>
            <a:ext cx="3611880" cy="2700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7" dur="indefinite" restart="never" nodeType="tmRoot">
          <p:childTnLst>
            <p:seq>
              <p:cTn id="58" dur="indefinite" nodeType="mainSeq">
                <p:childTnLst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63" dur="2000"/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68" dur="2000"/>
                                        <p:tgtEl>
                                          <p:spTgt spid="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73" dur="2000"/>
                                        <p:tgtEl>
                                          <p:spTgt spid="1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78" dur="2000"/>
                                        <p:tgtEl>
                                          <p:spTgt spid="1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83" dur="2000"/>
                                        <p:tgtEl>
                                          <p:spTgt spid="1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88" dur="2000"/>
                                        <p:tgtEl>
                                          <p:spTgt spid="1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374760" y="11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Ostatak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457200" y="907920"/>
            <a:ext cx="8578800" cy="522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p>
            <a:pPr marL="669960" lvl="1" indent="-325440" algn="l">
              <a:lnSpc>
                <a:spcPct val="100000"/>
              </a:lnSpc>
              <a:spcBef>
                <a:spcPts val="3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Proroštva o Ostatku </a:t>
            </a:r>
            <a:br>
              <a:rPr sz="2400"/>
            </a:b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u 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1,12, 4,7; 5,6s; 7,18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Okupit ću Ostatak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kao svoje stado (1,12)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Stvaram Ostatak od hromih, raspršenih, izgnanih – moćan narod (4,7)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Među narodima Ostatak rosa i kiša,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 lav koji razdire (2x 5,6s)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Opraštaš grijeh Ostatku (7,18)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3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Mihej apokaliptik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(4,1; usp. 2,4; 4,6; 5,9; 7,11s): 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Eshaton: kraj danâ (4,1); 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3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“onaj dan” (2,4; 4,6; 5,9; 7,11s)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8" name="Picture 11" descr="The Salvation - Story by MyRealNameIsAwesome"/>
          <p:cNvPicPr/>
          <p:nvPr/>
        </p:nvPicPr>
        <p:blipFill>
          <a:blip r:embed="rId1"/>
          <a:stretch/>
        </p:blipFill>
        <p:spPr>
          <a:xfrm>
            <a:off x="4523760" y="0"/>
            <a:ext cx="4620240" cy="2340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3" dur="indefinite" restart="never" nodeType="tmRoot">
          <p:childTnLst>
            <p:seq>
              <p:cTn id="94" dur="indefinite" nodeType="mainSeq">
                <p:childTnLst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9" dur="500" fill="hold"/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0" dur="500" fill="hold"/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5" dur="500" fill="hold"/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6" dur="500" fill="hold"/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1" dur="500" fill="hold"/>
                                        <p:tgtEl>
                                          <p:spTgt spid="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2" dur="500" fill="hold"/>
                                        <p:tgtEl>
                                          <p:spTgt spid="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7" dur="500" fill="hold"/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8" dur="500" fill="hold"/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3" dur="500" fill="hold"/>
                                        <p:tgtEl>
                                          <p:spTgt spid="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4" dur="500" fill="hold"/>
                                        <p:tgtEl>
                                          <p:spTgt spid="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9" dur="500" fill="hold"/>
                                        <p:tgtEl>
                                          <p:spTgt spid="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0" dur="500" fill="hold"/>
                                        <p:tgtEl>
                                          <p:spTgt spid="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395280" y="11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Blizak </a:t>
            </a: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Izaiji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457200" y="907920"/>
            <a:ext cx="8686800" cy="522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85000" lnSpcReduction="19999"/>
          </a:bodyPr>
          <a:p>
            <a:pPr marL="343080" indent="-343080" algn="l">
              <a:lnSpc>
                <a:spcPct val="100000"/>
              </a:lnSpc>
              <a:spcBef>
                <a:spcPts val="8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vrijeme Jotama, Ahaza, Ezekije </a:t>
            </a:r>
            <a:br>
              <a:rPr sz="3200"/>
            </a:b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koji je Izaijin prijatelj (Mih 1,1)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8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Kad Mih prorokuje Samariji </a:t>
            </a:r>
            <a:r>
              <a:rPr lang="hr-HR" sz="26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(1,8):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8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Hoda gol i bos (1,8)  – usp. Iz 20,2-4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8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Apokaliptičko proroštvo u</a:t>
            </a:r>
            <a:r>
              <a:rPr lang="hr-HR" sz="26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Mih 4,1-5; Iz 2,2-5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8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Hodočašće naroda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8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Mač u plug, koplje u srp (Mih 4,5; Iz 2,4)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8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U vrijeme Ezekije (i Asirije)</a:t>
            </a:r>
            <a:r>
              <a:rPr lang="hr-HR" sz="26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(4,10):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8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 Babilonu (4,10 usp. Iz 13s) 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8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 pozitivno o Babilonu kao Jr: ondje će te </a:t>
            </a:r>
            <a:r>
              <a:rPr lang="he-IL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otkupiti (Mih 4,10)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8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Iščekivanje</a:t>
            </a:r>
            <a:r>
              <a:rPr lang="hr-HR" sz="26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 (Mih 2,5):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8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Dok ne rodi ona koja ima roditi (5,2); </a:t>
            </a:r>
            <a:br>
              <a:rPr sz="3200"/>
            </a:b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porođajne boli (4,9s) usp. Iz 7,14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1" name="Picture 12" descr="micha_tissot_grt"/>
          <p:cNvPicPr/>
          <p:nvPr/>
        </p:nvPicPr>
        <p:blipFill>
          <a:blip r:embed="rId1"/>
          <a:stretch/>
        </p:blipFill>
        <p:spPr>
          <a:xfrm>
            <a:off x="7088400" y="0"/>
            <a:ext cx="2055600" cy="4140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1" dur="indefinite" restart="never" nodeType="tmRoot">
          <p:childTnLst>
            <p:seq>
              <p:cTn id="132" dur="indefinite" nodeType="mainSeq">
                <p:childTnLst>
                  <p:par>
                    <p:cTn id="133" fill="hold" nodeType="clickEffect">
                      <p:stCondLst>
                        <p:cond delay="indefinite"/>
                      </p:stCondLst>
                      <p:childTnLst>
                        <p:par>
                          <p:cTn id="13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35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7" dur="1000" fill="hold"/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8" dur="1000" fill="hold"/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39" dur="1000"/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Effect">
                      <p:stCondLst>
                        <p:cond delay="indefinite"/>
                      </p:stCondLst>
                      <p:childTnLst>
                        <p:par>
                          <p:cTn id="14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42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4" dur="1000" fill="hold"/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5" dur="1000" fill="hold"/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6" dur="1000"/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Effect">
                      <p:stCondLst>
                        <p:cond delay="indefinite"/>
                      </p:stCondLst>
                      <p:childTnLst>
                        <p:par>
                          <p:cTn id="14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49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1" dur="1000" fill="hold"/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2" dur="1000" fill="hold"/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3" dur="1000"/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Effect">
                      <p:stCondLst>
                        <p:cond delay="indefinite"/>
                      </p:stCondLst>
                      <p:childTnLst>
                        <p:par>
                          <p:cTn id="155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6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8" dur="1000" fill="hold"/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9" dur="1000" fill="hold"/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60" dur="1000"/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Effect">
                      <p:stCondLst>
                        <p:cond delay="indefinite"/>
                      </p:stCondLst>
                      <p:childTnLst>
                        <p:par>
                          <p:cTn id="16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Effect">
                      <p:stCondLst>
                        <p:cond delay="indefinite"/>
                      </p:stCondLst>
                      <p:childTnLst>
                        <p:par>
                          <p:cTn id="16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67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9" dur="500" fill="hold"/>
                                        <p:tgtEl>
                                          <p:spTgt spid="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0" dur="500" fill="hold"/>
                                        <p:tgtEl>
                                          <p:spTgt spid="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Effect">
                      <p:stCondLst>
                        <p:cond delay="indefinite"/>
                      </p:stCondLst>
                      <p:childTnLst>
                        <p:par>
                          <p:cTn id="17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73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5" dur="500" fill="hold"/>
                                        <p:tgtEl>
                                          <p:spTgt spid="15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6" dur="500" fill="hold"/>
                                        <p:tgtEl>
                                          <p:spTgt spid="15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395280" y="11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U dijalogu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456840" y="1080000"/>
            <a:ext cx="8363160" cy="5050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lnSpcReduction="9999"/>
          </a:bodyPr>
          <a:p>
            <a:pPr marL="669960" lvl="1" indent="-325440" algn="l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Kome govori u 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Mih 1,2? U 1,11.13.15?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Poslušajte 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svi narodi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1,2 (usp. 4,2); 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usp. Mihej ben Jimla (1 Kr 22,28) 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Šafirka (1,11); Lakišanka (v13);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Marešanka (v15)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Glavari i vođe Izraela u 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3,1.9: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Moraju poznavati (3,1) → preziru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(KS: gadi im se) (9) </a:t>
            </a: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משׁפט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mišpaṭ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Posljedice u 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3,4.12?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Bog će sakriti lice (3,4) → propast Jeruzalema (v12)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lnSpc>
                <a:spcPct val="100000"/>
              </a:lnSpc>
              <a:spcBef>
                <a:spcPts val="55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Sugovornici u </a:t>
            </a:r>
            <a:r>
              <a:rPr lang="hr-HR" sz="2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4,9-14; 5,1…?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l">
              <a:lnSpc>
                <a:spcPct val="100000"/>
              </a:lnSpc>
              <a:spcBef>
                <a:spcPts val="6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kći Sionska (4,9-14); Betlehem (5,1)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4" name="Picture 13" descr="ANd9GcQH2ha5YbU8vk3UNTNqsCTtEvMRyIH78vM2-xfrBqdtHwP4-JinqA"/>
          <p:cNvPicPr/>
          <p:nvPr/>
        </p:nvPicPr>
        <p:blipFill>
          <a:blip r:embed="rId1"/>
          <a:stretch/>
        </p:blipFill>
        <p:spPr>
          <a:xfrm>
            <a:off x="6338880" y="8280"/>
            <a:ext cx="2805120" cy="3745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7" dur="indefinite" restart="never" nodeType="tmRoot">
          <p:childTnLst>
            <p:seq>
              <p:cTn id="178" dur="indefinite" nodeType="mainSeq">
                <p:childTnLst>
                  <p:par>
                    <p:cTn id="179" fill="hold" nodeType="clickEffect">
                      <p:stCondLst>
                        <p:cond delay="indefinite"/>
                      </p:stCondLst>
                      <p:childTnLst>
                        <p:par>
                          <p:cTn id="18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81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3" dur="1000" fill="hold"/>
                                        <p:tgtEl>
                                          <p:spTgt spid="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4" dur="1000" fill="hold"/>
                                        <p:tgtEl>
                                          <p:spTgt spid="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85" dur="1000"/>
                                        <p:tgtEl>
                                          <p:spTgt spid="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Effect">
                      <p:stCondLst>
                        <p:cond delay="indefinite"/>
                      </p:stCondLst>
                      <p:childTnLst>
                        <p:par>
                          <p:cTn id="187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88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0" dur="1000" fill="hold"/>
                                        <p:tgtEl>
                                          <p:spTgt spid="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1" dur="1000" fill="hold"/>
                                        <p:tgtEl>
                                          <p:spTgt spid="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92" dur="1000"/>
                                        <p:tgtEl>
                                          <p:spTgt spid="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Effect">
                      <p:stCondLst>
                        <p:cond delay="indefinite"/>
                      </p:stCondLst>
                      <p:childTnLst>
                        <p:par>
                          <p:cTn id="19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1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1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Effect">
                      <p:stCondLst>
                        <p:cond delay="indefinite"/>
                      </p:stCondLst>
                      <p:childTnLst>
                        <p:par>
                          <p:cTn id="20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01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3" dur="500" fill="hold"/>
                                        <p:tgtEl>
                                          <p:spTgt spid="1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4" dur="500" fill="hold"/>
                                        <p:tgtEl>
                                          <p:spTgt spid="1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Effect">
                      <p:stCondLst>
                        <p:cond delay="indefinite"/>
                      </p:stCondLst>
                      <p:childTnLst>
                        <p:par>
                          <p:cTn id="20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07" presetID="4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209" dur="500"/>
                                        <p:tgtEl>
                                          <p:spTgt spid="1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Effect">
                      <p:stCondLst>
                        <p:cond delay="indefinite"/>
                      </p:stCondLst>
                      <p:childTnLst>
                        <p:par>
                          <p:cTn id="21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12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4" dur="500" fill="hold"/>
                                        <p:tgtEl>
                                          <p:spTgt spid="1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5" dur="500" fill="hold"/>
                                        <p:tgtEl>
                                          <p:spTgt spid="1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Application>LibreOffice/26.2.3.2$Windows_X86_64 LibreOffice_project/70e089b17412e4cb7773e41413306b17a2328c34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2010-05-20T08:02:25Z</dcterms:created>
  <dc:creator>Niko</dc:creator>
  <dc:description/>
  <dc:language>en-GB</dc:language>
  <cp:lastModifiedBy/>
  <cp:lastPrinted>2026-05-06T07:45:22Z</cp:lastPrinted>
  <dcterms:modified xsi:type="dcterms:W3CDTF">2026-05-06T07:44:42Z</dcterms:modified>
  <cp:revision>43</cp:revision>
  <dc:subject/>
  <dc:title>Folie 1</dc:title>
</cp:coreProperties>
</file>