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0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7" r:id="rId3"/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6796088" cy="992505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9.xml"/><Relationship Id="rId4" Type="http://schemas.openxmlformats.org/officeDocument/2006/relationships/slideMaster" Target="slideMasters/slideMaster1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nahum.ppt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dt" idx="27"/>
          </p:nvPr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9B0590-9C82-4F3E-AA14-B36397FAAA0C}" type="datetime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04.05.26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Img"/>
          </p:nvPr>
        </p:nvSpPr>
        <p:spPr>
          <a:xfrm>
            <a:off x="915840" y="744120"/>
            <a:ext cx="4965840" cy="3722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8880" cy="4467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ftr" idx="28"/>
          </p:nvPr>
        </p:nvSpPr>
        <p:spPr>
          <a:xfrm>
            <a:off x="0" y="9427680"/>
            <a:ext cx="294624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sldNum" idx="29"/>
          </p:nvPr>
        </p:nvSpPr>
        <p:spPr>
          <a:xfrm>
            <a:off x="3849840" y="9427680"/>
            <a:ext cx="294624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F78F2D-2B8E-48F5-95A3-EE1A8A0F4D87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960" rIns="849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82560"/>
                <a:tab algn="l" pos="1365120"/>
                <a:tab algn="l" pos="2048040"/>
                <a:tab algn="l" pos="2727360"/>
                <a:tab algn="l" pos="2944800"/>
                <a:tab algn="l" pos="3365640"/>
                <a:tab algn="l" pos="3786120"/>
                <a:tab algn="l" pos="4206960"/>
                <a:tab algn="l" pos="4627440"/>
                <a:tab algn="l" pos="5048280"/>
                <a:tab algn="l" pos="5468760"/>
                <a:tab algn="l" pos="5889600"/>
                <a:tab algn="l" pos="6310440"/>
                <a:tab algn="l" pos="6730920"/>
                <a:tab algn="l" pos="7151760"/>
                <a:tab algn="l" pos="7572240"/>
                <a:tab algn="l" pos="7993080"/>
                <a:tab algn="l" pos="8413920"/>
                <a:tab algn="l" pos="8834400"/>
                <a:tab algn="l" pos="9255240"/>
                <a:tab algn="l" pos="9675720"/>
                <a:tab algn="l" pos="10096560"/>
                <a:tab algn="l" pos="10517040"/>
                <a:tab algn="l" pos="10937880"/>
              </a:tabLst>
            </a:pPr>
            <a:fld id="{C247B215-2508-4723-A8F0-AF26BD4EF320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0" y="914400"/>
            <a:ext cx="8686800" cy="2514600"/>
            <a:chOff x="0" y="914400"/>
            <a:chExt cx="8686800" cy="2514600"/>
          </a:xfrm>
        </p:grpSpPr>
        <p:sp>
          <p:nvSpPr>
            <p:cNvPr id="3" name="Oval 7"/>
            <p:cNvSpPr/>
            <p:nvPr/>
          </p:nvSpPr>
          <p:spPr>
            <a:xfrm>
              <a:off x="228600" y="914400"/>
              <a:ext cx="2514600" cy="2514600"/>
            </a:xfrm>
            <a:prstGeom prst="ellipse">
              <a:avLst/>
            </a:prstGeom>
            <a:noFill/>
            <a:ln w="1260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4" name="Rectangle 8"/>
            <p:cNvSpPr/>
            <p:nvPr/>
          </p:nvSpPr>
          <p:spPr>
            <a:xfrm>
              <a:off x="0" y="1676520"/>
              <a:ext cx="4724280" cy="114300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3962520" y="1676520"/>
              <a:ext cx="4724280" cy="1143000"/>
            </a:xfrm>
            <a:prstGeom prst="rect">
              <a:avLst/>
            </a:prstGeom>
            <a:gradFill rotWithShape="0">
              <a:gsLst>
                <a:gs pos="0">
                  <a:srgbClr val="cccc99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609480" y="1523880"/>
              <a:ext cx="228600" cy="1449360"/>
            </a:xfrm>
            <a:custGeom>
              <a:avLst/>
              <a:gdLst>
                <a:gd name="GluePoint1X" fmla="*/ 3 w 1000"/>
                <a:gd name="GluePoint1Y" fmla="*/ 761 h 1000"/>
                <a:gd name="GluePoint2X" fmla="*/ 0 w 1000"/>
                <a:gd name="GluePoint2Y" fmla="*/ 761 h 1000"/>
                <a:gd name="GluePoint3X" fmla="*/ 0 w 1000"/>
                <a:gd name="GluePoint3Y" fmla="*/ 0 h 1000"/>
                <a:gd name="GluePoint4X" fmla="*/ 3 w 1000"/>
                <a:gd name="GluePoint4Y" fmla="*/ 0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7848720" y="1209600"/>
              <a:ext cx="261720" cy="1371600"/>
            </a:xfrm>
            <a:custGeom>
              <a:avLst/>
              <a:gdLst>
                <a:gd name="GluePoint1X" fmla="*/ 0 w 1000"/>
                <a:gd name="GluePoint1Y" fmla="*/ 0 h 1000"/>
                <a:gd name="GluePoint2X" fmla="*/ 4 w 1000"/>
                <a:gd name="GluePoint2Y" fmla="*/ 0 h 1000"/>
                <a:gd name="GluePoint3X" fmla="*/ 4 w 1000"/>
                <a:gd name="GluePoint3Y" fmla="*/ 645 h 1000"/>
                <a:gd name="GluePoint4X" fmla="*/ 0 w 1000"/>
                <a:gd name="GluePoint4Y" fmla="*/ 645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32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</p:grp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47840" indent="-44784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3846EA-04F6-4497-80D0-B1726C894D2F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0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 idx="2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4992B7-100D-422D-986C-807BDCFB6B81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04.05.26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 idx="2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 idx="2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EAE380-F5EB-4EE1-9A54-3424FE9D0798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7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88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89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0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91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92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93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94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95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96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97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/>
          <p:nvPr/>
        </p:nvSpPr>
        <p:spPr>
          <a:xfrm>
            <a:off x="0" y="1378080"/>
            <a:ext cx="2133720" cy="101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447920" y="1378080"/>
            <a:ext cx="7238880" cy="101520"/>
          </a:xfrm>
          <a:prstGeom prst="rect">
            <a:avLst/>
          </a:prstGeom>
          <a:gradFill rotWithShape="0">
            <a:gsLst>
              <a:gs pos="0">
                <a:srgbClr val="cccc99"/>
              </a:gs>
              <a:gs pos="100000">
                <a:srgbClr val="ffffff"/>
              </a:gs>
            </a:gsLst>
            <a:lin ang="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47840" indent="-44784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946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0141C9-8F34-4952-B6A5-9F3FC93E5CEF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Freeform 9"/>
          <p:cNvSpPr/>
          <p:nvPr/>
        </p:nvSpPr>
        <p:spPr>
          <a:xfrm>
            <a:off x="838080" y="561960"/>
            <a:ext cx="152640" cy="1066680"/>
          </a:xfrm>
          <a:custGeom>
            <a:avLst/>
            <a:gdLst>
              <a:gd name="GluePoint1X" fmla="*/ 2147483646 w 1000"/>
              <a:gd name="GluePoint1Y" fmla="*/ 2147483646 h 1000"/>
              <a:gd name="GluePoint2X" fmla="*/ 0 w 1000"/>
              <a:gd name="GluePoint2Y" fmla="*/ 2147483646 h 1000"/>
              <a:gd name="GluePoint3X" fmla="*/ 0 w 1000"/>
              <a:gd name="GluePoint3Y" fmla="*/ 0 h 1000"/>
              <a:gd name="GluePoint4X" fmla="*/ 2147483646 w 1000"/>
              <a:gd name="GluePoint4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1" name="Freeform 10"/>
          <p:cNvSpPr/>
          <p:nvPr/>
        </p:nvSpPr>
        <p:spPr>
          <a:xfrm>
            <a:off x="8263080" y="270000"/>
            <a:ext cx="152280" cy="1073160"/>
          </a:xfrm>
          <a:custGeom>
            <a:avLst/>
            <a:gdLst>
              <a:gd name="GluePoint1X" fmla="*/ 0 w 1000"/>
              <a:gd name="GluePoint1Y" fmla="*/ 0 h 1000"/>
              <a:gd name="GluePoint2X" fmla="*/ 2147483646 w 1000"/>
              <a:gd name="GluePoint2Y" fmla="*/ 0 h 1000"/>
              <a:gd name="GluePoint3X" fmla="*/ 2147483646 w 1000"/>
              <a:gd name="GluePoint3Y" fmla="*/ 2147483646 h 1000"/>
              <a:gd name="GluePoint4X" fmla="*/ 0 w 1000"/>
              <a:gd name="GluePoint4Y" fmla="*/ 2147483646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32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CA6F05-5A47-4DDA-A7DD-4F163FF7668B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10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sldNum" idx="11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B234CB-1335-490D-ACA9-7C1E39DB8F06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609600 h 1000"/>
              <a:gd name="GluePoint2X" fmla="*/ 0 w 1000"/>
              <a:gd name="GluePoint2Y" fmla="*/ 0 h 1000"/>
              <a:gd name="GluePoint3X" fmla="*/ 82296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4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12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1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sldNum" idx="14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4A9104-9EEB-49B4-BEDC-203758F7DA41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1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3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44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45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6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47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48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4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5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51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52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5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5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dt" idx="15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ftr" idx="16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sldNum" idx="17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7D2935-8E15-4E36-852F-4BC4BC85716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64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dt" idx="18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ftr" idx="19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sldNum" idx="20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67F14A-0009-4506-8275-7EF3F097B064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6F74261B-2DB8-4B23-9A0A-2FEE5DCA58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  <p:sldLayoutId id="2147483661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1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2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22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2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CF46BE-DAEB-4FF0-B7B5-71A4B90B66BF}" type="slidenum"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0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9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4000" y="1701360"/>
            <a:ext cx="7623000" cy="2303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Jonin </a:t>
            </a:r>
            <a:br>
              <a:rPr sz="6800"/>
            </a:b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proročki uspjeh</a:t>
            </a:r>
            <a:endParaRPr lang="hr-HR" sz="6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1979640" y="4005360"/>
            <a:ext cx="6480360" cy="2474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9" name="Picture 1" descr="jonaljut-300x231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9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395280" y="43920"/>
            <a:ext cx="8229600" cy="1140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Pouka proroku</a:t>
            </a:r>
            <a:endParaRPr lang="hr-HR" sz="5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8229600" cy="5149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743040" lvl="1" indent="-2858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Kako Jona odgovara na pitanje </a:t>
            </a:r>
            <a:br>
              <a:rPr sz="2400"/>
            </a:b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 emociji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(4,4s)?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Napušta dijalog (4,5)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Zlorabi sjenicu (4,5)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Razumljiva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emocija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prema Asiriji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Na početku realno o sebi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(4,2s):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Htio sam pobjeći (2), uzmi život moj (3)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kraju prvi govor koji sluša (4,10s)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Razlika: bršljan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stotinu tisuća ljudi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Postao slušatelj?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Više truda nego s mornarima, kraljem i gradom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2" name="Picture 4" descr="jonaibrsljan"/>
          <p:cNvPicPr/>
          <p:nvPr/>
        </p:nvPicPr>
        <p:blipFill>
          <a:blip r:embed="rId1"/>
          <a:stretch/>
        </p:blipFill>
        <p:spPr>
          <a:xfrm>
            <a:off x="5699160" y="0"/>
            <a:ext cx="3444840" cy="3600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6" dur="indefinite" restart="never" nodeType="tmRoot">
          <p:childTnLst>
            <p:seq>
              <p:cTn id="227" dur="indefinite" nodeType="mainSeq">
                <p:childTnLst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32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37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42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47" dur="500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52" dur="500"/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57" dur="500"/>
                                        <p:tgtEl>
                                          <p:spTgt spid="1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62" dur="500"/>
                                        <p:tgtEl>
                                          <p:spTgt spid="1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e-I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ברכי נפשׁי את יהוה</a:t>
            </a:r>
            <a:br>
              <a:rPr sz="4000"/>
            </a:b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barahi nafši et Adonaj (Ps 103)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539640" y="5084280"/>
            <a:ext cx="7772400" cy="145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Blagoslivljaj, dušo moja,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 Gospodina!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5" name="Picture 5"/>
          <p:cNvPicPr/>
          <p:nvPr/>
        </p:nvPicPr>
        <p:blipFill>
          <a:blip r:embed="rId1"/>
          <a:stretch/>
        </p:blipFill>
        <p:spPr>
          <a:xfrm>
            <a:off x="0" y="1844640"/>
            <a:ext cx="9144000" cy="317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68000" y="764640"/>
            <a:ext cx="8351640" cy="855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Ime ću tvoje (Ps 145)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7" name="Slika 1"/>
          <p:cNvPicPr/>
          <p:nvPr/>
        </p:nvPicPr>
        <p:blipFill>
          <a:blip r:embed="rId1"/>
          <a:stretch/>
        </p:blipFill>
        <p:spPr>
          <a:xfrm>
            <a:off x="0" y="2046240"/>
            <a:ext cx="9144000" cy="354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4360" y="1412640"/>
            <a:ext cx="7853040" cy="186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</a:t>
            </a:r>
            <a:br>
              <a:rPr sz="6000"/>
            </a:b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– teolog “Ostatka”</a:t>
            </a:r>
            <a:endParaRPr lang="hr-HR" sz="6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ubTitle"/>
          </p:nvPr>
        </p:nvSpPr>
        <p:spPr>
          <a:xfrm>
            <a:off x="1980720" y="3962160"/>
            <a:ext cx="7162920" cy="2895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lnSpc>
                <a:spcPct val="10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6. od XII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2,12; 4,7;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5,6s; 7,18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jedini 5x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“ostatak”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XII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מיכה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mikâ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“tko [je]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kao…”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(usp.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Mihael)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ime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definirano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molitvi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7,18 s 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0" name="Picture 8" descr="micah-icon-2"/>
          <p:cNvPicPr/>
          <p:nvPr/>
        </p:nvPicPr>
        <p:blipFill>
          <a:blip r:embed="rId1"/>
          <a:stretch/>
        </p:blipFill>
        <p:spPr>
          <a:xfrm>
            <a:off x="6886440" y="0"/>
            <a:ext cx="2257560" cy="501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3" dur="indefinite" restart="never" nodeType="tmRoot">
          <p:childTnLst>
            <p:seq>
              <p:cTn id="264" dur="indefinite" nodeType="mainSeq">
                <p:childTnLst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9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0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71" dur="10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76" dur="5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 bez titule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6840" y="907920"/>
            <a:ext cx="814716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Iz kojega mjesta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 (1,1 usp. 1,14)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Morešet Gat – o kojemu prorokuje (1,14)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Mih 3,12: Sion polje,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Jeruzalem ruševina…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Primjer kod Jr 26,18: Morešećanin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Poznat po 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6,3s 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Uskrs) i 5,1 (Božić):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Narode moj, što sam ti učinio…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odgovori mi (6,3)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 sam te izbavio iz kuće ropstva (4)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Betleheme, iz tebe će izići vladar (5,1; Mt 2,6)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Ime drukčije od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מיכיהו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mikajáhu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(1 Kr 22)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Ahab primjer zlih djela u Mih 6,14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Picture 9" descr="micha_tissot_grt"/>
          <p:cNvPicPr/>
          <p:nvPr/>
        </p:nvPicPr>
        <p:blipFill>
          <a:blip r:embed="rId1"/>
          <a:stretch/>
        </p:blipFill>
        <p:spPr>
          <a:xfrm>
            <a:off x="6905520" y="0"/>
            <a:ext cx="2238480" cy="450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81" dur="indefinite" restart="never" nodeType="tmRoot">
          <p:childTnLst>
            <p:seq>
              <p:cTn id="282" dur="indefinite" nodeType="mainSeq">
                <p:childTnLst>
                  <p:par>
                    <p:cTn id="283" fill="hold" nodeType="clickEffect">
                      <p:stCondLst>
                        <p:cond delay="indefinite"/>
                      </p:stCondLst>
                      <p:childTnLst>
                        <p:par>
                          <p:cTn id="28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7" dur="5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Effect">
                      <p:stCondLst>
                        <p:cond delay="indefinite"/>
                      </p:stCondLst>
                      <p:childTnLst>
                        <p:par>
                          <p:cTn id="28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2" dur="5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Effect">
                      <p:stCondLst>
                        <p:cond delay="indefinite"/>
                      </p:stCondLst>
                      <p:childTnLst>
                        <p:par>
                          <p:cTn id="29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7" dur="5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Effect">
                      <p:stCondLst>
                        <p:cond delay="indefinite"/>
                      </p:stCondLst>
                      <p:childTnLst>
                        <p:par>
                          <p:cTn id="29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2" dur="5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Effect">
                      <p:stCondLst>
                        <p:cond delay="indefinite"/>
                      </p:stCondLst>
                      <p:childTnLst>
                        <p:par>
                          <p:cTn id="30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7" dur="500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Effect">
                      <p:stCondLst>
                        <p:cond delay="indefinite"/>
                      </p:stCondLst>
                      <p:childTnLst>
                        <p:par>
                          <p:cTn id="30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12" dur="500"/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37476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Proročka snaga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Glasnička formula (2,3;3,5): </a:t>
            </a:r>
            <a:br>
              <a:rPr sz="2200"/>
            </a:b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ovako govori </a:t>
            </a:r>
            <a:r>
              <a:rPr lang="he-IL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zlih bogataša (2,3)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lažnih proroka (3,5)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Formula Riječi Gospodnje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 (5,9)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će ukloniti iz Ostatka konje, kola, utvrde, idole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Veze s NZ</a:t>
            </a:r>
            <a:r>
              <a:rPr lang="hr-HR" sz="2200" b="1" u="none" strike="noStrike">
                <a:solidFill>
                  <a:srgbClr val="28471f"/>
                </a:solidFill>
                <a:effectLst/>
                <a:uFillTx/>
                <a:latin typeface="Times New Roman"/>
                <a:ea typeface="Times New Roman"/>
              </a:rPr>
              <a:t> (7,6; 6,6-8)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Betlehem (5,1), Dobri Pastir (Pasi svoj narod! 7,14), Božje milosrđe 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(Tko je Bog kao ti – prašta krivnju,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uživa u pomilovanju 7,18)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Roditelji protiv djece, snaha protiv svekrve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(7,6; Lk 12,52)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Objavljeno ti je, čovječe, što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traži od tebe (6,8)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Zapovijedi znadeš (Mt 10,19); Prva zapovijed (Lk 10,27)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6" name="Content Placeholder 2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465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3" dur="indefinite" restart="never" nodeType="tmRoot">
          <p:childTnLst>
            <p:seq>
              <p:cTn id="314" dur="indefinite" nodeType="mainSeq">
                <p:childTnLst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19" dur="2000"/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24" dur="2000"/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29" dur="2000"/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34" dur="2000"/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39" dur="2000"/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 additive="repl">
                                        <p:cTn id="344" dur="2000"/>
                                        <p:tgtEl>
                                          <p:spTgt spid="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7476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Ostatak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57880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Proroštva o Ostatku </a:t>
            </a:r>
            <a:br>
              <a:rPr sz="2400"/>
            </a:b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1,12, 4,7; 5,6s; 7,18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Okupit ću Ostatak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svoje stado (1,12)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Stvaram Ostatak od hromih, raspršenih, izgnanih – moćan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 (4,7)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Među narodima Ostatak rosa i kiša,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lav koji razdire (5,6s)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Opraštaš grijeh Ostatku (7,18)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apokaliptik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(4,1; usp. 2,4; 4,6; 5,9; 7,11s):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Eshaton: kraj danâ (4,1);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“onaj dan” (2,4; 4,6; 5,9; 7,11s)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9" name="Picture 11" descr="The Salvation - Story by MyRealNameIsAwesome"/>
          <p:cNvPicPr/>
          <p:nvPr/>
        </p:nvPicPr>
        <p:blipFill>
          <a:blip r:embed="rId1"/>
          <a:stretch/>
        </p:blipFill>
        <p:spPr>
          <a:xfrm>
            <a:off x="4523760" y="0"/>
            <a:ext cx="4620240" cy="23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5" dur="indefinite" restart="never" nodeType="tmRoot">
          <p:childTnLst>
            <p:seq>
              <p:cTn id="346" dur="indefinite" nodeType="mainSeq">
                <p:childTnLst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1" dur="500" fill="hold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2" dur="500" fill="hold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7" dur="500" fill="hold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8" dur="500" fill="hold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3" dur="500" fill="hold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500" fill="hold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9" dur="500" fill="hold"/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0" dur="500" fill="hold"/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5" dur="500" fill="hold"/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6" dur="500" fill="hold"/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1" dur="500" fill="hold"/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2" dur="500" fill="hold"/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Blizak </a:t>
            </a: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Izaiji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vrijeme Jotama, Ahaza, Ezekije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je Izaijin prijatelj (Mih 1,1)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Kad Mih prorokuje Samariji 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(1,8):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Hoda gol i bos (1,8)  – usp. Iz 20,2-4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Apokaliptičko proroštvo u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Mih 4,1-5; Iz 2,2-5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Hodočašće naroda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Mač u plug, koplje u srp (Mih 4,5; Iz 2,4)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vrijeme Ezekije (i Asirije)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(4,10):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Babilonu (4,10 usp. Iz 13s)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pozitivno o Babilonu kao Jr: ondje će te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otkupiti (Mih 4,10)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Iščekivanje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(Mih 2,5):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Dok ne rodi ona koja ima roditi (5,2);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porođajne boli (4,9s) usp. Iz 7,14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2" name="Picture 12" descr="micha_tissot_grt"/>
          <p:cNvPicPr/>
          <p:nvPr/>
        </p:nvPicPr>
        <p:blipFill>
          <a:blip r:embed="rId1"/>
          <a:stretch/>
        </p:blipFill>
        <p:spPr>
          <a:xfrm>
            <a:off x="7088400" y="0"/>
            <a:ext cx="2055600" cy="41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3" dur="indefinite" restart="never" nodeType="tmRoot">
          <p:childTnLst>
            <p:seq>
              <p:cTn id="384" dur="indefinite" nodeType="mainSeq">
                <p:childTnLst>
                  <p:par>
                    <p:cTn id="385" fill="hold" nodeType="clickEffect">
                      <p:stCondLst>
                        <p:cond delay="indefinite"/>
                      </p:stCondLst>
                      <p:childTnLst>
                        <p:par>
                          <p:cTn id="38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8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9" dur="1000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0" dur="1000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1" dur="10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Effect">
                      <p:stCondLst>
                        <p:cond delay="indefinite"/>
                      </p:stCondLst>
                      <p:childTnLst>
                        <p:par>
                          <p:cTn id="39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9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6" dur="1000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7" dur="1000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8" dur="1000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Effect">
                      <p:stCondLst>
                        <p:cond delay="indefinite"/>
                      </p:stCondLst>
                      <p:childTnLst>
                        <p:par>
                          <p:cTn id="40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3" dur="1000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4" dur="1000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05" dur="1000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 nodeType="clickEffect">
                      <p:stCondLst>
                        <p:cond delay="indefinite"/>
                      </p:stCondLst>
                      <p:childTnLst>
                        <p:par>
                          <p:cTn id="40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0" dur="1000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1" dur="1000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12" dur="1000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Effect">
                      <p:stCondLst>
                        <p:cond delay="indefinite"/>
                      </p:stCondLst>
                      <p:childTnLst>
                        <p:par>
                          <p:cTn id="4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 nodeType="clickEffect">
                      <p:stCondLst>
                        <p:cond delay="indefinite"/>
                      </p:stCondLst>
                      <p:childTnLst>
                        <p:par>
                          <p:cTn id="4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19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1" dur="500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2" dur="500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 nodeType="clickEffect">
                      <p:stCondLst>
                        <p:cond delay="indefinite"/>
                      </p:stCondLst>
                      <p:childTnLst>
                        <p:par>
                          <p:cTn id="4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25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7" dur="500" fill="hold"/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8" dur="500" fill="hold"/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dijalogu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456840" y="1080000"/>
            <a:ext cx="8363160" cy="505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Kome govori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 1,2? U 1,11.13.15?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Poslušajte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svi narodi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1,2 (usp. 4,2);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Mihej ben Jimla (1 Kr 22,28)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Šafirka (1,11); Lakišanka (v13);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Marešanka (v15)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Glavari i vođe Izraela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3,1.9: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Moraju poznavati (3,1) → preziru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(KS: gadi im se) (9)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משׁפט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mišpaṭ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Posljedice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3,4.12?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će sakriti lice (3,4) → propast Jeruzalema (v12)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Sugovornici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4,9-14; 5,1…?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kći Sionska (4,9-14); Betlehem (5,1)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5" name="Picture 13" descr="ANd9GcQH2ha5YbU8vk3UNTNqsCTtEvMRyIH78vM2-xfrBqdtHwP4-JinqA"/>
          <p:cNvPicPr/>
          <p:nvPr/>
        </p:nvPicPr>
        <p:blipFill>
          <a:blip r:embed="rId1"/>
          <a:stretch/>
        </p:blipFill>
        <p:spPr>
          <a:xfrm>
            <a:off x="6338880" y="8280"/>
            <a:ext cx="2805120" cy="374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29" dur="indefinite" restart="never" nodeType="tmRoot">
          <p:childTnLst>
            <p:seq>
              <p:cTn id="430" dur="indefinite" nodeType="mainSeq">
                <p:childTnLst>
                  <p:par>
                    <p:cTn id="431" fill="hold" nodeType="clickEffect">
                      <p:stCondLst>
                        <p:cond delay="indefinite"/>
                      </p:stCondLst>
                      <p:childTnLst>
                        <p:par>
                          <p:cTn id="4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5" dur="1000" fill="hold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6" dur="1000" fill="hold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37" dur="10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 nodeType="clickEffect">
                      <p:stCondLst>
                        <p:cond delay="indefinite"/>
                      </p:stCondLst>
                      <p:childTnLst>
                        <p:par>
                          <p:cTn id="4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4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2" dur="1000" fill="hold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3" dur="1000" fill="hold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4" dur="10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Effect">
                      <p:stCondLst>
                        <p:cond delay="indefinite"/>
                      </p:stCondLst>
                      <p:childTnLst>
                        <p:par>
                          <p:cTn id="4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4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9" dur="500" fill="hold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0" dur="500" fill="hold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 nodeType="clickEffect">
                      <p:stCondLst>
                        <p:cond delay="indefinite"/>
                      </p:stCondLst>
                      <p:childTnLst>
                        <p:par>
                          <p:cTn id="45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5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5" dur="500" fill="hold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6" dur="500" fill="hold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 nodeType="clickEffect">
                      <p:stCondLst>
                        <p:cond delay="indefinite"/>
                      </p:stCondLst>
                      <p:childTnLst>
                        <p:par>
                          <p:cTn id="45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59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461" dur="500"/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Effect">
                      <p:stCondLst>
                        <p:cond delay="indefinite"/>
                      </p:stCondLst>
                      <p:childTnLst>
                        <p:par>
                          <p:cTn id="46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64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6" dur="500" fill="hold"/>
                                        <p:tgtEl>
                                          <p:spTgt spid="1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7" dur="500" fill="hold"/>
                                        <p:tgtEl>
                                          <p:spTgt spid="1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u snazi Duha (3,8)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56840" y="836640"/>
            <a:ext cx="8218440" cy="5294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Govor </a:t>
            </a:r>
            <a:r>
              <a:rPr lang="hr-HR" sz="22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protiv</a:t>
            </a: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proroka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 2,11; 3,5: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Priznat tko o vinu proriče (2,11)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dobiju hranu, proriču mir (3,5)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Sudbina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3,6s: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Doći će tama nad njih (3,6)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Neće dobiti odgovora (3,7)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Mihejeva snaga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3,8?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Puna snage i Duha Božjega (3,8)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Zahtjevno iskustvo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7,2.7: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Jao meni! – pandemija Kajinova sindroma (7,2)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Ipak: a ja prema Bogu zagledan, Bog me spasava, uslišat će me (7,7)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Završetak proroštva u 7,14-20: zagovorna molitva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8" name="Picture 15" descr="280px-Micha"/>
          <p:cNvPicPr/>
          <p:nvPr/>
        </p:nvPicPr>
        <p:blipFill>
          <a:blip r:embed="rId1"/>
          <a:stretch/>
        </p:blipFill>
        <p:spPr>
          <a:xfrm>
            <a:off x="6084720" y="981000"/>
            <a:ext cx="3059280" cy="247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8" dur="indefinite" restart="never" nodeType="tmRoot">
          <p:childTnLst>
            <p:seq>
              <p:cTn id="469" dur="indefinite" nodeType="mainSeq">
                <p:childTnLst>
                  <p:par>
                    <p:cTn id="470" fill="hold" nodeType="clickEffect">
                      <p:stCondLst>
                        <p:cond delay="indefinite"/>
                      </p:stCondLst>
                      <p:childTnLst>
                        <p:par>
                          <p:cTn id="47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2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4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5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Effect">
                      <p:stCondLst>
                        <p:cond delay="indefinite"/>
                      </p:stCondLst>
                      <p:childTnLst>
                        <p:par>
                          <p:cTn id="47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8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0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1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 nodeType="clickEffect">
                      <p:stCondLst>
                        <p:cond delay="indefinite"/>
                      </p:stCondLst>
                      <p:childTnLst>
                        <p:par>
                          <p:cTn id="48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8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6" dur="1000" fill="hold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7" dur="1000" fill="hold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88" dur="10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 nodeType="clickEffect">
                      <p:stCondLst>
                        <p:cond delay="indefinite"/>
                      </p:stCondLst>
                      <p:childTnLst>
                        <p:par>
                          <p:cTn id="49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9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3" dur="1000" fill="hold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4" dur="1000" fill="hold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95" dur="10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 nodeType="clickEffect">
                      <p:stCondLst>
                        <p:cond delay="indefinite"/>
                      </p:stCondLst>
                      <p:childTnLst>
                        <p:par>
                          <p:cTn id="49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9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0" dur="1000" fill="hold"/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1" dur="1000" fill="hold"/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02" dur="1000"/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 nodeType="clickEffect">
                      <p:stCondLst>
                        <p:cond delay="indefinite"/>
                      </p:stCondLst>
                      <p:childTnLst>
                        <p:par>
                          <p:cTn id="50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0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7" dur="1000" fill="hold"/>
                                        <p:tgtEl>
                                          <p:spTgt spid="1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8" dur="1000" fill="hold"/>
                                        <p:tgtEl>
                                          <p:spTgt spid="1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09" dur="1000"/>
                                        <p:tgtEl>
                                          <p:spTgt spid="1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 nodeType="clickEffect">
                      <p:stCondLst>
                        <p:cond delay="indefinite"/>
                      </p:stCondLst>
                      <p:childTnLst>
                        <p:par>
                          <p:cTn id="5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4" dur="1000" fill="hold"/>
                                        <p:tgtEl>
                                          <p:spTgt spid="1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5" dur="1000" fill="hold"/>
                                        <p:tgtEl>
                                          <p:spTgt spid="1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6" dur="1000"/>
                                        <p:tgtEl>
                                          <p:spTgt spid="1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 nodeType="clickEffect">
                      <p:stCondLst>
                        <p:cond delay="indefinite"/>
                      </p:stCondLst>
                      <p:childTnLst>
                        <p:par>
                          <p:cTn id="5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1" dur="1000" fill="hold"/>
                                        <p:tgtEl>
                                          <p:spTgt spid="1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2" dur="1000" fill="hold"/>
                                        <p:tgtEl>
                                          <p:spTgt spid="1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23" dur="1000"/>
                                        <p:tgtEl>
                                          <p:spTgt spid="1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Marana tha (Ps 95)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11" name="Picture 4" descr="A sheet of music&#10;&#10;Description automatically generated with low confidence"/>
          <p:cNvPicPr/>
          <p:nvPr/>
        </p:nvPicPr>
        <p:blipFill>
          <a:blip r:embed="rId1"/>
          <a:stretch/>
        </p:blipFill>
        <p:spPr>
          <a:xfrm>
            <a:off x="0" y="1844640"/>
            <a:ext cx="9150480" cy="3260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– teolog </a:t>
            </a:r>
            <a:endParaRPr lang="hr-HR" sz="5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56840" y="907920"/>
            <a:ext cx="821844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Dopušta Bogu da govori </a:t>
            </a:r>
            <a:br>
              <a:rPr sz="2200"/>
            </a:b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(npr. 1,1; 1,6; 6,3-15)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prorok npr. 1,2.8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će svjedočiti (1,2),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zakukat ću (8)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Riječ Jahvina (1,1)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govor: Samarija kamenje (1,6)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Pravda se s narodom: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“puče moj” (6,3-15)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Uloga Božja 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2,13; 4,7.13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čelu Ostatka vlada kao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(2,13)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Nad Ostatkom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kraljevat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će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gori Sinu dovijeka (4,7)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Gospodar sve zemlje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(4,13)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1" name="Picture 16"/>
          <p:cNvPicPr/>
          <p:nvPr/>
        </p:nvPicPr>
        <p:blipFill>
          <a:blip r:embed="rId1"/>
          <a:stretch/>
        </p:blipFill>
        <p:spPr>
          <a:xfrm>
            <a:off x="6276960" y="0"/>
            <a:ext cx="2867040" cy="3552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4" dur="indefinite" restart="never" nodeType="tmRoot">
          <p:childTnLst>
            <p:seq>
              <p:cTn id="525" dur="indefinite" nodeType="mainSeq">
                <p:childTnLst>
                  <p:par>
                    <p:cTn id="526" fill="hold" nodeType="clickEffect">
                      <p:stCondLst>
                        <p:cond delay="indefinite"/>
                      </p:stCondLst>
                      <p:childTnLst>
                        <p:par>
                          <p:cTn id="52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28" presetID="5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30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 nodeType="clickEffect">
                      <p:stCondLst>
                        <p:cond delay="indefinite"/>
                      </p:stCondLst>
                      <p:childTnLst>
                        <p:par>
                          <p:cTn id="5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5" dur="1000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6" dur="1000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37" dur="1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Effect">
                      <p:stCondLst>
                        <p:cond delay="indefinite"/>
                      </p:stCondLst>
                      <p:childTnLst>
                        <p:par>
                          <p:cTn id="5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2" dur="1000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3" dur="1000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44" dur="1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 nodeType="clickEffect">
                      <p:stCondLst>
                        <p:cond delay="indefinite"/>
                      </p:stCondLst>
                      <p:childTnLst>
                        <p:par>
                          <p:cTn id="5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7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9" dur="500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0" dur="500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 nodeType="clickEffect">
                      <p:stCondLst>
                        <p:cond delay="indefinite"/>
                      </p:stCondLst>
                      <p:childTnLst>
                        <p:par>
                          <p:cTn id="55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5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5" dur="500" fill="hold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6" dur="500" fill="hold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 nodeType="clickEffect">
                      <p:stCondLst>
                        <p:cond delay="indefinite"/>
                      </p:stCondLst>
                      <p:childTnLst>
                        <p:par>
                          <p:cTn id="55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59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1" dur="500" fill="hold"/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2" dur="500" fill="hold"/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 nodeType="clickEffect">
                      <p:stCondLst>
                        <p:cond delay="indefinite"/>
                      </p:stCondLst>
                      <p:childTnLst>
                        <p:par>
                          <p:cTn id="56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65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7" dur="500" fill="hold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8" dur="500" fill="hold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Bog kod Miheja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456840" y="1052640"/>
            <a:ext cx="8651880" cy="5078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Bog smišlja zlo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(Mih 2,3) – </a:t>
            </a: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kome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(v1)?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onima koji smišljaju zlo (v1)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rat Gospodnji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Osobita skrb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2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,12; 4,6s; 7,14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Skupit će Ostatak kao stado (2,12)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Okupit će hrome i prognane (4,6s)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Molitva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Pastiru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(7,14)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Zaključna Božja osobina: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7,18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Nosi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krivnju Ostatku (usp. Izl 34,7) – Jaganjac Božji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Uživa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u privrženosti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4" name="Picture 17" descr="Good_Shepherd"/>
          <p:cNvPicPr/>
          <p:nvPr/>
        </p:nvPicPr>
        <p:blipFill>
          <a:blip r:embed="rId1"/>
          <a:stretch/>
        </p:blipFill>
        <p:spPr>
          <a:xfrm>
            <a:off x="6284880" y="0"/>
            <a:ext cx="2859120" cy="4292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69" dur="indefinite" restart="never" nodeType="tmRoot">
          <p:childTnLst>
            <p:seq>
              <p:cTn id="570" dur="indefinite" nodeType="mainSeq">
                <p:childTnLst>
                  <p:par>
                    <p:cTn id="571" fill="hold" nodeType="clickEffect">
                      <p:stCondLst>
                        <p:cond delay="indefinite"/>
                      </p:stCondLst>
                      <p:childTnLst>
                        <p:par>
                          <p:cTn id="57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7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75" dur="500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 nodeType="clickEffect">
                      <p:stCondLst>
                        <p:cond delay="indefinite"/>
                      </p:stCondLst>
                      <p:childTnLst>
                        <p:par>
                          <p:cTn id="57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7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80" dur="500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 nodeType="clickEffect">
                      <p:stCondLst>
                        <p:cond delay="indefinite"/>
                      </p:stCondLst>
                      <p:childTnLst>
                        <p:par>
                          <p:cTn id="58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8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85" dur="500"/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 nodeType="clickEffect">
                      <p:stCondLst>
                        <p:cond delay="indefinite"/>
                      </p:stCondLst>
                      <p:childTnLst>
                        <p:par>
                          <p:cTn id="58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8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90" dur="500"/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 nodeType="clickEffect">
                      <p:stCondLst>
                        <p:cond delay="indefinite"/>
                      </p:stCondLst>
                      <p:childTnLst>
                        <p:par>
                          <p:cTn id="59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9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95" dur="500"/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 nodeType="clickEffect">
                      <p:stCondLst>
                        <p:cond delay="indefinite"/>
                      </p:stCondLst>
                      <p:childTnLst>
                        <p:par>
                          <p:cTn id="59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9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00" dur="500"/>
                                        <p:tgtEl>
                                          <p:spTgt spid="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 nodeType="clickEffect">
                      <p:stCondLst>
                        <p:cond delay="indefinite"/>
                      </p:stCondLst>
                      <p:childTnLst>
                        <p:par>
                          <p:cTn id="60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0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05" dur="500"/>
                                        <p:tgtEl>
                                          <p:spTgt spid="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17" name="Picture 3" descr="Slikovni rezultat za jesus in nazareth synagogue&quot;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9" name="Picture 7" descr="http://www.ftidi.hr/wp-content/themes/mycollege_child/images/ftidi-logo.png"/>
          <p:cNvPicPr/>
          <p:nvPr/>
        </p:nvPicPr>
        <p:blipFill>
          <a:blip r:embed="rId2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rmAutofit fontScale="70000" lnSpcReduction="19999"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audio- i videozapisi…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4000" y="1701360"/>
            <a:ext cx="7623000" cy="2303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Jonin </a:t>
            </a:r>
            <a:br>
              <a:rPr sz="6800"/>
            </a:b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proročki uspjeh</a:t>
            </a:r>
            <a:endParaRPr lang="hr-HR" sz="6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ubTitle"/>
          </p:nvPr>
        </p:nvSpPr>
        <p:spPr>
          <a:xfrm>
            <a:off x="1979640" y="4005360"/>
            <a:ext cx="6480360" cy="2474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Ninivljani povjerovaše Bogu</a:t>
            </a:r>
            <a:br>
              <a:rPr sz="3600"/>
            </a:b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(Jon 3,5)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Jona – golubica (usp. Post 8,8-12)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„40 dana” (Jon 3,4) – proroštvo?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Picture 4" descr="jonaljut-300x231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9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349200" y="81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Bjegunac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6840" y="900000"/>
            <a:ext cx="8363160" cy="523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c1s: </a:t>
            </a: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ים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ā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more, </a:t>
            </a: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מים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májim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voda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ירד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ā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rad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“silaziti” 4x Jon 1,3[2x].5; 2,7)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Luka Jafa (3)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Brod za Taršiš (3)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dno lađe (5)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“siđoh” – u ribi (2,7)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Iskren </a:t>
            </a:r>
            <a:r>
              <a:rPr lang="hr-HR" sz="3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3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Jon 1,9s):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vjernik (9)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bježi (10)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Preuzima krivnju </a:t>
            </a:r>
            <a:r>
              <a:rPr lang="hr-HR" sz="3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(v12):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“zbog mene”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“Bacite me!” – bijeg ili žrtva?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6" name="Picture 4"/>
          <p:cNvPicPr/>
          <p:nvPr/>
        </p:nvPicPr>
        <p:blipFill>
          <a:blip r:embed="rId1"/>
          <a:stretch/>
        </p:blipFill>
        <p:spPr>
          <a:xfrm>
            <a:off x="5508720" y="2708280"/>
            <a:ext cx="3635280" cy="3483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21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26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31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36" dur="5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41" dur="500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58" dur="500"/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63" dur="500"/>
                                        <p:tgtEl>
                                          <p:spTgt spid="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359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Prva molitva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Tek u Jon 2,2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progovara Bogu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5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Optužuje</a:t>
            </a:r>
            <a:r>
              <a:rPr lang="hr-HR" sz="24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 (v4):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“Ti si me bacio” (v4)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Odbačen? v5 (kao Kajin)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5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Priznaje vezu s Bogom </a:t>
            </a:r>
            <a:r>
              <a:rPr lang="hr-HR" sz="24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(v7):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Bože moj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5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Teološki uvid u</a:t>
            </a:r>
            <a:r>
              <a:rPr lang="hr-HR" sz="24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 2,10: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“Spasenje (korijen: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ישׁע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ā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ša‘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pripada Gospodinu”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5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Plodovi u </a:t>
            </a:r>
            <a:r>
              <a:rPr lang="hr-HR" sz="24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3,3: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Jona opet ustaje 3,3 (usp. 1,2) i kreće u Ninivu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9" name="Picture 4"/>
          <p:cNvPicPr/>
          <p:nvPr/>
        </p:nvPicPr>
        <p:blipFill>
          <a:blip r:embed="rId1"/>
          <a:stretch/>
        </p:blipFill>
        <p:spPr>
          <a:xfrm>
            <a:off x="5105520" y="0"/>
            <a:ext cx="4038480" cy="293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Text Box 5"/>
          <p:cNvSpPr/>
          <p:nvPr/>
        </p:nvSpPr>
        <p:spPr>
          <a:xfrm>
            <a:off x="5220000" y="3141720"/>
            <a:ext cx="39240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S. Dali, Jona u ribljoj utrobi, Sacra Biblia 1964-1967 </a:t>
            </a:r>
            <a:endParaRPr lang="hr-HR" sz="13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" dur="indefinite" restart="never" nodeType="tmRoot">
          <p:childTnLst>
            <p:seq>
              <p:cTn id="65" dur="indefinite" nodeType="mainSeq">
                <p:childTnLst>
                  <p:par>
                    <p:cTn id="66" fill="hold" nodeType="clickEffect">
                      <p:stCondLst>
                        <p:cond delay="indefinite"/>
                      </p:stCondLst>
                      <p:childTnLst>
                        <p:par>
                          <p:cTn id="6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70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Effect">
                      <p:stCondLst>
                        <p:cond delay="indefinite"/>
                      </p:stCondLst>
                      <p:childTnLst>
                        <p:par>
                          <p:cTn id="7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5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Effect">
                      <p:stCondLst>
                        <p:cond delay="indefinite"/>
                      </p:stCondLst>
                      <p:childTnLst>
                        <p:par>
                          <p:cTn id="7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81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Effect">
                      <p:stCondLst>
                        <p:cond delay="indefinite"/>
                      </p:stCondLst>
                      <p:childTnLst>
                        <p:par>
                          <p:cTn id="8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Effect">
                      <p:stCondLst>
                        <p:cond delay="indefinite"/>
                      </p:stCondLst>
                      <p:childTnLst>
                        <p:par>
                          <p:cTn id="8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Effect">
                      <p:stCondLst>
                        <p:cond delay="indefinite"/>
                      </p:stCondLst>
                      <p:childTnLst>
                        <p:par>
                          <p:cTn id="9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98" dur="500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58920" y="79920"/>
            <a:ext cx="625788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Uspjeh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3520" y="836280"/>
            <a:ext cx="8610480" cy="532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Stekli povjerenje, stavili pouzdanje u Boga (Jon 3,5)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אמן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Vjeruju u 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obraćenje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Božje (2x </a:t>
            </a:r>
            <a:r>
              <a:rPr lang="he-IL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שׁוב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</a:t>
            </a:r>
            <a:r>
              <a:rPr lang="en-US" sz="2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û</a:t>
            </a:r>
            <a:r>
              <a:rPr lang="hr-HR" sz="2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3,9)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KS: povratiti, odustati;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Š. opet umilostiviti, odustati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Koliko dugo hoda </a:t>
            </a:r>
            <a:r>
              <a:rPr lang="hr-HR" sz="2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(3,4)?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“Jedan dan” – trećina Ninive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Obraćenik u </a:t>
            </a:r>
            <a:r>
              <a:rPr lang="hr-HR" sz="2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3,6?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 ninivski – pokornik (3,6)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1" i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Vjera mornara u </a:t>
            </a:r>
            <a:r>
              <a:rPr lang="hr-HR" sz="2200" b="1" u="none" strike="noStrike">
                <a:solidFill>
                  <a:srgbClr val="224b12"/>
                </a:solidFill>
                <a:effectLst/>
                <a:uFillTx/>
                <a:latin typeface="Times New Roman"/>
                <a:ea typeface="Times New Roman"/>
              </a:rPr>
              <a:t>1,5.14.16: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“Svaki svome bogu” (5)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Zazivaju Gospodina (14)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Prinose žrtve Gospodinu (16)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3" name="Picture 4"/>
          <p:cNvPicPr/>
          <p:nvPr/>
        </p:nvPicPr>
        <p:blipFill>
          <a:blip r:embed="rId1"/>
          <a:stretch/>
        </p:blipFill>
        <p:spPr>
          <a:xfrm>
            <a:off x="6545160" y="1557360"/>
            <a:ext cx="2598840" cy="530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9" dur="indefinite" restart="never" nodeType="tmRoot">
          <p:childTnLst>
            <p:seq>
              <p:cTn id="100" dur="indefinite" nodeType="mainSeq">
                <p:childTnLst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105" dur="500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5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6" dur="10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10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8" dur="1000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23" dur="500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128" dur="500"/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133" dur="500"/>
                                        <p:tgtEl>
                                          <p:spTgt spid="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138" dur="500"/>
                                        <p:tgtEl>
                                          <p:spTgt spid="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38520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ta-IN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Otvoren razgovor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6840" y="1196640"/>
            <a:ext cx="7210440" cy="4933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743040" lvl="1" indent="-285840">
              <a:lnSpc>
                <a:spcPct val="9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Druga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molitva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(4,2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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2,2)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Negativni radikalizam</a:t>
            </a:r>
            <a:r>
              <a:rPr lang="hr-HR" sz="3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(4,3.8):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“Smrt je bolja!”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oba puta reagira (4,4.9):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Čini li ti ljutnja dobro?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”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Obje strane govore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Iskustvena komunikacija: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srdžba (4,1)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Hlad → radost (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6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sunce, užaren vjetar (8) → srdžba (9)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6" name="Picture 10"/>
          <p:cNvPicPr/>
          <p:nvPr/>
        </p:nvPicPr>
        <p:blipFill>
          <a:blip r:embed="rId1"/>
          <a:stretch/>
        </p:blipFill>
        <p:spPr>
          <a:xfrm>
            <a:off x="5931000" y="260280"/>
            <a:ext cx="3213000" cy="4653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fill="hold" nodeType="clickEffect">
                      <p:stCondLst>
                        <p:cond delay="indefinite"/>
                      </p:stCondLst>
                      <p:childTnLst>
                        <p:par>
                          <p:cTn id="14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4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1000" fill="hold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1000" fill="hold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7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Effect">
                      <p:stCondLst>
                        <p:cond delay="indefinite"/>
                      </p:stCondLst>
                      <p:childTnLst>
                        <p:par>
                          <p:cTn id="14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1000" fill="hold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4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Effect">
                      <p:stCondLst>
                        <p:cond delay="indefinite"/>
                      </p:stCondLst>
                      <p:childTnLst>
                        <p:par>
                          <p:cTn id="15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1000" fill="hold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1000" fill="hold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1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Effect">
                      <p:stCondLst>
                        <p:cond delay="indefinite"/>
                      </p:stCondLst>
                      <p:childTnLst>
                        <p:par>
                          <p:cTn id="16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6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6" dur="1000" fill="hold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7" dur="1000" fill="hold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8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Effect">
                      <p:stCondLst>
                        <p:cond delay="indefinite"/>
                      </p:stCondLst>
                      <p:childTnLst>
                        <p:par>
                          <p:cTn id="17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" dur="1000" fill="hold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1000" fill="hold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5" dur="1000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Effect">
                      <p:stCondLst>
                        <p:cond delay="indefinite"/>
                      </p:stCondLst>
                      <p:childTnLst>
                        <p:par>
                          <p:cTn id="17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0" dur="1000" fill="hold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1" dur="1000" fill="hold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2" dur="1000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85200" y="187920"/>
            <a:ext cx="8229600" cy="847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Jona poznaje Zakon (Jon 4,2)</a:t>
            </a:r>
            <a:endParaRPr lang="hr-HR" sz="5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68360" y="981000"/>
            <a:ext cx="8431200" cy="5113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=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milosrdan, milostiv, spor na srdžbu, bogat dobrotom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Objava Mojsiju u Izl 34,6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Jona dodaje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(Jon 4,2 usp. Jl 2,13):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sažaljenje nad zlom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רעה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ā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‘â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Kod Ninive (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רעה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3,10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Zahvatilo Jonu  (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רעה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4,1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liječi (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רעה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4,6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Sam iskusio spasenje</a:t>
            </a:r>
            <a:r>
              <a:rPr lang="hr-HR" sz="3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(2,10s):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“Gospodinu pripada spasenje”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Riba ga izbacila na kopno (2,11)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9" name="Picture 6" descr="ANd9GcQpsWqMA0aZV6TVo8JQ_vI1v8cvwtZhtfOhselQxljTlOflV2ExNQ"/>
          <p:cNvPicPr/>
          <p:nvPr/>
        </p:nvPicPr>
        <p:blipFill>
          <a:blip r:embed="rId1"/>
          <a:stretch/>
        </p:blipFill>
        <p:spPr>
          <a:xfrm>
            <a:off x="5292720" y="2025000"/>
            <a:ext cx="3851280" cy="2795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3" dur="indefinite" restart="never" nodeType="tmRoot">
          <p:childTnLst>
            <p:seq>
              <p:cTn id="184" dur="indefinite" nodeType="mainSeq">
                <p:childTnLst>
                  <p:par>
                    <p:cTn id="185" fill="hold" nodeType="clickEffect">
                      <p:stCondLst>
                        <p:cond delay="indefinite"/>
                      </p:stCondLst>
                      <p:childTnLst>
                        <p:par>
                          <p:cTn id="18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89" dur="5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Effect">
                      <p:stCondLst>
                        <p:cond delay="indefinite"/>
                      </p:stCondLst>
                      <p:childTnLst>
                        <p:par>
                          <p:cTn id="19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94" dur="5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Effect">
                      <p:stCondLst>
                        <p:cond delay="indefinite"/>
                      </p:stCondLst>
                      <p:childTnLst>
                        <p:par>
                          <p:cTn id="19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99" dur="5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Effect">
                      <p:stCondLst>
                        <p:cond delay="indefinite"/>
                      </p:stCondLst>
                      <p:childTnLst>
                        <p:par>
                          <p:cTn id="20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04" dur="500"/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Effect">
                      <p:stCondLst>
                        <p:cond delay="indefinite"/>
                      </p:stCondLst>
                      <p:childTnLst>
                        <p:par>
                          <p:cTn id="20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09" dur="500"/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Effect">
                      <p:stCondLst>
                        <p:cond delay="indefinite"/>
                      </p:stCondLst>
                      <p:childTnLst>
                        <p:par>
                          <p:cTn id="2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14" dur="500"/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Effect">
                      <p:stCondLst>
                        <p:cond delay="indefinite"/>
                      </p:stCondLst>
                      <p:childTnLst>
                        <p:par>
                          <p:cTn id="2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7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219" dur="500"/>
                                        <p:tgtEl>
                                          <p:spTgt spid="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Effect">
                      <p:stCondLst>
                        <p:cond delay="indefinite"/>
                      </p:stCondLst>
                      <p:childTnLst>
                        <p:par>
                          <p:cTn id="22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22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4" dur="500" fill="hold"/>
                                        <p:tgtEl>
                                          <p:spTgt spid="1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500" fill="hold"/>
                                        <p:tgtEl>
                                          <p:spTgt spid="1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2010-05-20T08:02:25Z</dcterms:created>
  <dc:creator>Niko</dc:creator>
  <dc:description/>
  <dc:language>hr-HR</dc:language>
  <cp:lastModifiedBy/>
  <cp:lastPrinted>2026-05-04T08:56:26Z</cp:lastPrinted>
  <dcterms:modified xsi:type="dcterms:W3CDTF">2026-05-04T08:55:01Z</dcterms:modified>
  <cp:revision>38</cp:revision>
  <dc:subject/>
  <dc:title>Folie 1</dc:title>
</cp:coreProperties>
</file>