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6" r:id="rId5"/>
    <p:sldMasterId id="2147483658" r:id="rId6"/>
    <p:sldMasterId id="2147483660" r:id="rId7"/>
    <p:sldMasterId id="2147483662" r:id="rId8"/>
    <p:sldMasterId id="2147483665" r:id="rId9"/>
    <p:sldMasterId id="2147483667" r:id="rId10"/>
    <p:sldMasterId id="2147483669" r:id="rId11"/>
    <p:sldMasterId id="2147483670" r:id="rId12"/>
  </p:sldMasterIdLst>
  <p:notesMasterIdLst>
    <p:notesMasterId r:id="rId13"/>
  </p:notes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</p:sldIdLst>
  <p:sldSz cx="9144000" cy="6858000"/>
  <p:notesSz cx="10234613" cy="7102475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notesMaster" Target="notesMasters/notesMaster1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0" y="0"/>
            <a:ext cx="6400800" cy="8686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2773440" cy="433440"/>
          </a:xfrm>
          <a:prstGeom prst="rect">
            <a:avLst/>
          </a:prstGeom>
          <a:noFill/>
          <a:ln w="0">
            <a:noFill/>
          </a:ln>
        </p:spPr>
        <p:txBody>
          <a:bodyPr lIns="86040" rIns="86040" tIns="43200" bIns="432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861840"/>
                <a:tab algn="l" pos="1724040"/>
                <a:tab algn="l" pos="2585880"/>
                <a:tab algn="l" pos="3448080"/>
                <a:tab algn="l" pos="4309920"/>
                <a:tab algn="l" pos="5172120"/>
                <a:tab algn="l" pos="6033960"/>
                <a:tab algn="l" pos="6896160"/>
                <a:tab algn="l" pos="7758000"/>
                <a:tab algn="l" pos="8620200"/>
                <a:tab algn="l" pos="9482040"/>
                <a:tab algn="l" pos="10344240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ferbt1_005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dt" idx="27"/>
          </p:nvPr>
        </p:nvSpPr>
        <p:spPr>
          <a:xfrm>
            <a:off x="3625920" y="0"/>
            <a:ext cx="2773440" cy="433440"/>
          </a:xfrm>
          <a:prstGeom prst="rect">
            <a:avLst/>
          </a:prstGeom>
          <a:noFill/>
          <a:ln w="0">
            <a:noFill/>
          </a:ln>
        </p:spPr>
        <p:txBody>
          <a:bodyPr lIns="86040" rIns="86040" tIns="43200" bIns="432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61840"/>
                <a:tab algn="l" pos="1724040"/>
                <a:tab algn="l" pos="2585880"/>
                <a:tab algn="l" pos="3448080"/>
                <a:tab algn="l" pos="4309920"/>
                <a:tab algn="l" pos="5172120"/>
                <a:tab algn="l" pos="6033960"/>
                <a:tab algn="l" pos="6896160"/>
                <a:tab algn="l" pos="7758000"/>
                <a:tab algn="l" pos="8620200"/>
                <a:tab algn="l" pos="9482040"/>
                <a:tab algn="l" pos="10344240"/>
              </a:tabLst>
              <a:def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61840"/>
                <a:tab algn="l" pos="1724040"/>
                <a:tab algn="l" pos="2585880"/>
                <a:tab algn="l" pos="3448080"/>
                <a:tab algn="l" pos="4309920"/>
                <a:tab algn="l" pos="5172120"/>
                <a:tab algn="l" pos="6033960"/>
                <a:tab algn="l" pos="6896160"/>
                <a:tab algn="l" pos="7758000"/>
                <a:tab algn="l" pos="8620200"/>
                <a:tab algn="l" pos="9482040"/>
                <a:tab algn="l" pos="10344240"/>
              </a:tabLst>
            </a:pPr>
            <a:fld id="{B97265F7-0CAC-4FA9-9280-9988167AF263}" type="datetime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04.05.26</a:t>
            </a:fld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30.10.12.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Img"/>
          </p:nvPr>
        </p:nvSpPr>
        <p:spPr>
          <a:xfrm>
            <a:off x="1028520" y="650520"/>
            <a:ext cx="4344840" cy="325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move the slide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notes' format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ftr" idx="28"/>
          </p:nvPr>
        </p:nvSpPr>
        <p:spPr>
          <a:xfrm>
            <a:off x="0" y="8251920"/>
            <a:ext cx="2773440" cy="433440"/>
          </a:xfrm>
          <a:prstGeom prst="rect">
            <a:avLst/>
          </a:prstGeom>
          <a:noFill/>
          <a:ln w="0">
            <a:noFill/>
          </a:ln>
        </p:spPr>
        <p:txBody>
          <a:bodyPr lIns="86040" rIns="86040" tIns="43200" bIns="432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861840"/>
                <a:tab algn="l" pos="1724040"/>
                <a:tab algn="l" pos="2585880"/>
                <a:tab algn="l" pos="3448080"/>
                <a:tab algn="l" pos="4309920"/>
                <a:tab algn="l" pos="5172120"/>
                <a:tab algn="l" pos="6033960"/>
                <a:tab algn="l" pos="6896160"/>
                <a:tab algn="l" pos="7758000"/>
                <a:tab algn="l" pos="8620200"/>
                <a:tab algn="l" pos="9482040"/>
                <a:tab algn="l" pos="10344240"/>
              </a:tabLst>
              <a:def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861840"/>
                <a:tab algn="l" pos="1724040"/>
                <a:tab algn="l" pos="2585880"/>
                <a:tab algn="l" pos="3448080"/>
                <a:tab algn="l" pos="4309920"/>
                <a:tab algn="l" pos="5172120"/>
                <a:tab algn="l" pos="6033960"/>
                <a:tab algn="l" pos="6896160"/>
                <a:tab algn="l" pos="7758000"/>
                <a:tab algn="l" pos="8620200"/>
                <a:tab algn="l" pos="9482040"/>
                <a:tab algn="l" pos="10344240"/>
              </a:tabLst>
            </a:pPr>
            <a:r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amdg.eu</a:t>
            </a:r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sldNum" idx="29"/>
          </p:nvPr>
        </p:nvSpPr>
        <p:spPr>
          <a:xfrm>
            <a:off x="3625920" y="8251920"/>
            <a:ext cx="2773440" cy="433440"/>
          </a:xfrm>
          <a:prstGeom prst="rect">
            <a:avLst/>
          </a:prstGeom>
          <a:noFill/>
          <a:ln w="0">
            <a:noFill/>
          </a:ln>
        </p:spPr>
        <p:txBody>
          <a:bodyPr lIns="86040" rIns="86040" tIns="43200" bIns="432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61840"/>
                <a:tab algn="l" pos="1724040"/>
                <a:tab algn="l" pos="2585880"/>
                <a:tab algn="l" pos="3448080"/>
                <a:tab algn="l" pos="4309920"/>
                <a:tab algn="l" pos="5172120"/>
                <a:tab algn="l" pos="6033960"/>
                <a:tab algn="l" pos="6896160"/>
                <a:tab algn="l" pos="7758000"/>
                <a:tab algn="l" pos="8620200"/>
                <a:tab algn="l" pos="9482040"/>
                <a:tab algn="l" pos="10344240"/>
              </a:tabLst>
              <a:def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61840"/>
                <a:tab algn="l" pos="1724040"/>
                <a:tab algn="l" pos="2585880"/>
                <a:tab algn="l" pos="3448080"/>
                <a:tab algn="l" pos="4309920"/>
                <a:tab algn="l" pos="5172120"/>
                <a:tab algn="l" pos="6033960"/>
                <a:tab algn="l" pos="6896160"/>
                <a:tab algn="l" pos="7758000"/>
                <a:tab algn="l" pos="8620200"/>
                <a:tab algn="l" pos="9482040"/>
                <a:tab algn="l" pos="10344240"/>
              </a:tabLst>
            </a:pPr>
            <a:fld id="{97DF2F9D-15AD-43DB-9592-5811645EBA3E}" type="slidenum">
              <a:rPr lang="hr-HR" sz="11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&lt;number&gt;</a:t>
            </a:fld>
            <a:endParaRPr lang="hr-HR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0"/>
          <p:cNvSpPr/>
          <p:nvPr/>
        </p:nvSpPr>
        <p:spPr>
          <a:xfrm>
            <a:off x="3627360" y="8251920"/>
            <a:ext cx="2768760" cy="43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4960" rIns="84960" tIns="44280" bIns="4428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682560"/>
                <a:tab algn="l" pos="1365120"/>
                <a:tab algn="l" pos="2048040"/>
                <a:tab algn="l" pos="2727360"/>
                <a:tab algn="l" pos="2944800"/>
                <a:tab algn="l" pos="3365640"/>
                <a:tab algn="l" pos="3786120"/>
                <a:tab algn="l" pos="4206960"/>
                <a:tab algn="l" pos="4627440"/>
                <a:tab algn="l" pos="5048280"/>
                <a:tab algn="l" pos="5468760"/>
                <a:tab algn="l" pos="5889600"/>
                <a:tab algn="l" pos="6310440"/>
                <a:tab algn="l" pos="6730920"/>
                <a:tab algn="l" pos="7151760"/>
                <a:tab algn="l" pos="7572240"/>
                <a:tab algn="l" pos="7993080"/>
                <a:tab algn="l" pos="8413920"/>
                <a:tab algn="l" pos="8834400"/>
                <a:tab algn="l" pos="9255240"/>
                <a:tab algn="l" pos="9675720"/>
                <a:tab algn="l" pos="10096560"/>
                <a:tab algn="l" pos="10517040"/>
                <a:tab algn="l" pos="10937880"/>
              </a:tabLst>
            </a:pPr>
            <a:fld id="{97F2E266-18A7-4DF2-8D1B-8978ECF4B74B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58" name="PlaceHolder 1"/>
          <p:cNvSpPr>
            <a:spLocks noGrp="1"/>
          </p:cNvSpPr>
          <p:nvPr>
            <p:ph type="sldImg"/>
          </p:nvPr>
        </p:nvSpPr>
        <p:spPr>
          <a:xfrm>
            <a:off x="1028880" y="650880"/>
            <a:ext cx="4346280" cy="3259080"/>
          </a:xfrm>
          <a:prstGeom prst="rect">
            <a:avLst/>
          </a:prstGeom>
          <a:ln w="0">
            <a:noFill/>
          </a:ln>
        </p:spPr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867C59-0EC0-421E-AFFD-2AE3D1BD92C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F7C20653-5D28-483C-BC0B-BF0E6ED7FC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130BBA55-8613-4401-A2C5-127ACD3374E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7922B7D1-5672-4A91-B5CB-7484096B3A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DAE3BCF-A225-405E-B32E-8B074061028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911CDAC-538A-4D07-B9E2-B957EB5A637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7AFA074-8E5D-4E0E-B2D9-901B10BB050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C0005BE-F4CA-4E3F-AC5A-3650C62717C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0D8B5F10-F777-4DD8-B53C-C74A3214E08D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EDF6F3F6-9D63-489E-9C33-E378680DEF7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0F81BB75-3469-4003-BCB3-E3DB4D597E1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hr-H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6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7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8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9.xml"/><Relationship Id="rId3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0" y="914400"/>
            <a:ext cx="8686800" cy="2514600"/>
            <a:chOff x="0" y="914400"/>
            <a:chExt cx="8686800" cy="2514600"/>
          </a:xfrm>
        </p:grpSpPr>
        <p:sp>
          <p:nvSpPr>
            <p:cNvPr id="3" name="Oval 7"/>
            <p:cNvSpPr/>
            <p:nvPr/>
          </p:nvSpPr>
          <p:spPr>
            <a:xfrm>
              <a:off x="228600" y="914400"/>
              <a:ext cx="2514600" cy="2514600"/>
            </a:xfrm>
            <a:prstGeom prst="ellipse">
              <a:avLst/>
            </a:prstGeom>
            <a:noFill/>
            <a:ln w="12600">
              <a:solidFill>
                <a:srgbClr val="cc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4" name="Rectangle 8"/>
            <p:cNvSpPr/>
            <p:nvPr/>
          </p:nvSpPr>
          <p:spPr>
            <a:xfrm>
              <a:off x="0" y="1676520"/>
              <a:ext cx="4724280" cy="1143000"/>
            </a:xfrm>
            <a:prstGeom prst="rect">
              <a:avLst/>
            </a:prstGeom>
            <a:solidFill>
              <a:srgbClr val="cc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5" name="Rectangle 9"/>
            <p:cNvSpPr/>
            <p:nvPr/>
          </p:nvSpPr>
          <p:spPr>
            <a:xfrm>
              <a:off x="3962520" y="1676520"/>
              <a:ext cx="4724280" cy="1143000"/>
            </a:xfrm>
            <a:prstGeom prst="rect">
              <a:avLst/>
            </a:prstGeom>
            <a:gradFill rotWithShape="0">
              <a:gsLst>
                <a:gs pos="0">
                  <a:srgbClr val="cccc99"/>
                </a:gs>
                <a:gs pos="100000">
                  <a:srgbClr val="ffff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6" name="Freeform 10"/>
            <p:cNvSpPr/>
            <p:nvPr/>
          </p:nvSpPr>
          <p:spPr>
            <a:xfrm>
              <a:off x="609480" y="1523880"/>
              <a:ext cx="228600" cy="1449360"/>
            </a:xfrm>
            <a:custGeom>
              <a:avLst/>
              <a:gdLst>
                <a:gd name="GluePoint1X" fmla="*/ 3 w 1000"/>
                <a:gd name="GluePoint1Y" fmla="*/ 761 h 1000"/>
                <a:gd name="GluePoint2X" fmla="*/ 0 w 1000"/>
                <a:gd name="GluePoint2Y" fmla="*/ 761 h 1000"/>
                <a:gd name="GluePoint3X" fmla="*/ 0 w 1000"/>
                <a:gd name="GluePoint3Y" fmla="*/ 0 h 1000"/>
                <a:gd name="GluePoint4X" fmla="*/ 3 w 1000"/>
                <a:gd name="GluePoint4Y" fmla="*/ 0 h 10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3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7" name="Freeform 11"/>
            <p:cNvSpPr/>
            <p:nvPr/>
          </p:nvSpPr>
          <p:spPr>
            <a:xfrm>
              <a:off x="7848720" y="1209600"/>
              <a:ext cx="261720" cy="1371600"/>
            </a:xfrm>
            <a:custGeom>
              <a:avLst/>
              <a:gdLst>
                <a:gd name="GluePoint1X" fmla="*/ 0 w 1000"/>
                <a:gd name="GluePoint1Y" fmla="*/ 0 h 1000"/>
                <a:gd name="GluePoint2X" fmla="*/ 4 w 1000"/>
                <a:gd name="GluePoint2Y" fmla="*/ 0 h 1000"/>
                <a:gd name="GluePoint3X" fmla="*/ 4 w 1000"/>
                <a:gd name="GluePoint3Y" fmla="*/ 645 h 1000"/>
                <a:gd name="GluePoint4X" fmla="*/ 0 w 1000"/>
                <a:gd name="GluePoint4Y" fmla="*/ 645 h 10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320">
              <a:solidFill>
                <a:srgbClr val="cc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</p:grp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48960" y="1981080"/>
            <a:ext cx="7661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47840" indent="-447840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>
              <a:spcBef>
                <a:spcPts val="700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Second Outline Level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293840" lvl="2" indent="-403200">
              <a:spcBef>
                <a:spcPts val="601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Third Outline Level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681200" lvl="3" indent="-385920">
              <a:spcBef>
                <a:spcPts val="4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4" indent="-387360">
              <a:spcBef>
                <a:spcPts val="4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5" indent="-387360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6" indent="-387360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B315AB-C963-4B31-89A5-F7038976DA8E}" type="slidenum">
              <a:rPr lang="de-DE" sz="1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8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dt" idx="24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DB133D-D2ED-4EA0-9860-4FEFC347BBCC}" type="datetime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04.05.26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ftr" idx="25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5"/>
          <p:cNvSpPr>
            <a:spLocks noGrp="1"/>
          </p:cNvSpPr>
          <p:nvPr>
            <p:ph type="sldNum" idx="26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48FA79-95C3-4E14-B5DE-699832386A2D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05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36001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36001 h 3840"/>
                <a:gd name="GluePoint5X" fmla="*/ 0 w 1824"/>
                <a:gd name="GluePoint5Y" fmla="*/ 36001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106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pic>
          <p:nvPicPr>
            <p:cNvPr id="107" name="Picture 8" descr="CITBANND"/>
            <p:cNvPicPr/>
            <p:nvPr/>
          </p:nvPicPr>
          <p:blipFill>
            <a:blip r:embed="rId3"/>
            <a:srcRect l="30669" t="0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8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grpSp>
          <p:nvGrpSpPr>
            <p:cNvPr id="109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110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5000" bIns="-45000" anchor="ctr">
                <a:noAutofit/>
              </a:bodyPr>
              <a:p>
                <a:endParaRPr lang="hr-HR" sz="1800" b="0" u="none" strike="noStrike">
                  <a:solidFill>
                    <a:srgbClr val="292929"/>
                  </a:solidFill>
                  <a:effectLst/>
                  <a:uFillTx/>
                  <a:latin typeface="Verdana"/>
                </a:endParaRPr>
              </a:p>
            </p:txBody>
          </p:sp>
          <p:grpSp>
            <p:nvGrpSpPr>
              <p:cNvPr id="111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112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ccc99"/>
                    </a:gs>
                    <a:gs pos="100000">
                      <a:srgbClr val="ffffff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113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ccc99"/>
                    </a:gs>
                    <a:gs pos="100000">
                      <a:srgbClr val="ffffff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114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ccc99"/>
                    </a:gs>
                    <a:gs pos="100000">
                      <a:srgbClr val="ffffff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115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ccc99"/>
                    </a:gs>
                    <a:gs pos="100000">
                      <a:srgbClr val="ffffff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</p:grpSp>
        </p:grpSp>
      </p:grp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743040" lvl="1" indent="-285840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143000" lvl="2" indent="-228600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600200" lvl="3" indent="-228600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4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5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6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/>
          <p:nvPr/>
        </p:nvSpPr>
        <p:spPr>
          <a:xfrm>
            <a:off x="0" y="1378080"/>
            <a:ext cx="2133720" cy="101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6" name="Rectangle 3"/>
          <p:cNvSpPr/>
          <p:nvPr/>
        </p:nvSpPr>
        <p:spPr>
          <a:xfrm>
            <a:off x="1447920" y="1378080"/>
            <a:ext cx="7238880" cy="101520"/>
          </a:xfrm>
          <a:prstGeom prst="rect">
            <a:avLst/>
          </a:prstGeom>
          <a:gradFill rotWithShape="0">
            <a:gsLst>
              <a:gs pos="0">
                <a:srgbClr val="cccc99"/>
              </a:gs>
              <a:gs pos="100000">
                <a:srgbClr val="ffffff"/>
              </a:gs>
            </a:gsLst>
            <a:lin ang="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31680" y="96480"/>
            <a:ext cx="7157880" cy="141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hr-H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948960" y="1981080"/>
            <a:ext cx="7661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47840" indent="-447840">
              <a:spcBef>
                <a:spcPts val="7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2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888840" lvl="1" indent="-439560">
              <a:spcBef>
                <a:spcPts val="700"/>
              </a:spcBef>
              <a:buClr>
                <a:srgbClr val="999933"/>
              </a:buClr>
              <a:buSzPct val="65000"/>
              <a:buFont typeface="Wingdings" charset="2"/>
              <a:buChar char="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Second Outline Level</a:t>
            </a:r>
            <a:endParaRPr lang="hr-HR" sz="28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293840" lvl="2" indent="-403200">
              <a:spcBef>
                <a:spcPts val="601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Third Outline Level</a:t>
            </a:r>
            <a:endParaRPr lang="hr-HR" sz="24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1681200" lvl="3" indent="-385920">
              <a:spcBef>
                <a:spcPts val="499"/>
              </a:spcBef>
              <a:buClr>
                <a:srgbClr val="999933"/>
              </a:buClr>
              <a:buSzPct val="75000"/>
              <a:buFont typeface="Wingdings" charset="2"/>
              <a:buChar char="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4" indent="-387360">
              <a:spcBef>
                <a:spcPts val="499"/>
              </a:spcBef>
              <a:buClr>
                <a:srgbClr val="cc9900"/>
              </a:buClr>
              <a:buSzPct val="70000"/>
              <a:buFont typeface="Wingdings" charset="2"/>
              <a:buChar char="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5" indent="-387360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  <a:p>
            <a:pPr marL="2070000" lvl="6" indent="-387360">
              <a:spcBef>
                <a:spcPts val="499"/>
              </a:spcBef>
              <a:buClr>
                <a:srgbClr val="292929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292929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292929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4"/>
          </p:nvPr>
        </p:nvSpPr>
        <p:spPr>
          <a:xfrm>
            <a:off x="946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A4F293-139F-465D-860F-9EDBFFBE6984}" type="slidenum">
              <a:rPr lang="de-DE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hr-H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Freeform 9"/>
          <p:cNvSpPr/>
          <p:nvPr/>
        </p:nvSpPr>
        <p:spPr>
          <a:xfrm>
            <a:off x="838080" y="561960"/>
            <a:ext cx="152640" cy="1066680"/>
          </a:xfrm>
          <a:custGeom>
            <a:avLst/>
            <a:gdLst>
              <a:gd name="GluePoint1X" fmla="*/ 2147483646 w 1000"/>
              <a:gd name="GluePoint1Y" fmla="*/ 2147483646 h 1000"/>
              <a:gd name="GluePoint2X" fmla="*/ 0 w 1000"/>
              <a:gd name="GluePoint2Y" fmla="*/ 2147483646 h 1000"/>
              <a:gd name="GluePoint3X" fmla="*/ 0 w 1000"/>
              <a:gd name="GluePoint3Y" fmla="*/ 0 h 1000"/>
              <a:gd name="GluePoint4X" fmla="*/ 2147483646 w 1000"/>
              <a:gd name="GluePoint4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l" t="t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23" name="Freeform 10"/>
          <p:cNvSpPr/>
          <p:nvPr/>
        </p:nvSpPr>
        <p:spPr>
          <a:xfrm>
            <a:off x="8263080" y="270000"/>
            <a:ext cx="152280" cy="1073160"/>
          </a:xfrm>
          <a:custGeom>
            <a:avLst/>
            <a:gdLst>
              <a:gd name="GluePoint1X" fmla="*/ 0 w 1000"/>
              <a:gd name="GluePoint1Y" fmla="*/ 0 h 1000"/>
              <a:gd name="GluePoint2X" fmla="*/ 2147483646 w 1000"/>
              <a:gd name="GluePoint2Y" fmla="*/ 0 h 1000"/>
              <a:gd name="GluePoint3X" fmla="*/ 2147483646 w 1000"/>
              <a:gd name="GluePoint3Y" fmla="*/ 2147483646 h 1000"/>
              <a:gd name="GluePoint4X" fmla="*/ 0 w 1000"/>
              <a:gd name="GluePoint4Y" fmla="*/ 2147483646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l" t="t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32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7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&lt;date/time&gt;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9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49DF71-2021-4D4D-A5CC-6623845C5FAA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3716121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32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  <p:sldLayoutId id="2147483654" r:id="rId3"/>
    <p:sldLayoutId id="2147483655" r:id="rId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ftr" idx="10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sldNum" idx="11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1F1600-B167-486D-BA7F-0EC25BA52A5D}" type="slidenum">
              <a: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41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609600 h 1000"/>
              <a:gd name="GluePoint2X" fmla="*/ 0 w 1000"/>
              <a:gd name="GluePoint2Y" fmla="*/ 0 h 1000"/>
              <a:gd name="GluePoint3X" fmla="*/ 8229600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42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12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 idx="1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amdg.ffdi.hr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 idx="14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0147963-7C46-4036-B7F7-5C543F5B462E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Freeform 7"/>
          <p:cNvSpPr/>
          <p:nvPr/>
        </p:nvSpPr>
        <p:spPr>
          <a:xfrm>
            <a:off x="380880" y="228600"/>
            <a:ext cx="8229600" cy="60948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51" name="Line 8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2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5" name="Freeform 17" descr="CITTEXT"/>
            <p:cNvSpPr/>
            <p:nvPr/>
          </p:nvSpPr>
          <p:spPr>
            <a:xfrm>
              <a:off x="0" y="0"/>
              <a:ext cx="2895480" cy="6858000"/>
            </a:xfrm>
            <a:custGeom>
              <a:avLst/>
              <a:gdLst>
                <a:gd name="GluePoint1X" fmla="*/ 0 w 1824"/>
                <a:gd name="GluePoint1Y" fmla="*/ 28445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28445 h 3840"/>
                <a:gd name="GluePoint5X" fmla="*/ 0 w 1824"/>
                <a:gd name="GluePoint5Y" fmla="*/ 28445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sp>
          <p:nvSpPr>
            <p:cNvPr id="56" name="Rectangle 7"/>
            <p:cNvSpPr/>
            <p:nvPr/>
          </p:nvSpPr>
          <p:spPr>
            <a:xfrm>
              <a:off x="1600200" y="0"/>
              <a:ext cx="7543800" cy="380880"/>
            </a:xfrm>
            <a:prstGeom prst="rect">
              <a:avLst/>
            </a:prstGeom>
            <a:solidFill>
              <a:srgbClr val="ff822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pic>
          <p:nvPicPr>
            <p:cNvPr id="57" name="Picture 8" descr="CITBANND"/>
            <p:cNvPicPr/>
            <p:nvPr/>
          </p:nvPicPr>
          <p:blipFill>
            <a:blip r:embed="rId3"/>
            <a:srcRect l="30669" t="0" r="5339" b="86772"/>
            <a:stretch/>
          </p:blipFill>
          <p:spPr>
            <a:xfrm>
              <a:off x="2514600" y="0"/>
              <a:ext cx="6629400" cy="138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8" name="Rectangle 9"/>
            <p:cNvSpPr/>
            <p:nvPr/>
          </p:nvSpPr>
          <p:spPr>
            <a:xfrm>
              <a:off x="1600200" y="380880"/>
              <a:ext cx="7543800" cy="76320"/>
            </a:xfrm>
            <a:prstGeom prst="rect">
              <a:avLst/>
            </a:prstGeom>
            <a:solidFill>
              <a:srgbClr val="00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lang="hr-HR" sz="1800" b="0" u="none" strike="noStrike">
                <a:solidFill>
                  <a:srgbClr val="292929"/>
                </a:solidFill>
                <a:effectLst/>
                <a:uFillTx/>
                <a:latin typeface="Verdana"/>
              </a:endParaRPr>
            </a:p>
          </p:txBody>
        </p:sp>
        <p:grpSp>
          <p:nvGrpSpPr>
            <p:cNvPr id="59" name="Group 20"/>
            <p:cNvGrpSpPr/>
            <p:nvPr/>
          </p:nvGrpSpPr>
          <p:grpSpPr>
            <a:xfrm>
              <a:off x="0" y="3581280"/>
              <a:ext cx="5781600" cy="149040"/>
              <a:chOff x="0" y="3581280"/>
              <a:chExt cx="5781600" cy="149040"/>
            </a:xfrm>
          </p:grpSpPr>
          <p:sp>
            <p:nvSpPr>
              <p:cNvPr id="60" name="Freeform 10"/>
              <p:cNvSpPr/>
              <p:nvPr/>
            </p:nvSpPr>
            <p:spPr>
              <a:xfrm>
                <a:off x="0" y="3666960"/>
                <a:ext cx="5781600" cy="1800"/>
              </a:xfrm>
              <a:custGeom>
                <a:avLst/>
                <a:gdLst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l" t="t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rgbClr val="00cc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5000" bIns="-45000" anchor="ctr">
                <a:noAutofit/>
              </a:bodyPr>
              <a:p>
                <a:endParaRPr lang="hr-HR" sz="1800" b="0" u="none" strike="noStrike">
                  <a:solidFill>
                    <a:srgbClr val="292929"/>
                  </a:solidFill>
                  <a:effectLst/>
                  <a:uFillTx/>
                  <a:latin typeface="Verdana"/>
                </a:endParaRPr>
              </a:p>
            </p:txBody>
          </p:sp>
          <p:grpSp>
            <p:nvGrpSpPr>
              <p:cNvPr id="61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62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63" name="Oval 21"/>
                <p:cNvSpPr/>
                <p:nvPr/>
              </p:nvSpPr>
              <p:spPr>
                <a:xfrm>
                  <a:off x="236196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64" name="Oval 22"/>
                <p:cNvSpPr/>
                <p:nvPr/>
              </p:nvSpPr>
              <p:spPr>
                <a:xfrm>
                  <a:off x="3200040" y="3581280"/>
                  <a:ext cx="14940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  <p:sp>
              <p:nvSpPr>
                <p:cNvPr id="65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lang="hr-HR" sz="1800" b="0" u="none" strike="noStrike">
                    <a:solidFill>
                      <a:srgbClr val="292929"/>
                    </a:solidFill>
                    <a:effectLst/>
                    <a:uFillTx/>
                    <a:latin typeface="Verdana"/>
                  </a:endParaRPr>
                </a:p>
              </p:txBody>
            </p:sp>
          </p:grpSp>
        </p:grpSp>
      </p:grp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63b1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743040" lvl="1" indent="-285840">
              <a:spcBef>
                <a:spcPts val="700"/>
              </a:spcBef>
              <a:buClr>
                <a:srgbClr val="ff822d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143000" lvl="2" indent="-228600">
              <a:spcBef>
                <a:spcPts val="601"/>
              </a:spcBef>
              <a:buClr>
                <a:srgbClr val="00cc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4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lang="hr-HR" sz="2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1600200" lvl="3" indent="-228600">
              <a:spcBef>
                <a:spcPts val="499"/>
              </a:spcBef>
              <a:buClr>
                <a:srgbClr val="b2b2b2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4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5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057400" lvl="6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4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71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dt" idx="15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&lt;date/time&gt;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ftr" idx="16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sldNum" idx="17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4F39E49-2CB3-4E42-BD4A-A27BF6F49F1D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  <p:sldLayoutId id="2147483664" r:id="rId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2147483646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80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dt" idx="18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</a:pPr>
            <a:endParaRPr lang="hr-HR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ftr" idx="19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amdg.ffdi.hr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sldNum" idx="20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35757B2-0400-4665-ADD7-8E879C8B6D4C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89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lang="hr-HR" sz="18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  <a:endParaRPr lang="hr-HR" sz="4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hr-HR" sz="3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22400" lvl="2" indent="-351000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hr-H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39920" lvl="3" indent="-316080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4" indent="-339840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5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0" lvl="6" indent="-339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hr-H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dt" idx="21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rPr>
              <a:t>04.12.12.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ftr" idx="22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sldNum" idx="23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1C2C1D-B9FE-43FB-A421-86A5A9C90599}" type="slidenum">
              <a:rPr lang="hr-HR" sz="1200" b="0" u="none" strike="noStrike">
                <a:solidFill>
                  <a:srgbClr val="292929"/>
                </a:solidFill>
                <a:effectLst/>
                <a:uFillTx/>
                <a:latin typeface="Garamond"/>
              </a:rPr>
              <a:t>&lt;number&gt;</a:t>
            </a:fld>
            <a:endParaRPr lang="hr-HR" sz="1200" b="0" u="none" strike="noStrike">
              <a:solidFill>
                <a:srgbClr val="292929"/>
              </a:solidFill>
              <a:effectLst/>
              <a:uFillTx/>
              <a:latin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2.xml"/><Relationship Id="rId4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 Box 9"/>
          <p:cNvSpPr/>
          <p:nvPr/>
        </p:nvSpPr>
        <p:spPr>
          <a:xfrm>
            <a:off x="45720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Text Box 3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Text Box 7"/>
          <p:cNvSpPr/>
          <p:nvPr/>
        </p:nvSpPr>
        <p:spPr>
          <a:xfrm>
            <a:off x="762120" y="1371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rm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Text Box 8"/>
          <p:cNvSpPr/>
          <p:nvPr/>
        </p:nvSpPr>
        <p:spPr>
          <a:xfrm>
            <a:off x="762120" y="3765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endParaRPr lang="hr-HR" sz="4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59880" y="1545840"/>
            <a:ext cx="7618680" cy="245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7200" b="1" u="none" strike="noStrike">
                <a:solidFill>
                  <a:srgbClr val="420000"/>
                </a:solidFill>
                <a:effectLst/>
                <a:uFillTx/>
                <a:latin typeface="Times New Roman"/>
                <a:ea typeface="Times New Roman"/>
              </a:rPr>
              <a:t>Proroštvo i apokaliptika</a:t>
            </a:r>
            <a:endParaRPr lang="hr-HR" sz="7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130" name="Picture 3" descr="Slikovni rezultat za jesus in nazareth synagogue&quot;"/>
          <p:cNvPicPr/>
          <p:nvPr/>
        </p:nvPicPr>
        <p:blipFill>
          <a:blip r:embed="rId1"/>
          <a:stretch/>
        </p:blipFill>
        <p:spPr>
          <a:xfrm>
            <a:off x="5292720" y="0"/>
            <a:ext cx="3851280" cy="271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1" name="Text Box 10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Filozofsko-teološki institut DI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Studij filozofije i teologije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ak. g. 2025./26. ECTS 6</a:t>
            </a:r>
            <a:br>
              <a:rPr sz="1800"/>
            </a:br>
            <a:r>
              <a:rPr lang="hr-H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ponedjeljkom i srijedom u 10:15</a:t>
            </a:r>
            <a:endParaRPr lang="hr-HR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2" name="Picture 7" descr="http://www.ftidi.hr/wp-content/themes/mycollege_child/images/ftidi-logo.png"/>
          <p:cNvPicPr/>
          <p:nvPr/>
        </p:nvPicPr>
        <p:blipFill>
          <a:blip r:embed="rId2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3" name="Text Box 11"/>
          <p:cNvSpPr/>
          <p:nvPr/>
        </p:nvSpPr>
        <p:spPr>
          <a:xfrm>
            <a:off x="865440" y="4005000"/>
            <a:ext cx="7696440" cy="22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rmAutofit/>
          </a:bodyPr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4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Anketa o znanju 1</a:t>
            </a:r>
            <a:br>
              <a:rPr sz="4400"/>
            </a:br>
            <a:r>
              <a:rPr lang="hr-HR" sz="36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Uvod i Veliki proroci 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/>
          </p:nvPr>
        </p:nvSpPr>
        <p:spPr>
          <a:xfrm>
            <a:off x="457200" y="360000"/>
            <a:ext cx="8686800" cy="577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 kojemu su jeziku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izvještaji o Danielu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Dn 13 i Dn 14?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 grčkom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Prema spletki Danielovih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neprijatelja kome se jedino smiju upućivati molbe?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Kralju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 kojim se redovitim ljudskim iskustvom uspoređuje uskrsnuće u Danielovu proroštvu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Dn 12?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Buđenje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3" name="Content Placeholder 8" descr="Gedenkfeier zur Reichspogromnacht in Gudensberg | SEK-News"/>
          <p:cNvPicPr/>
          <p:nvPr/>
        </p:nvPicPr>
        <p:blipFill>
          <a:blip r:embed="rId1"/>
          <a:stretch/>
        </p:blipFill>
        <p:spPr>
          <a:xfrm>
            <a:off x="5532120" y="0"/>
            <a:ext cx="3611880" cy="270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6" dur="indefinite" restart="never" nodeType="tmRoot">
          <p:childTnLst>
            <p:seq>
              <p:cTn id="197" dur="indefinite" nodeType="mainSeq">
                <p:childTnLst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</a:rPr>
              <a:t>Ocjene</a:t>
            </a:r>
            <a:endParaRPr lang="hr-HR" sz="5400" b="1" u="none" strike="noStrike">
              <a:solidFill>
                <a:srgbClr val="006633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457200" y="2700000"/>
            <a:ext cx="8229600" cy="343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40-44 boda – odličan (5)</a:t>
            </a:r>
            <a:endParaRPr lang="hr-HR" sz="36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33-39 bodova – vrlo dobar (4)</a:t>
            </a:r>
            <a:endParaRPr lang="hr-HR" sz="36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23-32 boda – dobar (3)</a:t>
            </a:r>
            <a:endParaRPr lang="hr-HR" sz="36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22 boda – dovoljan (2)</a:t>
            </a:r>
            <a:endParaRPr lang="hr-HR" sz="3600" b="1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6" name="Content Placeholder 9" descr="Gedenkfeier zur Reichspogromnacht in Gudensberg | SEK-News"/>
          <p:cNvPicPr/>
          <p:nvPr/>
        </p:nvPicPr>
        <p:blipFill>
          <a:blip r:embed="rId1"/>
          <a:stretch/>
        </p:blipFill>
        <p:spPr>
          <a:xfrm>
            <a:off x="5532480" y="0"/>
            <a:ext cx="3611880" cy="270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0" dur="indefinite" restart="never" nodeType="tmRoot">
          <p:childTnLst>
            <p:seq>
              <p:cTn id="211" dur="indefinite" nodeType="mainSeq">
                <p:childTnLst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84000" y="1701360"/>
            <a:ext cx="7623000" cy="2303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6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Anketa </a:t>
            </a:r>
            <a:br>
              <a:rPr sz="6800"/>
            </a:br>
            <a:r>
              <a:rPr lang="hr-HR" sz="68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o znanju 1</a:t>
            </a:r>
            <a:endParaRPr lang="hr-HR" sz="68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subTitle"/>
          </p:nvPr>
        </p:nvSpPr>
        <p:spPr>
          <a:xfrm>
            <a:off x="1979640" y="4005360"/>
            <a:ext cx="6480360" cy="2474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Uvod i Veliki proroci 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6" name="Picture 1" descr="Slikovni rezultat za jesus in nazareth synagogue&quot;"/>
          <p:cNvPicPr/>
          <p:nvPr/>
        </p:nvPicPr>
        <p:blipFill>
          <a:blip r:embed="rId1"/>
          <a:stretch/>
        </p:blipFill>
        <p:spPr>
          <a:xfrm>
            <a:off x="5292720" y="360"/>
            <a:ext cx="3851280" cy="2717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349200" y="8100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5400" b="1" u="none" strike="noStrike">
                <a:solidFill>
                  <a:srgbClr val="006633"/>
                </a:solidFill>
                <a:effectLst/>
                <a:uFillTx/>
                <a:latin typeface="Times New Roman"/>
                <a:ea typeface="Times New Roman"/>
              </a:rPr>
              <a:t>Pitanja i odgovori</a:t>
            </a:r>
            <a:endParaRPr lang="hr-HR" sz="54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6840" y="900000"/>
            <a:ext cx="8363160" cy="523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Koliko je redovitih hebrejskih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izraza koji označuju proroka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odnosno vidioca?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Tri (</a:t>
            </a: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nabi, ro'e, hoze</a:t>
            </a: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Što u LXX znači grčka riječ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ψευδοπροφήτης?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Lažni prorok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 čemu govori puna tzv. Proročka formula u Bibliji?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 dolasku Riječi Gospodnje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Kako glasi Glasnička formula koja obilježava proročke tekstove?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Ovako govori Gospodin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9" name="Content Placeholder 1" descr="Gedenkfeier zur Reichspogromnacht in Gudensberg | SEK-News"/>
          <p:cNvPicPr/>
          <p:nvPr/>
        </p:nvPicPr>
        <p:blipFill>
          <a:blip r:embed="rId1"/>
          <a:stretch/>
        </p:blipFill>
        <p:spPr>
          <a:xfrm>
            <a:off x="5940000" y="900000"/>
            <a:ext cx="3251880" cy="2430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>
                <p:childTnLst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/>
          </p:nvPr>
        </p:nvSpPr>
        <p:spPr>
          <a:xfrm>
            <a:off x="457200" y="360000"/>
            <a:ext cx="8686800" cy="577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Koji su likovi u Petoknjižju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označeni kao proroci?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Abraham, Mirjam, Mojsije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Nabrojite tri osobe iz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Povijesnih knjiga koje imaju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titulu proroka?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Npr. Samuel, Ilija, Elizej, Natadn, Gad, Ahija...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6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Koji veliki prorok dolazi iz Spisa u Hebrejskoj Bibliji?</a:t>
            </a:r>
            <a:endParaRPr lang="hr-H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Daniel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Uz kojeg se proroka vežu knjiga proroka Baruha i Tužaljke?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Uz Jeremiju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Koja je proročka knjiga deuterokanonska?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283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Baruh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1" name="Content Placeholder 3" descr="Gedenkfeier zur Reichspogromnacht in Gudensberg | SEK-News"/>
          <p:cNvPicPr/>
          <p:nvPr/>
        </p:nvPicPr>
        <p:blipFill>
          <a:blip r:embed="rId1"/>
          <a:stretch/>
        </p:blipFill>
        <p:spPr>
          <a:xfrm>
            <a:off x="5940000" y="0"/>
            <a:ext cx="3204000" cy="2395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" dur="indefinite" restart="never" nodeType="tmRoot">
          <p:childTnLst>
            <p:seq>
              <p:cTn id="28" dur="indefinite" nodeType="mainSeq">
                <p:childTnLst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5" dur="5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2" dur="5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9" dur="500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6" dur="500"/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3" dur="500"/>
                                        <p:tgtEl>
                                          <p:spTgt spid="1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9" dur="500" fill="hold"/>
                                        <p:tgtEl>
                                          <p:spTgt spid="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70" dur="500"/>
                                        <p:tgtEl>
                                          <p:spTgt spid="1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/>
          </p:nvPr>
        </p:nvSpPr>
        <p:spPr>
          <a:xfrm>
            <a:off x="457200" y="360000"/>
            <a:ext cx="8686800" cy="577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Koliko ima Malih proroka?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12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Što je prva proročka zadaća u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Bibliji prema izvještaju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Post 20?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Zagovorna molitva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Uz koji je središnji događaj vezan nastup proročice Mirjam?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Prijelaz preko Crvenog mora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Gdje je Izaija doživio Božji poziv?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 Hramu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Prema Izaijinu priznanju u Iz 6 tko sve ima nečiste usne?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 prorok i narod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3" name="Content Placeholder 2" descr="Gedenkfeier zur Reichspogromnacht in Gudensberg | SEK-News"/>
          <p:cNvPicPr/>
          <p:nvPr/>
        </p:nvPicPr>
        <p:blipFill>
          <a:blip r:embed="rId1"/>
          <a:stretch/>
        </p:blipFill>
        <p:spPr>
          <a:xfrm>
            <a:off x="5532120" y="0"/>
            <a:ext cx="3611880" cy="270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1" dur="indefinite" restart="never" nodeType="tmRoot">
          <p:childTnLst>
            <p:seq>
              <p:cTn id="72" dur="indefinite" nodeType="mainSeq">
                <p:childTnLst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7" dur="20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2" dur="20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7" dur="2000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2" dur="2000"/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7" dur="2000"/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/>
          </p:nvPr>
        </p:nvSpPr>
        <p:spPr>
          <a:xfrm>
            <a:off x="457200" y="360000"/>
            <a:ext cx="8686800" cy="577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Koja dva osnovna glagola u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6 označavaju autentično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Božje zvanje?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Poslati, ići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Na koje se organe odnosi Izaijino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proročko djelovanje prema Božjoj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zapovijedi u Iz 6?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Oči, uši, srce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Koja poglavlja u knjizi obuhvaća Deuteroizaija?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 40-55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Tko u Izaijinoj pjesmi u Iz 14 dobiva ima Lucifer?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Babilonski kralj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Koji zahtjev iz Izaijine knjige definira djelovanje Ivana Krstitelja?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Pripravite put Gospodinu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5" name="Content Placeholder 4" descr="Gedenkfeier zur Reichspogromnacht in Gudensberg | SEK-News"/>
          <p:cNvPicPr/>
          <p:nvPr/>
        </p:nvPicPr>
        <p:blipFill>
          <a:blip r:embed="rId1"/>
          <a:stretch/>
        </p:blipFill>
        <p:spPr>
          <a:xfrm>
            <a:off x="5532120" y="0"/>
            <a:ext cx="3611880" cy="270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8" dur="indefinite" restart="never" nodeType="tmRoot">
          <p:childTnLst>
            <p:seq>
              <p:cTn id="99" dur="indefinite" nodeType="mainSeq">
                <p:childTnLst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/>
          </p:nvPr>
        </p:nvSpPr>
        <p:spPr>
          <a:xfrm>
            <a:off x="457200" y="360000"/>
            <a:ext cx="8686800" cy="577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Kojom se Izaijinom rečenicom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Isus služi u Nazaretu da definira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Mesiju?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Gospodin me je pomazao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Prema izvještaju o zvanju što je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učinio s Jeremijom u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majčinoj utrobi?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Posvetio ga (i postavio za proroka)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Kako Bog daje svoje riječi Jeremiji u Jr 1?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Pruža ruku 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Prema Božjem poslanju u Jr 1 kojem je narodu Jeremija prorok?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Svim narodima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Prema izvještaju o njegovu zvanju što treba Jeremija govoriti?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Ono što mu Bog zapovijedi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7" name="Content Placeholder 5" descr="Gedenkfeier zur Reichspogromnacht in Gudensberg | SEK-News"/>
          <p:cNvPicPr/>
          <p:nvPr/>
        </p:nvPicPr>
        <p:blipFill>
          <a:blip r:embed="rId1"/>
          <a:stretch/>
        </p:blipFill>
        <p:spPr>
          <a:xfrm>
            <a:off x="5532120" y="0"/>
            <a:ext cx="3611880" cy="270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0" dur="indefinite" restart="never" nodeType="tmRoot">
          <p:childTnLst>
            <p:seq>
              <p:cTn id="121" dur="indefinite" nodeType="mainSeq">
                <p:childTnLst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6" dur="2000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1" dur="2000"/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6" dur="2000"/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1" dur="2000"/>
                                        <p:tgtEl>
                                          <p:spTgt spid="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6" dur="2000"/>
                                        <p:tgtEl>
                                          <p:spTgt spid="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/>
          </p:nvPr>
        </p:nvSpPr>
        <p:spPr>
          <a:xfrm>
            <a:off x="457200" y="360000"/>
            <a:ext cx="8686800" cy="577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Koje riječi iz Jr 31,31 određuju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strukturu cijele Biblije?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Novi Savez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Prema proroštvu o novom Savezu </a:t>
            </a:r>
            <a:br>
              <a:rPr sz="2800"/>
            </a:b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kamo Bog upisuje Zakon?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Srce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Koja je svrha pisanja Jeremijine knjige prema Božjim riječima u Jr 36?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Obraćenje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Zašto kralj spaljuje Jeremijinu knjigu?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Zbog proroštva o propasti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28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Koja ključna tema povezuje Knjigu proroka Ezekiela u jednu cjelinu i ponavlja se sedam puta?</a:t>
            </a:r>
            <a:endParaRPr lang="hr-H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Ruka Jahvina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9" name="Content Placeholder 6" descr="Gedenkfeier zur Reichspogromnacht in Gudensberg | SEK-News"/>
          <p:cNvPicPr/>
          <p:nvPr/>
        </p:nvPicPr>
        <p:blipFill>
          <a:blip r:embed="rId1"/>
          <a:stretch/>
        </p:blipFill>
        <p:spPr>
          <a:xfrm>
            <a:off x="5532120" y="0"/>
            <a:ext cx="3611880" cy="270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7" dur="indefinite" restart="never" nodeType="tmRoot">
          <p:childTnLst>
            <p:seq>
              <p:cTn id="148" dur="indefinite" nodeType="mainSeq">
                <p:childTnLst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53" dur="2000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58" dur="2000"/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63" dur="2000"/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68" dur="2000"/>
                                        <p:tgtEl>
                                          <p:spTgt spid="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73" dur="2000"/>
                                        <p:tgtEl>
                                          <p:spTgt spid="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/>
          </p:nvPr>
        </p:nvSpPr>
        <p:spPr>
          <a:xfrm>
            <a:off x="457200" y="360000"/>
            <a:ext cx="8686800" cy="577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Zašto je prema opisu u Ez 3 </a:t>
            </a:r>
            <a:br>
              <a:rPr sz="3200"/>
            </a:b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prorok otišao k izgnanicima?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Bog mu je zapovijedio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Kako Bog redovito oslovljava </a:t>
            </a:r>
            <a:br>
              <a:rPr sz="3200"/>
            </a:b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Ezekiela?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Sine čovječji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Tko su buntovni pogani u Božjim očima prema opisu u Ez 2?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Izraelci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Kome Bog govori u prvom dijelu, a kome u drugom dijelu Ez 34?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Proroku, pa ovcama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9960" lvl="1" indent="-325440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200" b="1" i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Koji biblijski motiv svrstava Daniela uz Makabejce?</a:t>
            </a:r>
            <a:endParaRPr lang="hr-H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lang="hr-HR" sz="3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Grozota pustoši</a:t>
            </a:r>
            <a:endParaRPr lang="hr-H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1" name="Content Placeholder 7" descr="Gedenkfeier zur Reichspogromnacht in Gudensberg | SEK-News"/>
          <p:cNvPicPr/>
          <p:nvPr/>
        </p:nvPicPr>
        <p:blipFill>
          <a:blip r:embed="rId1"/>
          <a:stretch/>
        </p:blipFill>
        <p:spPr>
          <a:xfrm>
            <a:off x="5532120" y="0"/>
            <a:ext cx="3611880" cy="270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4" dur="indefinite" restart="never" nodeType="tmRoot">
          <p:childTnLst>
            <p:seq>
              <p:cTn id="175" dur="indefinite" nodeType="mainSeq">
                <p:childTnLst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2010-05-20T08:02:25Z</dcterms:created>
  <dc:creator>Niko</dc:creator>
  <dc:description/>
  <dc:language>hr-HR</dc:language>
  <cp:lastModifiedBy/>
  <dcterms:modified xsi:type="dcterms:W3CDTF">2026-05-04T11:13:56Z</dcterms:modified>
  <cp:revision>44</cp:revision>
  <dc:subject/>
  <dc:title>Folie 1</dc:title>
</cp:coreProperties>
</file>