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6" r:id="rId5"/>
    <p:sldMasterId id="2147483659" r:id="rId6"/>
    <p:sldMasterId id="2147483661" r:id="rId7"/>
    <p:sldMasterId id="2147483664" r:id="rId8"/>
    <p:sldMasterId id="2147483667" r:id="rId9"/>
    <p:sldMasterId id="2147483669" r:id="rId10"/>
    <p:sldMasterId id="2147483672" r:id="rId11"/>
    <p:sldMasterId id="2147483674" r:id="rId12"/>
    <p:sldMasterId id="2147483675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9144000" cy="6858000"/>
  <p:notesSz cx="10234613" cy="7102475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0" y="0"/>
            <a:ext cx="10234800" cy="710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sz11_022.pdf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dt" idx="25"/>
          </p:nvPr>
        </p:nvSpPr>
        <p:spPr>
          <a:xfrm>
            <a:off x="5795640" y="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19.01.2012.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Img"/>
          </p:nvPr>
        </p:nvSpPr>
        <p:spPr>
          <a:xfrm>
            <a:off x="3339720" y="531720"/>
            <a:ext cx="3554280" cy="266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022040" y="3373200"/>
            <a:ext cx="8188200" cy="31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ftr" idx="26"/>
          </p:nvPr>
        </p:nvSpPr>
        <p:spPr>
          <a:xfrm>
            <a:off x="-36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sldNum" idx="27"/>
          </p:nvPr>
        </p:nvSpPr>
        <p:spPr>
          <a:xfrm>
            <a:off x="579564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fld id="{F19F795A-40C9-4052-B303-1C681EFF9FD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01217C4A-AA16-4AA9-8016-AD97751AB2A4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BAA043-5FFA-46E0-B23A-A9CC31FA40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BD084D5-6CC2-45D0-9166-B0DF76759C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98BA2A1-9C8F-48F5-AEE7-75CBB3E77D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C048890-3EA0-4347-AB36-DA196BC5D4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84EAD7F-9F41-4D81-94D3-9FD160CE127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E1A8E05-5E6F-4B1C-9D7B-1E7E943280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81532E-0711-4D65-BA6D-FB47B62754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2AE237-386A-4B96-8F32-FEC97D3CDB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E942830-75CC-4938-92E3-9E37143E9C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E2C4FD5-BF50-40AD-9B33-5DB1A507F4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02AEDEC-3176-4991-9585-D32520D352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7D0B601-1DD5-4F67-B46A-18599523E8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3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</a:t>
            </a: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C272BE6-E4E1-4DF0-B9AB-AAB977E57C6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6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6001 h 3840"/>
                <a:gd name="GluePoint5X" fmla="*/ 0 w 1824"/>
                <a:gd name="GluePoint5Y" fmla="*/ 36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00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0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0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0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dt" idx="2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ftr" idx="2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BB49D5-AC20-4537-994D-C45A09205A0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21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1997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9978 h 3840"/>
                <a:gd name="GluePoint5X" fmla="*/ 0 w 1824"/>
                <a:gd name="GluePoint5Y" fmla="*/ 1997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hr-HR" sz="1800" b="0" u="none" strike="noStrik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23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4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25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26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lang="hr-HR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2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2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29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30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3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hr-HR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lang="hr-HR" sz="24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4"/>
    <p:sldLayoutId id="2147483677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8281E3-8971-43E2-881C-F7370A72D6C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19.12.2013.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4543CD-C244-4238-8A88-1D9541AA38C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6EB991-0167-4B4A-866A-D73AC28B1D0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  <p:sldLayoutId id="2147483658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41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3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44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4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</a:t>
            </a: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5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6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6001 h 3840"/>
                <a:gd name="GluePoint5X" fmla="*/ 0 w 1824"/>
                <a:gd name="GluePoint5Y" fmla="*/ 36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7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8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60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6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4"/>
    <p:sldLayoutId id="2147483663" r:id="rId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FC293B-E397-41D9-A53E-987AA88C03F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2AA1643-415B-4F07-8DF6-DF9491DAF4B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 idx="2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1A7F6F-45FA-44CD-9A05-80A36EED873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  <p:sldLayoutId id="214748367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1773000"/>
            <a:ext cx="7772400" cy="182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napetosti između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institucije i karizme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1547640" y="4076640"/>
            <a:ext cx="64008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800" b="1" u="none" strike="noStrike">
              <a:solidFill>
                <a:srgbClr val="000000"/>
              </a:solidFill>
              <a:effectLst/>
              <a:uFillTx/>
              <a:latin typeface="Times New Roman"/>
              <a:ea typeface="Times New Roman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1"/>
          <a:stretch/>
        </p:blipFill>
        <p:spPr>
          <a:xfrm>
            <a:off x="6192720" y="0"/>
            <a:ext cx="2951280" cy="39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Text Box 2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6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/>
          <p:nvPr/>
        </p:nvSpPr>
        <p:spPr>
          <a:xfrm>
            <a:off x="826920" y="692280"/>
            <a:ext cx="806472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en-GB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Microsoft YaHei"/>
              </a:rPr>
              <a:t>Ljubav Gospodnja (Ps 103)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"/>
          <p:cNvPicPr/>
          <p:nvPr/>
        </p:nvPicPr>
        <p:blipFill>
          <a:blip r:embed="rId1"/>
          <a:stretch/>
        </p:blipFill>
        <p:spPr>
          <a:xfrm>
            <a:off x="108000" y="2349360"/>
            <a:ext cx="9036000" cy="172908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 Placeholder 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B775C4E-1071-44A1-B77E-22CFB68DBF7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26920" y="1341360"/>
            <a:ext cx="7710480" cy="193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Obadija</a:t>
            </a:r>
            <a:br>
              <a:rPr sz="6000"/>
            </a:br>
            <a:r>
              <a:rPr lang="he-IL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עבדיה</a:t>
            </a: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60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60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obadjâ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273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Slično kao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Obadija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עבדיהו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obadjáhu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Ilijina doba: Služiti + Jah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</a:t>
            </a:r>
            <a:r>
              <a:rPr lang="hr-HR" sz="4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kraljevstva Božjega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600"/>
            </a:b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Ob 21)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Picture 4" descr="80026-01"/>
          <p:cNvPicPr/>
          <p:nvPr/>
        </p:nvPicPr>
        <p:blipFill>
          <a:blip r:embed="rId1"/>
          <a:stretch/>
        </p:blipFill>
        <p:spPr>
          <a:xfrm>
            <a:off x="6000840" y="0"/>
            <a:ext cx="3143160" cy="3753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 nodeType="clickEffect">
                      <p:stCondLst>
                        <p:cond delay="indefinite"/>
                      </p:stCondLst>
                      <p:childTnLst>
                        <p:par>
                          <p:cTn id="2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3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 Placeholder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72509B-9FF1-4D2A-9CCD-19208EA38E6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Važan i </a:t>
            </a: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autenti</a:t>
            </a: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čan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6840" y="1412640"/>
            <a:ext cx="497844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Sudbina</a:t>
            </a:r>
            <a:r>
              <a:rPr lang="hr-HR" sz="2200" b="1" i="1" u="none" strike="noStrike">
                <a:solidFill>
                  <a:srgbClr val="127622"/>
                </a:solidFill>
                <a:effectLst/>
                <a:uFillTx/>
                <a:latin typeface="Times New Roman"/>
                <a:ea typeface="Times New Roman"/>
              </a:rPr>
              <a:t> junaka, ratnika </a:t>
            </a:r>
            <a:br>
              <a:rPr sz="2200"/>
            </a:br>
            <a:r>
              <a:rPr lang="hr-HR" sz="2200" b="1" i="1" u="none" strike="noStrike">
                <a:solidFill>
                  <a:srgbClr val="127622"/>
                </a:solidFill>
                <a:effectLst/>
                <a:uFillTx/>
                <a:latin typeface="Times New Roman"/>
                <a:ea typeface="Times New Roman"/>
              </a:rPr>
              <a:t>u</a:t>
            </a:r>
            <a:r>
              <a:rPr lang="hr-HR" sz="2200" b="1" u="none" strike="noStrike">
                <a:solidFill>
                  <a:srgbClr val="127622"/>
                </a:solidFill>
                <a:effectLst/>
                <a:uFillTx/>
                <a:latin typeface="Times New Roman"/>
                <a:ea typeface="Times New Roman"/>
              </a:rPr>
              <a:t> Ob 9a?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Užas ih spopada (KS), Očajavaju (Š.) ~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NZ: stražari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obamrli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(Mt 28,4)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Tko postavlja zamku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v7?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sustolnici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saveznici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izdajnici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Zaključak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v21b?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Kraljevstvo Božje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NZ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932000" y="2565000"/>
            <a:ext cx="42116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Viđenje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zôn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(v1) &gt;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hôz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Glasnička formula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(v1):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Ovako govori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Dodatna potvrda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v4.8: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נאם 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Gospodnja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Izvještaj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18b?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 govorio – opis, svjedočanstvo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Š.)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AutoShape 2"/>
          <p:cNvSpPr/>
          <p:nvPr/>
        </p:nvSpPr>
        <p:spPr>
          <a:xfrm>
            <a:off x="3059280" y="2276640"/>
            <a:ext cx="304776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5" name="Picture 1"/>
          <p:cNvPicPr/>
          <p:nvPr/>
        </p:nvPicPr>
        <p:blipFill>
          <a:blip r:embed="rId1"/>
          <a:stretch/>
        </p:blipFill>
        <p:spPr>
          <a:xfrm>
            <a:off x="5651640" y="0"/>
            <a:ext cx="3492360" cy="261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4" dur="indefinite" restart="never" nodeType="tmRoot">
          <p:childTnLst>
            <p:seq>
              <p:cTn id="225" dur="indefinite" nodeType="mainSeq">
                <p:childTnLst>
                  <p:par>
                    <p:cTn id="226" fill="hold" nodeType="clickEffect">
                      <p:stCondLst>
                        <p:cond delay="indefinite"/>
                      </p:stCondLst>
                      <p:childTnLst>
                        <p:par>
                          <p:cTn id="2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0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Effect">
                      <p:stCondLst>
                        <p:cond delay="indefinite"/>
                      </p:stCondLst>
                      <p:childTnLst>
                        <p:par>
                          <p:cTn id="2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7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Effect">
                      <p:stCondLst>
                        <p:cond delay="indefinite"/>
                      </p:stCondLst>
                      <p:childTnLst>
                        <p:par>
                          <p:cTn id="2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Effect">
                      <p:stCondLst>
                        <p:cond delay="indefinite"/>
                      </p:stCondLst>
                      <p:childTnLst>
                        <p:par>
                          <p:cTn id="2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5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Effect">
                      <p:stCondLst>
                        <p:cond delay="indefinite"/>
                      </p:stCondLst>
                      <p:childTnLst>
                        <p:par>
                          <p:cTn id="25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54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Effect">
                      <p:stCondLst>
                        <p:cond delay="indefinite"/>
                      </p:stCondLst>
                      <p:childTnLst>
                        <p:par>
                          <p:cTn id="2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7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59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Effect">
                      <p:stCondLst>
                        <p:cond delay="indefinite"/>
                      </p:stCondLst>
                      <p:childTnLst>
                        <p:par>
                          <p:cTn id="2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Effect">
                      <p:stCondLst>
                        <p:cond delay="indefinite"/>
                      </p:stCondLst>
                      <p:childTnLst>
                        <p:par>
                          <p:cTn id="26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70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 Placeholder 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D878EB-6B44-4391-8E38-C152F969979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Gospodin govori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686800" cy="52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Edomu, za Edom (v1, usp. v8)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Komunikacijska struktura: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Mi: v1b – narodi (1s.15s) iz Jr 49,14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Učinit ću te najmanjim među njima (2)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Gospodnji za sve (15)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 li Obadija glasnik iz v1b?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v2-15: ja – ti; v16: vi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v17-21: opis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Edom = Ezav (v8) usp. Post 36,1 – Rim (savez u Mak)?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crljenica, (kosat, dlakav = Seir) Post 25,26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Vokativ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v9: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Teman (v9, Ezavov unuk, edomski knez 36,11)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“Ezav”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Ob?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6.8.9.18[2x].19.21 = 7x (cjelina, izvanredno mnogo!)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9" name="Picture 5" descr="720px-Kingdoms_around_Israel_830_map"/>
          <p:cNvPicPr/>
          <p:nvPr/>
        </p:nvPicPr>
        <p:blipFill>
          <a:blip r:embed="rId1"/>
          <a:stretch/>
        </p:blipFill>
        <p:spPr>
          <a:xfrm>
            <a:off x="6120000" y="0"/>
            <a:ext cx="3024000" cy="360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 nodeType="clickEffect">
                      <p:stCondLst>
                        <p:cond delay="indefinite"/>
                      </p:stCondLst>
                      <p:childTnLst>
                        <p:par>
                          <p:cTn id="27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Effect">
                      <p:stCondLst>
                        <p:cond delay="indefinite"/>
                      </p:stCondLst>
                      <p:childTnLst>
                        <p:par>
                          <p:cTn id="27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Effect">
                      <p:stCondLst>
                        <p:cond delay="indefinite"/>
                      </p:stCondLst>
                      <p:childTnLst>
                        <p:par>
                          <p:cTn id="28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Effect">
                      <p:stCondLst>
                        <p:cond delay="indefinite"/>
                      </p:stCondLst>
                      <p:childTnLst>
                        <p:par>
                          <p:cTn id="28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2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Effect">
                      <p:stCondLst>
                        <p:cond delay="indefinite"/>
                      </p:stCondLst>
                      <p:childTnLst>
                        <p:par>
                          <p:cTn id="29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7" dur="5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Effect">
                      <p:stCondLst>
                        <p:cond delay="indefinite"/>
                      </p:stCondLst>
                      <p:childTnLst>
                        <p:par>
                          <p:cTn id="29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2" dur="500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Effect">
                      <p:stCondLst>
                        <p:cond delay="indefinite"/>
                      </p:stCondLst>
                      <p:childTnLst>
                        <p:par>
                          <p:cTn id="30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7" dur="500"/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Effect">
                      <p:stCondLst>
                        <p:cond delay="indefinite"/>
                      </p:stCondLst>
                      <p:childTnLst>
                        <p:par>
                          <p:cTn id="30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Effect">
                      <p:stCondLst>
                        <p:cond delay="indefinite"/>
                      </p:stCondLst>
                      <p:childTnLst>
                        <p:par>
                          <p:cTn id="3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7" dur="500"/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Effect">
                      <p:stCondLst>
                        <p:cond delay="indefinite"/>
                      </p:stCondLst>
                      <p:childTnLst>
                        <p:par>
                          <p:cTn id="3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2" dur="500"/>
                                        <p:tgtEl>
                                          <p:spTgt spid="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F26F6D-10D0-41DD-A79A-9CDE6AA6517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Drevni sukob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 kim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(Ob 10)?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bratom Jakovom (v10)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Gora Ezavova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v8s.19.21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razuma (v8)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ratnika (v9)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gora Gospodnja, Sion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v16s.21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Ezav: Negebu u baštinu (v19)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Sion: pio Edom, pit će svi narodi (v16)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Ezav: Na sudu (v21)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Sion: spasitelji=suci (v21)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Picture 9" descr="A picture containing text, person, outdoor&#10;&#10;Description automatically generated"/>
          <p:cNvPicPr/>
          <p:nvPr/>
        </p:nvPicPr>
        <p:blipFill>
          <a:blip r:embed="rId1"/>
          <a:stretch/>
        </p:blipFill>
        <p:spPr>
          <a:xfrm>
            <a:off x="5867280" y="15840"/>
            <a:ext cx="3276720" cy="263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3" dur="indefinite" restart="never" nodeType="tmRoot">
          <p:childTnLst>
            <p:seq>
              <p:cTn id="324" dur="indefinite" nodeType="mainSeq">
                <p:childTnLst>
                  <p:par>
                    <p:cTn id="325" fill="hold" nodeType="clickEffect">
                      <p:stCondLst>
                        <p:cond delay="indefinite"/>
                      </p:stCondLst>
                      <p:childTnLst>
                        <p:par>
                          <p:cTn id="3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Effect">
                      <p:stCondLst>
                        <p:cond delay="indefinite"/>
                      </p:stCondLst>
                      <p:childTnLst>
                        <p:par>
                          <p:cTn id="3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4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Effect">
                      <p:stCondLst>
                        <p:cond delay="indefinite"/>
                      </p:stCondLst>
                      <p:childTnLst>
                        <p:par>
                          <p:cTn id="3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9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Effect">
                      <p:stCondLst>
                        <p:cond delay="indefinite"/>
                      </p:stCondLst>
                      <p:childTnLst>
                        <p:par>
                          <p:cTn id="3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4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Effect">
                      <p:stCondLst>
                        <p:cond delay="indefinite"/>
                      </p:stCondLst>
                      <p:childTnLst>
                        <p:par>
                          <p:cTn id="3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Effect">
                      <p:stCondLst>
                        <p:cond delay="indefinite"/>
                      </p:stCondLst>
                      <p:childTnLst>
                        <p:par>
                          <p:cTn id="35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4" dur="500"/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Effect">
                      <p:stCondLst>
                        <p:cond delay="indefinite"/>
                      </p:stCondLst>
                      <p:childTnLst>
                        <p:par>
                          <p:cTn id="3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9" dur="500"/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B6DBCA-1596-4878-BDF8-EE5242729A4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 nad Edomom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497844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Narodi čuli zov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(v1):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Ustanimo u boj na nj (=Edom)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Slike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v5s.9?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Pljačka, berba (bez ostatka) v5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Pretres (6)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ratnika (9)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Božji sud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v8?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Edom bez mudraca (8)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Iskorijenjen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(v10.18)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Odsječen zauvijek (v10)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preživjelih (v18)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5105520" y="4292640"/>
            <a:ext cx="4038480" cy="183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Razlog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v3?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Oholost, Bogu poznata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“Tko će me spustiti!” (3)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Odgovor: “Ja” (4)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8" name="Picture 10" descr="superbia"/>
          <p:cNvPicPr/>
          <p:nvPr/>
        </p:nvPicPr>
        <p:blipFill>
          <a:blip r:embed="rId1"/>
          <a:stretch/>
        </p:blipFill>
        <p:spPr>
          <a:xfrm>
            <a:off x="5935680" y="0"/>
            <a:ext cx="3208320" cy="4221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0" dur="indefinite" restart="never" nodeType="tmRoot">
          <p:childTnLst>
            <p:seq>
              <p:cTn id="361" dur="indefinite" nodeType="mainSeq">
                <p:childTnLst>
                  <p:par>
                    <p:cTn id="362" fill="hold" nodeType="clickEffect">
                      <p:stCondLst>
                        <p:cond delay="indefinite"/>
                      </p:stCondLst>
                      <p:childTnLst>
                        <p:par>
                          <p:cTn id="3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6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Effect">
                      <p:stCondLst>
                        <p:cond delay="indefinite"/>
                      </p:stCondLst>
                      <p:childTnLst>
                        <p:par>
                          <p:cTn id="3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1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Effect">
                      <p:stCondLst>
                        <p:cond delay="indefinite"/>
                      </p:stCondLst>
                      <p:childTnLst>
                        <p:par>
                          <p:cTn id="3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6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 nodeType="clickEffect">
                      <p:stCondLst>
                        <p:cond delay="indefinite"/>
                      </p:stCondLst>
                      <p:childTnLst>
                        <p:par>
                          <p:cTn id="37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1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Effect">
                      <p:stCondLst>
                        <p:cond delay="indefinite"/>
                      </p:stCondLst>
                      <p:childTnLst>
                        <p:par>
                          <p:cTn id="3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6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7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8" dur="10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 nodeType="clickEffect">
                      <p:stCondLst>
                        <p:cond delay="indefinite"/>
                      </p:stCondLst>
                      <p:childTnLst>
                        <p:par>
                          <p:cTn id="39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1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93" dur="5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Effect">
                      <p:stCondLst>
                        <p:cond delay="indefinite"/>
                      </p:stCondLst>
                      <p:childTnLst>
                        <p:par>
                          <p:cTn id="39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6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98" dur="500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Effect">
                      <p:stCondLst>
                        <p:cond delay="indefinite"/>
                      </p:stCondLst>
                      <p:childTnLst>
                        <p:par>
                          <p:cTn id="40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1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03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Effect">
                      <p:stCondLst>
                        <p:cond delay="indefinite"/>
                      </p:stCondLst>
                      <p:childTnLst>
                        <p:par>
                          <p:cTn id="40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6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08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 Placeholder 7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91255E-47F6-4924-8A3E-F1D06BCC867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9528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Osam zapovijedi Božjih (Ob 12-14)</a:t>
            </a:r>
            <a:endParaRPr lang="hr-HR" sz="4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68360" y="1197000"/>
            <a:ext cx="5914800" cy="4968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al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ne! u imperativu (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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לא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lo’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3x u v12: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naslađuj se (“ne gledaj”),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likuj (“ne raduj se”)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širi usta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3x u v13: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provaljuj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naslađuj se (“ne gledaj”)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poseži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5148000" y="4292640"/>
            <a:ext cx="3995640" cy="183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u v14: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ubijaj bjegunce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izručuj preživjele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3" name="Picture 20" descr="temple-capture-items"/>
          <p:cNvPicPr/>
          <p:nvPr/>
        </p:nvPicPr>
        <p:blipFill>
          <a:blip r:embed="rId1"/>
          <a:stretch/>
        </p:blipFill>
        <p:spPr>
          <a:xfrm>
            <a:off x="6227640" y="1341360"/>
            <a:ext cx="2916360" cy="2892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9" dur="indefinite" restart="never" nodeType="tmRoot">
          <p:childTnLst>
            <p:seq>
              <p:cTn id="410" dur="indefinite" nodeType="mainSeq">
                <p:childTnLst>
                  <p:par>
                    <p:cTn id="411" fill="hold" nodeType="clickEffect">
                      <p:stCondLst>
                        <p:cond delay="indefinite"/>
                      </p:stCondLst>
                      <p:childTnLst>
                        <p:par>
                          <p:cTn id="4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3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15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Effect">
                      <p:stCondLst>
                        <p:cond delay="indefinite"/>
                      </p:stCondLst>
                      <p:childTnLst>
                        <p:par>
                          <p:cTn id="4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8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20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Effect">
                      <p:stCondLst>
                        <p:cond delay="indefinite"/>
                      </p:stCondLst>
                      <p:childTnLst>
                        <p:par>
                          <p:cTn id="4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3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25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 nodeType="clickEffect">
                      <p:stCondLst>
                        <p:cond delay="indefinite"/>
                      </p:stCondLst>
                      <p:childTnLst>
                        <p:par>
                          <p:cTn id="4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8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0" dur="500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500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Effect">
                      <p:stCondLst>
                        <p:cond delay="indefinite"/>
                      </p:stCondLst>
                      <p:childTnLst>
                        <p:par>
                          <p:cTn id="4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4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6" dur="500" fill="hold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500" fill="hold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Effect">
                      <p:stCondLst>
                        <p:cond delay="indefinite"/>
                      </p:stCondLst>
                      <p:childTnLst>
                        <p:par>
                          <p:cTn id="4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2" dur="500" fill="hold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3" dur="500" fill="hold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Effect">
                      <p:stCondLst>
                        <p:cond delay="indefinite"/>
                      </p:stCondLst>
                      <p:childTnLst>
                        <p:par>
                          <p:cTn id="4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8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0" dur="10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Effect">
                      <p:stCondLst>
                        <p:cond delay="indefinite"/>
                      </p:stCondLst>
                      <p:childTnLst>
                        <p:par>
                          <p:cTn id="4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5" dur="1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6" dur="1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7" dur="10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8ABFAA-E6E0-4D68-8AA8-0C77DBF557B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59280" y="153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 nevolje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620244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743040" lvl="1" indent="-2858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 Gospodnji za sve narode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(v15):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Edomu: dan uzvrata (15b): “tvoja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djela na tvoju glavu”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rat Gospodnji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Onaj dan (v8)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dan nevolje u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v11-14 (10x “dan”, suprotnim redom:)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tjeskobni 2x (v12.14)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nevolje naroda Božjega (v13)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nevolje njegove 2x (v13)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Edomova brata (v12)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njegove nesreće (v12)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5724000" y="3715920"/>
            <a:ext cx="3419640" cy="241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propasti Judejaca (v12)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Edom stoji po strani (v11)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Pad Jeruzalema (v11) 587. pr. Kr.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8" name="Picture 11" descr="doj_days-of-vengeance"/>
          <p:cNvPicPr/>
          <p:nvPr/>
        </p:nvPicPr>
        <p:blipFill>
          <a:blip r:embed="rId1"/>
          <a:stretch/>
        </p:blipFill>
        <p:spPr>
          <a:xfrm>
            <a:off x="6568920" y="0"/>
            <a:ext cx="2575080" cy="364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8" dur="indefinite" restart="never" nodeType="tmRoot">
          <p:childTnLst>
            <p:seq>
              <p:cTn id="459" dur="indefinite" nodeType="mainSeq">
                <p:childTnLst>
                  <p:par>
                    <p:cTn id="460" fill="hold" nodeType="clickEffect">
                      <p:stCondLst>
                        <p:cond delay="indefinite"/>
                      </p:stCondLst>
                      <p:childTnLst>
                        <p:par>
                          <p:cTn id="4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4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6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Effect">
                      <p:stCondLst>
                        <p:cond delay="indefinite"/>
                      </p:stCondLst>
                      <p:childTnLst>
                        <p:par>
                          <p:cTn id="4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9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71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Effect">
                      <p:stCondLst>
                        <p:cond delay="indefinite"/>
                      </p:stCondLst>
                      <p:childTnLst>
                        <p:par>
                          <p:cTn id="4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6" dur="1000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1000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8" dur="10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 nodeType="clickEffect">
                      <p:stCondLst>
                        <p:cond delay="indefinite"/>
                      </p:stCondLst>
                      <p:childTnLst>
                        <p:par>
                          <p:cTn id="4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3" dur="10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4" dur="10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5" dur="10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 nodeType="clickEffect">
                      <p:stCondLst>
                        <p:cond delay="indefinite"/>
                      </p:stCondLst>
                      <p:childTnLst>
                        <p:par>
                          <p:cTn id="48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0" dur="10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10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2" dur="10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 nodeType="clickEffect">
                      <p:stCondLst>
                        <p:cond delay="indefinite"/>
                      </p:stCondLst>
                      <p:childTnLst>
                        <p:par>
                          <p:cTn id="49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7" dur="1000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8" dur="1000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9" dur="10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 nodeType="clickEffect">
                      <p:stCondLst>
                        <p:cond delay="indefinite"/>
                      </p:stCondLst>
                      <p:childTnLst>
                        <p:par>
                          <p:cTn id="50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4" dur="1000" fill="hold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5" dur="1000" fill="hold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6" dur="10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Effect">
                      <p:stCondLst>
                        <p:cond delay="indefinite"/>
                      </p:stCondLst>
                      <p:childTnLst>
                        <p:par>
                          <p:cTn id="50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1" dur="1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2" dur="1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3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 nodeType="clickEffect">
                      <p:stCondLst>
                        <p:cond delay="indefinite"/>
                      </p:stCondLst>
                      <p:childTnLst>
                        <p:par>
                          <p:cTn id="5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1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8" dur="5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9" dur="5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53" name="Picture 7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Text Box 10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5" name="Picture 8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rmAutofit fontScale="70000" lnSpcReduction="19999"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/>
          <p:cNvPicPr/>
          <p:nvPr/>
        </p:nvPicPr>
        <p:blipFill>
          <a:blip r:embed="rId1"/>
          <a:stretch/>
        </p:blipFill>
        <p:spPr>
          <a:xfrm>
            <a:off x="0" y="2924280"/>
            <a:ext cx="9144000" cy="180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Vijek hvaljen Bog (Ps 87)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0" y="2637000"/>
            <a:ext cx="7772400" cy="35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6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Melodija: donje note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1773000"/>
            <a:ext cx="7772400" cy="182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napeto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sti 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izmeđ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institu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cije i 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karizm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1547640" y="4076640"/>
            <a:ext cx="6400800" cy="223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Zvanje (</a:t>
            </a:r>
            <a:r>
              <a:rPr lang="ta-IN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 7,10–17</a:t>
            </a:r>
            <a:r>
              <a:rPr lang="hr-HR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i zadaća proroka Amosa</a:t>
            </a:r>
            <a:endParaRPr lang="hr-HR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12"/>
          <p:cNvPicPr/>
          <p:nvPr/>
        </p:nvPicPr>
        <p:blipFill>
          <a:blip r:embed="rId1"/>
          <a:stretch/>
        </p:blipFill>
        <p:spPr>
          <a:xfrm>
            <a:off x="6192720" y="0"/>
            <a:ext cx="2951280" cy="39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Text Box 15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4" name="Picture 13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1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Zvanje “ne-proroka”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735480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Sukob u 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Bet-El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(Am 7,10.13)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</a:t>
            </a:r>
            <a:r>
              <a:rPr lang="ta-IN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ptužen pred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kim (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v10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), od koga (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v12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kraljem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svećenika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svetište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Amos nije prorok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dom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(13)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iz proročke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obitelji ni škole (7,14)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prorokuj! (</a:t>
            </a:r>
            <a:r>
              <a:rPr lang="hr-HR" sz="28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7,13.16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Prorokuj! (7,15)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Naziv u </a:t>
            </a:r>
            <a:r>
              <a:rPr lang="hr-HR" sz="26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7,12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“vidjelac” (12)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“poruči”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pošalje (10)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--  Božji autoritet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“odlazi!”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idi! (12)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------   Božji autoritet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7" name="Picture 14"/>
          <p:cNvPicPr/>
          <p:nvPr/>
        </p:nvPicPr>
        <p:blipFill>
          <a:blip r:embed="rId1"/>
          <a:stretch/>
        </p:blipFill>
        <p:spPr>
          <a:xfrm>
            <a:off x="7364520" y="0"/>
            <a:ext cx="1779480" cy="364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Rectangle 2"/>
          <p:cNvSpPr/>
          <p:nvPr/>
        </p:nvSpPr>
        <p:spPr>
          <a:xfrm>
            <a:off x="7380360" y="3643560"/>
            <a:ext cx="17636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James Tissot</a:t>
            </a:r>
            <a:r>
              <a:rPr lang="hr-HR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</a:t>
            </a:r>
            <a:br>
              <a:rPr sz="1000"/>
            </a:br>
            <a:r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The Prophet Amos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watercolour — ca. 1888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" dur="500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" dur="500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95280" y="128520"/>
            <a:ext cx="86868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obrana: Božji autoritet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Božja zapovijed Amosu </a:t>
            </a:r>
            <a:r>
              <a:rPr lang="hr-HR" sz="23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(Am 7,15):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“Idi, prorokuj mome narodu”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je doživio zvanje 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3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Kod stada (Mojsije, David, Elizej)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“mač”, “progonstvo” (11 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17) “njegove riječi” (7,10)?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mača će pasti (7,17) – govori </a:t>
            </a:r>
            <a:r>
              <a:rPr lang="he-IL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4,10; </a:t>
            </a:r>
            <a:r>
              <a:rPr lang="hr-HR" sz="23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7,9.17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9,1.4)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“Sigurno će u progonstvo” (</a:t>
            </a:r>
            <a:r>
              <a:rPr lang="hr-HR" sz="23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5,5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7,11.</a:t>
            </a:r>
            <a:r>
              <a:rPr lang="hr-HR" sz="23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17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Božji postupak: </a:t>
            </a:r>
            <a:r>
              <a:rPr lang="he-IL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cs typeface="Times New Roman"/>
              </a:rPr>
              <a:t>לקח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0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lāqaḥ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(7,15) =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ga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uzima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Judeje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5,24; 2 Kr 2,9s; Ez 3,14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Picture 15"/>
          <p:cNvPicPr/>
          <p:nvPr/>
        </p:nvPicPr>
        <p:blipFill>
          <a:blip r:embed="rId1"/>
          <a:stretch/>
        </p:blipFill>
        <p:spPr>
          <a:xfrm>
            <a:off x="7107120" y="3716280"/>
            <a:ext cx="2036880" cy="314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Picture 16" descr="Slikovni rezultat za amos the herd&quot;"/>
          <p:cNvPicPr/>
          <p:nvPr/>
        </p:nvPicPr>
        <p:blipFill>
          <a:blip r:embed="rId2"/>
          <a:stretch/>
        </p:blipFill>
        <p:spPr>
          <a:xfrm>
            <a:off x="6443640" y="981000"/>
            <a:ext cx="2700360" cy="183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Text Box 16"/>
          <p:cNvSpPr/>
          <p:nvPr/>
        </p:nvSpPr>
        <p:spPr>
          <a:xfrm>
            <a:off x="4140360" y="6308640"/>
            <a:ext cx="29876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Amos as shepherd, 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  Illustrator of Petrus Comestor's 'Bible Historiale', France, 1372 ; Miniature, Museum Meermanno Westreenianum, The Hague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 nodeType="clickEffect">
                      <p:stCondLst>
                        <p:cond delay="indefinite"/>
                      </p:stCondLst>
                      <p:childTnLst>
                        <p:par>
                          <p:cTn id="5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Effect">
                      <p:stCondLst>
                        <p:cond delay="indefinite"/>
                      </p:stCondLst>
                      <p:childTnLst>
                        <p:par>
                          <p:cTn id="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4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Effect">
                      <p:stCondLst>
                        <p:cond delay="indefinite"/>
                      </p:stCondLst>
                      <p:childTnLst>
                        <p:par>
                          <p:cTn id="6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9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Effect">
                      <p:stCondLst>
                        <p:cond delay="indefinite"/>
                      </p:stCondLst>
                      <p:childTnLst>
                        <p:par>
                          <p:cTn id="7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Effect">
                      <p:stCondLst>
                        <p:cond delay="indefinite"/>
                      </p:stCondLst>
                      <p:childTnLst>
                        <p:par>
                          <p:cTn id="7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9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Effect">
                      <p:stCondLst>
                        <p:cond delay="indefinite"/>
                      </p:stCondLst>
                      <p:childTnLst>
                        <p:par>
                          <p:cTn id="8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4" dur="500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85200" y="133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sudbina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68000" y="907920"/>
            <a:ext cx="8675640" cy="525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noqed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ovčar (Am 1,1)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boqer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stočar + voćar (7,14)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Proroci u </a:t>
            </a:r>
            <a:r>
              <a:rPr lang="hr-HR" sz="24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2,11s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hr-HR" sz="24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3,7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ih podiže (2,11)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Zajednica im brani: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proriči!” (2,12 usp. 7,13)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se zajednici obraća u 2,11s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Gospodinovi sluge (3,7)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ne čini ništa, a da im ne objavi nakanu (usp. Post 18,17)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Zašto prorokovanje (Am 3,8)?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Lav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riče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3,4.8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שׁאג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ša’ag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1,2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Joel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4,16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Hoš 11,10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(KS: grmi, Š. riče) → prorok naviješta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grmi sa Siona” (Joel 4,16; Am 1,2)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“riče kao lav” (Hoš 11,10)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17" descr="th?id=I4810574436893205&amp;pid=1"/>
          <p:cNvPicPr/>
          <p:nvPr/>
        </p:nvPicPr>
        <p:blipFill>
          <a:blip r:embed="rId1"/>
          <a:stretch/>
        </p:blipFill>
        <p:spPr>
          <a:xfrm>
            <a:off x="5715000" y="0"/>
            <a:ext cx="3429000" cy="320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8" dur="5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3" dur="500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8" dur="500"/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77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viđenja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542800" cy="51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4 + 1 viđenje (Am 7,1.4.7; 8,1; 9,1)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 što mi pokaza Gospodin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skakavci, oganj, visak, košarica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“vidio sam” 9,1 (usp. 1,1)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radi nakon 1. i 2., u 7,2.5? </a:t>
            </a:r>
            <a:br>
              <a:rPr sz="2200"/>
            </a:b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Uspjeh (v3.6)?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Oprosti!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7,2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Stani!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7,5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= zagovornik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uspješna molitva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7,3.6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Poziv u 3. i 4. viđenju (7,8; 8,2)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“Amose!”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עמוס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amôs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(1,1; 7.8.10-12.14; 8,2) 7x, samo tu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אמוץ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amôṣ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1,1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9" name="Picture 18"/>
          <p:cNvPicPr/>
          <p:nvPr/>
        </p:nvPicPr>
        <p:blipFill>
          <a:blip r:embed="rId1"/>
          <a:stretch/>
        </p:blipFill>
        <p:spPr>
          <a:xfrm>
            <a:off x="5929200" y="0"/>
            <a:ext cx="321480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Text Box 17"/>
          <p:cNvSpPr/>
          <p:nvPr/>
        </p:nvSpPr>
        <p:spPr>
          <a:xfrm>
            <a:off x="5688000" y="4508640"/>
            <a:ext cx="34560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S. Dali, Am 7,7: U ruci mu visak, "Biblia Sacra", 1969 by Rizzoli of Rome 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1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6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1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6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1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6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1" dur="5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6" dur="500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1" dur="500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Živi susret i dobar kraj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821844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Koga Amos vidi u 3. i 5. viđenju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(Am 7,7; 9,1)?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אדני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lang="hr-HR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donaj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נצב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naṣab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1 Sam 3,10)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“stajati, biti postavljen” (7,7; 9,1)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Š. “Svemogući je stajao” (7,7)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“Čovjek stoji” (7,7 = LXX 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ἀνήρ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Vg. vir)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“Vidjeh Gospoda” (9,1 usp. Iz 6,1)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Ukupan ishod u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Am </a:t>
            </a:r>
            <a:r>
              <a:rPr lang="hr-HR" sz="2400" b="1" u="sng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9,11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“Podići ću raspalu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kolibu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Davidovu” (Dj 15,16)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Davidov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sjenica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3" name="Picture 19"/>
          <p:cNvPicPr/>
          <p:nvPr/>
        </p:nvPicPr>
        <p:blipFill>
          <a:blip r:embed="rId1"/>
          <a:stretch/>
        </p:blipFill>
        <p:spPr>
          <a:xfrm>
            <a:off x="5316480" y="4149720"/>
            <a:ext cx="3803760" cy="264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 nodeType="clickEffect">
                      <p:stCondLst>
                        <p:cond delay="indefinite"/>
                      </p:stCondLst>
                      <p:childTnLst>
                        <p:par>
                          <p:cTn id="18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0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Effect">
                      <p:stCondLst>
                        <p:cond delay="indefinite"/>
                      </p:stCondLst>
                      <p:childTnLst>
                        <p:par>
                          <p:cTn id="19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Effect">
                      <p:stCondLst>
                        <p:cond delay="indefinite"/>
                      </p:stCondLst>
                      <p:childTnLst>
                        <p:par>
                          <p:cTn id="19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Effect">
                      <p:stCondLst>
                        <p:cond delay="indefinite"/>
                      </p:stCondLst>
                      <p:childTnLst>
                        <p:par>
                          <p:cTn id="20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Effect">
                      <p:stCondLst>
                        <p:cond delay="indefinite"/>
                      </p:stCondLst>
                      <p:childTnLst>
                        <p:par>
                          <p:cTn id="2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2012-01-16T10:16:53Z</dcterms:created>
  <dc:creator>Niko</dc:creator>
  <dc:description/>
  <dc:language>hr-HR</dc:language>
  <cp:lastModifiedBy/>
  <cp:lastPrinted>2026-04-29T09:26:03Z</cp:lastPrinted>
  <dcterms:modified xsi:type="dcterms:W3CDTF">2026-04-29T09:27:36Z</dcterms:modified>
  <cp:revision>86</cp:revision>
  <dc:subject/>
  <dc:title>Joel, Obadija</dc:title>
</cp:coreProperties>
</file>