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7" r:id="rId6"/>
    <p:sldMasterId id="2147483660" r:id="rId7"/>
    <p:sldMasterId id="2147483663" r:id="rId8"/>
    <p:sldMasterId id="2147483666" r:id="rId9"/>
    <p:sldMasterId id="2147483668" r:id="rId10"/>
    <p:sldMasterId id="2147483670" r:id="rId11"/>
    <p:sldMasterId id="2147483673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9144000" cy="6858000"/>
  <p:notesSz cx="10234613" cy="710247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0" y="0"/>
            <a:ext cx="10234800" cy="710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9000" rIns="99000" tIns="49680" bIns="4968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szpolitika020.pdf</a:t>
            </a:r>
            <a:endParaRPr lang="hr-HR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dt" idx="25"/>
          </p:nvPr>
        </p:nvSpPr>
        <p:spPr>
          <a:xfrm>
            <a:off x="5795640" y="-360"/>
            <a:ext cx="4435560" cy="353880"/>
          </a:xfrm>
          <a:prstGeom prst="rect">
            <a:avLst/>
          </a:prstGeom>
          <a:noFill/>
          <a:ln w="0">
            <a:noFill/>
          </a:ln>
        </p:spPr>
        <p:txBody>
          <a:bodyPr lIns="99000" rIns="99000" tIns="49680" bIns="496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  <a:def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16.01.2012.</a:t>
            </a:r>
            <a:endParaRPr lang="hr-HR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Img"/>
          </p:nvPr>
        </p:nvSpPr>
        <p:spPr>
          <a:xfrm>
            <a:off x="3343320" y="533160"/>
            <a:ext cx="3551040" cy="266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022040" y="3373560"/>
            <a:ext cx="8188200" cy="31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ftr" idx="26"/>
          </p:nvPr>
        </p:nvSpPr>
        <p:spPr>
          <a:xfrm>
            <a:off x="-360" y="6746760"/>
            <a:ext cx="4435560" cy="354240"/>
          </a:xfrm>
          <a:prstGeom prst="rect">
            <a:avLst/>
          </a:prstGeom>
          <a:noFill/>
          <a:ln w="0">
            <a:noFill/>
          </a:ln>
        </p:spPr>
        <p:txBody>
          <a:bodyPr lIns="99000" rIns="99000" tIns="49680" bIns="4968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  <a:def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r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www.amdg.eu</a:t>
            </a:r>
            <a:endParaRPr lang="hr-HR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sldNum" idx="27"/>
          </p:nvPr>
        </p:nvSpPr>
        <p:spPr>
          <a:xfrm>
            <a:off x="5795640" y="6746760"/>
            <a:ext cx="4435560" cy="354240"/>
          </a:xfrm>
          <a:prstGeom prst="rect">
            <a:avLst/>
          </a:prstGeom>
          <a:noFill/>
          <a:ln w="0">
            <a:noFill/>
          </a:ln>
        </p:spPr>
        <p:txBody>
          <a:bodyPr lIns="99000" rIns="99000" tIns="49680" bIns="496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  <a:def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fld id="{455A69CC-DDCD-491C-B9E0-18A2EB52771B}" type="slidenum"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3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30F5FB6C-62E3-4722-9965-5E51C29DC0F8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BBA69E-1FA0-4088-A764-DF179F90AD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178CC0B-54C7-403A-B2C2-44D1BB52EF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62D7FCA-6BFA-4179-BB87-EDEC5EB5C3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4327C18-529B-4642-8FE3-92AC9BCA0E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F1A107E-69D9-4F0B-8A74-F5DB086317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3FEA3B-DF52-4927-9320-E307403EB9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B4EA5A8-71CF-4C7B-A1BA-DF24588A82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99A5917-416C-42CD-82E1-AD8A36321C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4890917-A6D7-4F57-82C8-FED5273CAA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77D357-20BD-451D-B5E8-FD03B57E8CF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6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98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9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0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01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0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0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4"/>
    <p:sldLayoutId id="2147483672" r:id="rId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</a:t>
            </a: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the title text </a:t>
            </a: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5FC4BB-57E7-4E36-ADA8-BF279EFEC5D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7FFF00-DC1F-4178-A70A-7AE8594E02D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19.12.2013.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31F474-45E8-4C0E-BCF8-EE99970940F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302AC9-DC9B-4E82-98DD-D205E868CE5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1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3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4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4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</a:t>
            </a: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4"/>
    <p:sldLayoutId id="2147483659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7" name="Picture 8" descr="CITBANND"/>
            <p:cNvPicPr/>
            <p:nvPr/>
          </p:nvPicPr>
          <p:blipFill>
            <a:blip r:embed="rId3"/>
            <a:srcRect l="30669" t="0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000" bIns="-45000" anchor="ctr">
                <a:noAutofit/>
              </a:bodyPr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  <p:sldLayoutId id="2147483662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05C2FC-ACD0-4E61-89A1-DD77A1C8C8D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  <p:sldLayoutId id="2147483665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C182C8-23C0-455F-9656-1870299B462F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1FF3E9-5247-456D-A649-9296083FA52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14040" y="1312560"/>
            <a:ext cx="7623000" cy="247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Joel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979280" y="3933720"/>
            <a:ext cx="6553080" cy="223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Drugi od XII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3" descr="A painting of a person holding a sword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6443640" y="19080"/>
            <a:ext cx="2700360" cy="479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Text Box 18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ponedjeljkom i srijedom u 9:15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9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Sveopći pogled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584352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Tlo zemaljsko (</a:t>
            </a:r>
            <a:r>
              <a:rPr lang="hr-HR" sz="2400" b="0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’adamâ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) 1,10 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2,21: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Poharana zemlja (1,10)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raduj se! (2,21)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Sinovi čovjeka/sinovi Adama </a:t>
            </a:r>
            <a:br>
              <a:rPr sz="2400"/>
            </a:b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(1,12 usp. 4,2):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radosti (1,12)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narodi (4,2) – na sud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Životinje 1,18.20 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2,22: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Uzdišu, lutaju – goveda, ovce, zvijeri (1,18) – čeznu za tobom (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Ne bojte se (2,22)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4"/>
          <p:cNvPicPr/>
          <p:nvPr/>
        </p:nvPicPr>
        <p:blipFill>
          <a:blip r:embed="rId1"/>
          <a:stretch/>
        </p:blipFill>
        <p:spPr>
          <a:xfrm>
            <a:off x="6350040" y="0"/>
            <a:ext cx="2793960" cy="573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Text Box 5"/>
          <p:cNvSpPr/>
          <p:nvPr/>
        </p:nvSpPr>
        <p:spPr>
          <a:xfrm>
            <a:off x="6551640" y="5805360"/>
            <a:ext cx="2592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James Tissot, Prorok Joel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5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0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5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0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Apokalipsa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341360"/>
            <a:ext cx="5554800" cy="478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Praelement u 2,2; 3,4?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Tmina (2,2; 3,4) –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חשׁך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ḥošek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Post 1,2)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sunce, mjesec, zvijezde u 2,10; 4,15?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tamni 2,10; 4,15 (sunce tamno, mjesec krv 3,4)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Što je opustošeno u 2,3?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“vrt Eden”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גן עדן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gan ‘eden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2,15 – snaga napadača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4"/>
          <p:cNvPicPr/>
          <p:nvPr/>
        </p:nvPicPr>
        <p:blipFill>
          <a:blip r:embed="rId1"/>
          <a:stretch/>
        </p:blipFill>
        <p:spPr>
          <a:xfrm>
            <a:off x="5796000" y="0"/>
            <a:ext cx="3348000" cy="266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5"/>
          <p:cNvPicPr/>
          <p:nvPr/>
        </p:nvPicPr>
        <p:blipFill>
          <a:blip r:embed="rId2"/>
          <a:stretch/>
        </p:blipFill>
        <p:spPr>
          <a:xfrm>
            <a:off x="6227640" y="2852640"/>
            <a:ext cx="2916360" cy="255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 nodeType="clickEffect">
                      <p:stCondLst>
                        <p:cond delay="indefinite"/>
                      </p:stCondLst>
                      <p:childTnLst>
                        <p:par>
                          <p:cTn id="2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Effect">
                      <p:stCondLst>
                        <p:cond delay="indefinite"/>
                      </p:stCondLst>
                      <p:childTnLst>
                        <p:par>
                          <p:cTn id="2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Effect">
                      <p:stCondLst>
                        <p:cond delay="indefinite"/>
                      </p:stCondLst>
                      <p:childTnLst>
                        <p:par>
                          <p:cTn id="26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2" dur="10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1000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4" dur="1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Effect">
                      <p:stCondLst>
                        <p:cond delay="indefinite"/>
                      </p:stCondLst>
                      <p:childTnLst>
                        <p:par>
                          <p:cTn id="27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" dur="1000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1" dur="10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85920" y="189000"/>
            <a:ext cx="843408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Gospodnji </a:t>
            </a:r>
            <a:r>
              <a:rPr lang="hr-HR" sz="3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(1,15; 2,1.11; 3,4; 4,14)</a:t>
            </a:r>
            <a:endParaRPr lang="hr-HR" sz="3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5554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Velik i strašan (2,11; 3,4)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plug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mač; srp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koplje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(4,10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 2,4)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Dan molitve, razlog (2,17) </a:t>
            </a:r>
            <a:br>
              <a:rPr sz="2600"/>
            </a:br>
            <a:r>
              <a:rPr lang="hr-HR" sz="26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6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rezultat u 3,5?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Razlog: Božja proslava među narodima (2,17)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Rezultat: spasenje (3,5)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Dan Božjega odgovora (2,19):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odgovorio je </a:t>
            </a: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svome narodu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Formula milosrđa + Božje “pokajanje” (2,13)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4" name="Picture 4"/>
          <p:cNvPicPr/>
          <p:nvPr/>
        </p:nvPicPr>
        <p:blipFill>
          <a:blip r:embed="rId1"/>
          <a:stretch/>
        </p:blipFill>
        <p:spPr>
          <a:xfrm>
            <a:off x="6278400" y="1557360"/>
            <a:ext cx="2865600" cy="381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2" dur="indefinite" restart="never" nodeType="tmRoot">
          <p:childTnLst>
            <p:seq>
              <p:cTn id="283" dur="indefinite" nodeType="mainSeq">
                <p:childTnLst>
                  <p:par>
                    <p:cTn id="284" fill="hold" nodeType="clickEffect">
                      <p:stCondLst>
                        <p:cond delay="indefinite"/>
                      </p:stCondLst>
                      <p:childTnLst>
                        <p:par>
                          <p:cTn id="28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0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Effect">
                      <p:stCondLst>
                        <p:cond delay="indefinite"/>
                      </p:stCondLst>
                      <p:childTnLst>
                        <p:par>
                          <p:cTn id="2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Effect">
                      <p:stCondLst>
                        <p:cond delay="indefinite"/>
                      </p:stCondLst>
                      <p:childTnLst>
                        <p:par>
                          <p:cTn id="29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Effect">
                      <p:stCondLst>
                        <p:cond delay="indefinite"/>
                      </p:stCondLst>
                      <p:childTnLst>
                        <p:par>
                          <p:cTn id="30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9" dur="10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Effect">
                      <p:stCondLst>
                        <p:cond delay="indefinite"/>
                      </p:stCondLst>
                      <p:childTnLst>
                        <p:par>
                          <p:cTn id="3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6" dur="10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Izrael i narodi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821844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Izlijevanje Božjega Duha 3,1s: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Sveobuhvatno: sin/kći, mlad/star,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sluge/sluškinje – proroci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Petar na Duhove (Dj 2,16):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“što je rečeno po proroku Joelu”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Sveti zbor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sng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za narode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(4,2)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sud u dolini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Jošafat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+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שׁפט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šafaṭ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“suditi” (4,2.12) usp. v14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Dolina stroge odluke (2x v14)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Juda+Jeruzalem (4,1.6.20) 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narodi (4,2.11s)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Preokret sudbine (4,1)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Božji sud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4"/>
          <p:cNvPicPr/>
          <p:nvPr/>
        </p:nvPicPr>
        <p:blipFill>
          <a:blip r:embed="rId1"/>
          <a:stretch/>
        </p:blipFill>
        <p:spPr>
          <a:xfrm>
            <a:off x="6454800" y="0"/>
            <a:ext cx="2689200" cy="443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Text Box 5"/>
          <p:cNvSpPr/>
          <p:nvPr/>
        </p:nvSpPr>
        <p:spPr>
          <a:xfrm>
            <a:off x="4356000" y="0"/>
            <a:ext cx="2124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Peter Corneilus, Posljednji sud (Joel 4,14)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fill="hold" nodeType="clickEffect">
                      <p:stCondLst>
                        <p:cond delay="indefinite"/>
                      </p:stCondLst>
                      <p:childTnLst>
                        <p:par>
                          <p:cTn id="3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3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Effect">
                      <p:stCondLst>
                        <p:cond delay="indefinite"/>
                      </p:stCondLst>
                      <p:childTnLst>
                        <p:par>
                          <p:cTn id="3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8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Effect">
                      <p:stCondLst>
                        <p:cond delay="indefinite"/>
                      </p:stCondLst>
                      <p:childTnLst>
                        <p:par>
                          <p:cTn id="3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10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5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Effect">
                      <p:stCondLst>
                        <p:cond delay="indefinite"/>
                      </p:stCondLst>
                      <p:childTnLst>
                        <p:par>
                          <p:cTn id="3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Effect">
                      <p:stCondLst>
                        <p:cond delay="indefinite"/>
                      </p:stCondLst>
                      <p:childTnLst>
                        <p:par>
                          <p:cTn id="3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1000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8" dur="10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1773000"/>
            <a:ext cx="7772400" cy="182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napetosti između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institucije i karizme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1547640" y="4076640"/>
            <a:ext cx="640080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800" b="1" u="none" strike="noStrike">
              <a:solidFill>
                <a:srgbClr val="000000"/>
              </a:solidFill>
              <a:effectLst/>
              <a:uFillTx/>
              <a:latin typeface="Times New Roman"/>
              <a:ea typeface="Times New Roman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1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Text Box 2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ak. g. 2022./23.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utorkom 8:15 i srijedom u 9:15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3" name="Picture 6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mi je štit (Ps 31)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85" name="Picture 3"/>
          <p:cNvPicPr/>
          <p:nvPr/>
        </p:nvPicPr>
        <p:blipFill>
          <a:blip r:embed="rId1"/>
          <a:stretch/>
        </p:blipFill>
        <p:spPr>
          <a:xfrm>
            <a:off x="0" y="2384280"/>
            <a:ext cx="9144000" cy="1648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1773000"/>
            <a:ext cx="7772400" cy="182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napetosti između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institucije i karizme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1547640" y="4076640"/>
            <a:ext cx="6400800" cy="223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9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Zvanje (</a:t>
            </a:r>
            <a:r>
              <a:rPr lang="ta-IN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 7,10–17</a:t>
            </a: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i zadaća proroka Amosa</a:t>
            </a:r>
            <a:endParaRPr lang="hr-HR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12"/>
          <p:cNvPicPr/>
          <p:nvPr/>
        </p:nvPicPr>
        <p:blipFill>
          <a:blip r:embed="rId1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Text Box 15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0" name="Picture 13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1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Zvanje “ne-proroka”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7354800" cy="500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Sukob u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Bet-El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(Am 7,10.13)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</a:t>
            </a:r>
            <a:r>
              <a:rPr lang="ta-IN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ptužen pred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kim (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v10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), od koga (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v12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kraljem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svećenika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svetište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Amos nije prorok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dom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(13)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iz proročke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obitelji ni škole (7,14)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prorokuj! (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7,13.16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Prorokuj! (7,15)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Naziv u </a:t>
            </a:r>
            <a:r>
              <a:rPr lang="hr-HR" sz="2600" b="1" i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7,12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“vidjelac” (12)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“poruči”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pošalje (10)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--  Božji autoritet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“odlazi!”</a:t>
            </a:r>
            <a:r>
              <a:rPr lang="ta-IN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idi! (12)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------   Božji autoritet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3" name="Picture 14"/>
          <p:cNvPicPr/>
          <p:nvPr/>
        </p:nvPicPr>
        <p:blipFill>
          <a:blip r:embed="rId1"/>
          <a:stretch/>
        </p:blipFill>
        <p:spPr>
          <a:xfrm>
            <a:off x="7364520" y="0"/>
            <a:ext cx="1779480" cy="364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Rectangle 2"/>
          <p:cNvSpPr/>
          <p:nvPr/>
        </p:nvSpPr>
        <p:spPr>
          <a:xfrm>
            <a:off x="7380360" y="3643560"/>
            <a:ext cx="17636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James Tissot</a:t>
            </a:r>
            <a:r>
              <a:rPr lang="hr-HR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</a:t>
            </a:r>
            <a:br>
              <a:rPr sz="1000"/>
            </a:br>
            <a:r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The Prophet Amos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watercolour — ca. 1888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9" dur="indefinite" restart="never" nodeType="tmRoot">
          <p:childTnLst>
            <p:seq>
              <p:cTn id="350" dur="indefinite" nodeType="mainSeq">
                <p:childTnLst>
                  <p:par>
                    <p:cTn id="351" fill="hold" nodeType="clickEffect">
                      <p:stCondLst>
                        <p:cond delay="indefinite"/>
                      </p:stCondLst>
                      <p:childTnLst>
                        <p:par>
                          <p:cTn id="3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5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Effect">
                      <p:stCondLst>
                        <p:cond delay="indefinite"/>
                      </p:stCondLst>
                      <p:childTnLst>
                        <p:par>
                          <p:cTn id="35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0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Effect">
                      <p:stCondLst>
                        <p:cond delay="indefinite"/>
                      </p:stCondLst>
                      <p:childTnLst>
                        <p:par>
                          <p:cTn id="3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5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Effect">
                      <p:stCondLst>
                        <p:cond delay="indefinite"/>
                      </p:stCondLst>
                      <p:childTnLst>
                        <p:par>
                          <p:cTn id="36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0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Effect">
                      <p:stCondLst>
                        <p:cond delay="indefinite"/>
                      </p:stCondLst>
                      <p:childTnLst>
                        <p:par>
                          <p:cTn id="37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5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Effect">
                      <p:stCondLst>
                        <p:cond delay="indefinite"/>
                      </p:stCondLst>
                      <p:childTnLst>
                        <p:par>
                          <p:cTn id="37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0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Effect">
                      <p:stCondLst>
                        <p:cond delay="indefinite"/>
                      </p:stCondLst>
                      <p:childTnLst>
                        <p:par>
                          <p:cTn id="38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5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Effect">
                      <p:stCondLst>
                        <p:cond delay="indefinite"/>
                      </p:stCondLst>
                      <p:childTnLst>
                        <p:par>
                          <p:cTn id="38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0" dur="500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Effect">
                      <p:stCondLst>
                        <p:cond delay="indefinite"/>
                      </p:stCondLst>
                      <p:childTnLst>
                        <p:par>
                          <p:cTn id="39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5" dur="500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95280" y="128520"/>
            <a:ext cx="86868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obrana: Božji autoritet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Božja zapovijed Amosu </a:t>
            </a:r>
            <a:r>
              <a:rPr lang="hr-HR" sz="23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(Am 7,15):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“Idi, prorokuj mome narodu”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je doživio zvanje 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stada (Mojsije, David, Elizej)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“mač”, “progonstvo” (11 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17) “njegove riječi” (7,10)?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mača će pasti (7,17) – govori </a:t>
            </a:r>
            <a:r>
              <a:rPr lang="he-IL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4,10; 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7,9.17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9,1.4)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“Sigurno će u progonstvo” (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5,5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7,11.</a:t>
            </a:r>
            <a:r>
              <a:rPr lang="hr-HR" sz="23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17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Božji postupak: </a:t>
            </a:r>
            <a:r>
              <a:rPr lang="he-IL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cs typeface="Times New Roman"/>
              </a:rPr>
              <a:t>לקח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0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lāqaḥ</a:t>
            </a:r>
            <a:r>
              <a:rPr lang="hr-HR" sz="27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(7,15) =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uzima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Judeje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5,24; 2 Kr 2,9s; Ez 3,14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Picture 15"/>
          <p:cNvPicPr/>
          <p:nvPr/>
        </p:nvPicPr>
        <p:blipFill>
          <a:blip r:embed="rId1"/>
          <a:stretch/>
        </p:blipFill>
        <p:spPr>
          <a:xfrm>
            <a:off x="7107120" y="3716280"/>
            <a:ext cx="2036880" cy="314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Picture 16" descr="Slikovni rezultat za amos the herd&quot;"/>
          <p:cNvPicPr/>
          <p:nvPr/>
        </p:nvPicPr>
        <p:blipFill>
          <a:blip r:embed="rId2"/>
          <a:stretch/>
        </p:blipFill>
        <p:spPr>
          <a:xfrm>
            <a:off x="6443640" y="981000"/>
            <a:ext cx="2700360" cy="183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Text Box 16"/>
          <p:cNvSpPr/>
          <p:nvPr/>
        </p:nvSpPr>
        <p:spPr>
          <a:xfrm>
            <a:off x="4140360" y="6308640"/>
            <a:ext cx="29876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Amos as shepherd, 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 Illustrator of Petrus Comestor's 'Bible Historiale', France, 1372 ; Miniature, Museum Meermanno Westreenianum, The Hague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6" dur="indefinite" restart="never" nodeType="tmRoot">
          <p:childTnLst>
            <p:seq>
              <p:cTn id="397" dur="indefinite" nodeType="mainSeq">
                <p:childTnLst>
                  <p:par>
                    <p:cTn id="398" fill="hold" nodeType="clickEffect">
                      <p:stCondLst>
                        <p:cond delay="indefinite"/>
                      </p:stCondLst>
                      <p:childTnLst>
                        <p:par>
                          <p:cTn id="39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Effect">
                      <p:stCondLst>
                        <p:cond delay="indefinite"/>
                      </p:stCondLst>
                      <p:childTnLst>
                        <p:par>
                          <p:cTn id="40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7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Effect">
                      <p:stCondLst>
                        <p:cond delay="indefinite"/>
                      </p:stCondLst>
                      <p:childTnLst>
                        <p:par>
                          <p:cTn id="40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2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Effect">
                      <p:stCondLst>
                        <p:cond delay="indefinite"/>
                      </p:stCondLst>
                      <p:childTnLst>
                        <p:par>
                          <p:cTn id="4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7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 nodeType="clickEffect">
                      <p:stCondLst>
                        <p:cond delay="indefinite"/>
                      </p:stCondLst>
                      <p:childTnLst>
                        <p:par>
                          <p:cTn id="4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2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 nodeType="clickEffect">
                      <p:stCondLst>
                        <p:cond delay="indefinite"/>
                      </p:stCondLst>
                      <p:childTnLst>
                        <p:par>
                          <p:cTn id="4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7"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Effect">
                      <p:stCondLst>
                        <p:cond delay="indefinite"/>
                      </p:stCondLst>
                      <p:childTnLst>
                        <p:par>
                          <p:cTn id="4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2" dur="500"/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85200" y="133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sudbina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68000" y="907920"/>
            <a:ext cx="8675640" cy="525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noqed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ovčar (Am 1,1)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boqer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stočar + voćar (7,14)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Proroci u </a:t>
            </a:r>
            <a:r>
              <a:rPr lang="hr-HR" sz="24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2,11s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24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3,7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ih podiže (2,11)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Zajednica im brani: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proriči!” (2,12 usp. 7,13)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se zajednici obraća u 2,11s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Gospodinovi sluge (3,7)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ne čini ništa, a da im ne objavi nakanu (usp. Post 18,17)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Zašto prorokovanje (Am 3,8)?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Lav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riče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3,4.8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שׁאג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ša’ag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Joel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Hoš 11,10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(KS: grmi, Š. riče) → prorok naviješta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grmi sa Siona” (Joel 4,16; Am 1,2)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“riče kao lav” (Hoš 11,10)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2" name="Picture 17" descr="th?id=I4810574436893205&amp;pid=1"/>
          <p:cNvPicPr/>
          <p:nvPr/>
        </p:nvPicPr>
        <p:blipFill>
          <a:blip r:embed="rId1"/>
          <a:stretch/>
        </p:blipFill>
        <p:spPr>
          <a:xfrm>
            <a:off x="5715000" y="0"/>
            <a:ext cx="3429000" cy="320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3" dur="indefinite" restart="never" nodeType="tmRoot">
          <p:childTnLst>
            <p:seq>
              <p:cTn id="434" dur="indefinite" nodeType="mainSeq">
                <p:childTnLst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9" dur="1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10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1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6" dur="1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7" dur="10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8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3" dur="1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4" dur="10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5" dur="1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0" dur="5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5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6" dur="5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71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76" dur="500"/>
                                        <p:tgtEl>
                                          <p:spTgt spid="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1" dur="500" fill="hold"/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2" dur="500" fill="hold"/>
                                        <p:tgtEl>
                                          <p:spTgt spid="2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po pravdi sudi (Ps 9)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"/>
          <p:cNvPicPr/>
          <p:nvPr/>
        </p:nvPicPr>
        <p:blipFill>
          <a:blip r:embed="rId1"/>
          <a:stretch/>
        </p:blipFill>
        <p:spPr>
          <a:xfrm>
            <a:off x="25200" y="2700000"/>
            <a:ext cx="8886600" cy="198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77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viđenja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542800" cy="51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4 + 1 viđenje (Am 7,1.4.7; 8,1; 9,1)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što mi pokaza Gospodin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skakavci, oganj, visak, košarica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“vidio sam” 9,1 (usp. 1,1)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radi nakon 1. i 2., u 7,2.5? </a:t>
            </a:r>
            <a:br>
              <a:rPr sz="2200"/>
            </a:b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Uspjeh (v3.6)?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Oprosti!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7,2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);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Stani!</a:t>
            </a:r>
            <a:r>
              <a:rPr lang="ta-IN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7,5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= zagovornik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uspješna molitva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7,3.6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Poziv u 3. i 4. viđenju (7,8; 8,2)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“Amose!”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עמוס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amôs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(1,1; 7.8.10-12.14; 8,2) 7x, samo tu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אמוץ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amôṣ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1,1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5" name="Picture 18"/>
          <p:cNvPicPr/>
          <p:nvPr/>
        </p:nvPicPr>
        <p:blipFill>
          <a:blip r:embed="rId1"/>
          <a:stretch/>
        </p:blipFill>
        <p:spPr>
          <a:xfrm>
            <a:off x="5929200" y="0"/>
            <a:ext cx="321480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Text Box 17"/>
          <p:cNvSpPr/>
          <p:nvPr/>
        </p:nvSpPr>
        <p:spPr>
          <a:xfrm>
            <a:off x="5688000" y="4508640"/>
            <a:ext cx="3456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S. Dali, Am 7,7: U ruci mu visak, "Biblia Sacra", 1969 by Rizzoli of Rome 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94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99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4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9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4" dur="5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9" dur="5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4" dur="500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9" dur="500"/>
                                        <p:tgtEl>
                                          <p:spTgt spid="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Živi susret i dobar kraj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821844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Koga Amos vidi u 3. i 5. viđenju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(Am 7,7; 9,1)?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אדני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donaj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נצב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naṣab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1 Sam 3,10)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“stajati, biti postavljen” (7,7; 9,1)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Š. “Svemogući je stajao” (7,7)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“Čovjek stoji” (7,7 = LXX 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ἀνήρ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Vg. vir)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“Vidjeh Gospoda” (9,1 usp. Iz 6,1)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Ukupan ishod u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Am </a:t>
            </a:r>
            <a:r>
              <a:rPr lang="hr-HR" sz="2400" b="1" u="sng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9,11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“Podići ću raspalu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kolibu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Davidovu” (Dj 15,16)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Davidov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sjenica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9" name="Picture 19"/>
          <p:cNvPicPr/>
          <p:nvPr/>
        </p:nvPicPr>
        <p:blipFill>
          <a:blip r:embed="rId1"/>
          <a:stretch/>
        </p:blipFill>
        <p:spPr>
          <a:xfrm>
            <a:off x="5316480" y="4149720"/>
            <a:ext cx="3803760" cy="264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0" dur="indefinite" restart="never" nodeType="tmRoot">
          <p:childTnLst>
            <p:seq>
              <p:cTn id="531" dur="indefinite" nodeType="mainSeq">
                <p:childTnLst>
                  <p:par>
                    <p:cTn id="532" fill="hold" nodeType="clickEffect">
                      <p:stCondLst>
                        <p:cond delay="indefinite"/>
                      </p:stCondLst>
                      <p:childTnLst>
                        <p:par>
                          <p:cTn id="5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6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7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8" dur="10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 nodeType="clickEffect">
                      <p:stCondLst>
                        <p:cond delay="indefinite"/>
                      </p:stCondLst>
                      <p:childTnLst>
                        <p:par>
                          <p:cTn id="5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3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5" dur="10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 nodeType="clickEffect">
                      <p:stCondLst>
                        <p:cond delay="indefinite"/>
                      </p:stCondLst>
                      <p:childTnLst>
                        <p:par>
                          <p:cTn id="5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0" dur="5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5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 nodeType="clickEffect">
                      <p:stCondLst>
                        <p:cond delay="indefinite"/>
                      </p:stCondLst>
                      <p:childTnLst>
                        <p:par>
                          <p:cTn id="5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6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7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 nodeType="clickEffect">
                      <p:stCondLst>
                        <p:cond delay="indefinite"/>
                      </p:stCondLst>
                      <p:childTnLst>
                        <p:par>
                          <p:cTn id="55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6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2" dur="10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10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4" dur="10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14040" y="1312560"/>
            <a:ext cx="7623000" cy="247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Joel</a:t>
            </a:r>
            <a:br>
              <a:rPr sz="7200"/>
            </a:br>
            <a:r>
              <a:rPr lang="he-IL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אל </a:t>
            </a: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+ </a:t>
            </a:r>
            <a:r>
              <a:rPr lang="he-IL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יהוה</a:t>
            </a: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979280" y="3933360"/>
            <a:ext cx="7488360" cy="259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Teolog Dana Gospodnjega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Jl 1,15; 2,1.11; 3,4; 4,14: 5x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יום יהוה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“dan Gospodnji” prvi put u XII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3x; Ez 2x; Am 3x; Ob 1x; Sef 3x; Mal 1x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1" descr="A painting of a person holding a sword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6443640" y="19080"/>
            <a:ext cx="2700360" cy="479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 Box 18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ak. g. 2022./23.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utorkom 8:15 i srijedom u 9:15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42" name="Picture 7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4" name="Picture 8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rmAutofit fontScale="700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 Gospodnji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e-IL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יום יהוה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jôm ’Adonaj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Jl 1,15; 2,1.11; 3,4; 4,14: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Jao! Blizu je! Opustošenje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Svemogućega. (1,15)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Blizu je! Dršću svi stanovnici (2,1)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vojska. Velik i strašan.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ga može podnijeti? (2,11)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Tama, krv. Velik i strašan (3,4)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Blizu je! U Dolini odluke (4,14)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„U onaj dan” (4,18):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Mošt, mlijeko, voda; izvor u Domu Gospodnjem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4"/>
          <p:cNvPicPr/>
          <p:nvPr/>
        </p:nvPicPr>
        <p:blipFill>
          <a:blip r:embed="rId1"/>
          <a:stretch/>
        </p:blipFill>
        <p:spPr>
          <a:xfrm>
            <a:off x="6597720" y="0"/>
            <a:ext cx="2546280" cy="3213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pl-PL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 ključna teksta: 2,13b; 3,1; 4,10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692316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Formula o Bogu (2,13b):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 je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nježnost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sama i milosrđe,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spor na ljutnju, a bogat dobrotom”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(KS usp. Izl 34,6)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ražali se nad zlom (usp. Jon 4,2)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Najava NZ-Pedesetnice (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Sedmicâ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(3,1):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“izlit ću Duha svojega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svako tijelo” (3,1)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sa svakim tijelom (Post 9,17)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Prevrat mesijanskog proroštva (4,10)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“plug u mač, srp u koplje” (4,10)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Mač u plug, koplje u srp (Iz 2,4; Mih 4,3)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Picture 4"/>
          <p:cNvPicPr/>
          <p:nvPr/>
        </p:nvPicPr>
        <p:blipFill>
          <a:blip r:embed="rId1"/>
          <a:stretch/>
        </p:blipFill>
        <p:spPr>
          <a:xfrm>
            <a:off x="6372360" y="1125360"/>
            <a:ext cx="2771640" cy="445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 nodeType="clickEffect">
                      <p:stCondLst>
                        <p:cond delay="indefinite"/>
                      </p:stCondLst>
                      <p:childTnLst>
                        <p:par>
                          <p:cTn id="4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Effect">
                      <p:stCondLst>
                        <p:cond delay="indefinite"/>
                      </p:stCondLst>
                      <p:childTnLst>
                        <p:par>
                          <p:cTn id="5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6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Effect">
                      <p:stCondLst>
                        <p:cond delay="indefinite"/>
                      </p:stCondLst>
                      <p:childTnLst>
                        <p:par>
                          <p:cTn id="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6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Effect">
                      <p:stCondLst>
                        <p:cond delay="indefinite"/>
                      </p:stCondLst>
                      <p:childTnLst>
                        <p:par>
                          <p:cTn id="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1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Effect">
                      <p:stCondLst>
                        <p:cond delay="indefinite"/>
                      </p:stCondLst>
                      <p:childTnLst>
                        <p:par>
                          <p:cTn id="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6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Sveti zbor (2,16; usp. 1,14; 2,15)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907560"/>
            <a:ext cx="829152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Posvetite zbor! (2,16)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Trubite (2,1.15)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Zbor svečani (1,14; 2,15)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Riječ za sve 1,2s 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2,21s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stanovnici (1,2.14; 2,1)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praunuka (1,3)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Tlo zemaljsko (2,21), zvijeri (22)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Riječ – čija? (1,6.19) usp. 1,1; 2,12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“moja zemlja” (1,6; 4,2) “moja gora” (2,1) – Božja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“Tebi vapim” (1,19) – prorok molitelj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90000"/>
              </a:lnSpc>
              <a:spcBef>
                <a:spcPts val="5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Učitelj molitve (2,17):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Neka mole (svećenici): “Smiluj se…”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Picture 4"/>
          <p:cNvPicPr/>
          <p:nvPr/>
        </p:nvPicPr>
        <p:blipFill>
          <a:blip r:embed="rId1"/>
          <a:stretch/>
        </p:blipFill>
        <p:spPr>
          <a:xfrm>
            <a:off x="6369120" y="981000"/>
            <a:ext cx="2774880" cy="331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 nodeType="clickEffect">
                      <p:stCondLst>
                        <p:cond delay="indefinite"/>
                      </p:stCondLst>
                      <p:childTnLst>
                        <p:par>
                          <p:cTn id="8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3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Effect">
                      <p:stCondLst>
                        <p:cond delay="indefinite"/>
                      </p:stCondLst>
                      <p:childTnLst>
                        <p:par>
                          <p:cTn id="8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Effect">
                      <p:stCondLst>
                        <p:cond delay="indefinite"/>
                      </p:stCondLst>
                      <p:childTnLst>
                        <p:par>
                          <p:cTn id="9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3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Effect">
                      <p:stCondLst>
                        <p:cond delay="indefinite"/>
                      </p:stCondLst>
                      <p:childTnLst>
                        <p:par>
                          <p:cTn id="9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8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Effect">
                      <p:stCondLst>
                        <p:cond delay="indefinite"/>
                      </p:stCondLst>
                      <p:childTnLst>
                        <p:par>
                          <p:cTn id="10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3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Effect">
                      <p:stCondLst>
                        <p:cond delay="indefinite"/>
                      </p:stCondLst>
                      <p:childTnLst>
                        <p:par>
                          <p:cTn id="10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8" dur="5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Effect">
                      <p:stCondLst>
                        <p:cond delay="indefinite"/>
                      </p:stCondLst>
                      <p:childTnLst>
                        <p:par>
                          <p:cTn id="1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3" dur="500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Effect">
                      <p:stCondLst>
                        <p:cond delay="indefinite"/>
                      </p:stCondLst>
                      <p:childTnLst>
                        <p:par>
                          <p:cTn id="1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8" dur="500"/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Saziv Božjega naroda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8147160" cy="52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Otvoren poziv zajednici: 1,2s; 5.8; 2,12s; 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23.27: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Čujte (1,2), recite (v3)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Plačite (v5.8)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Vratite se – obratite se (2,12s)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Radujte se (2,23)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Znat ćete (2,27; 4,17)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Poseban poziv u 1,11.13: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Poljodjelcima i vinogradarima (1,11)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Zbog plodova (11s)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Svećenicima 1,13 (usp. 1,9; 2,17)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Zbog žrtava (1,9.13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2,14)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Bogoslužno okupljanje (1,14; 2,15)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Hramu (1,14) –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(1,14; 2,15)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7" name="Picture 4"/>
          <p:cNvPicPr/>
          <p:nvPr/>
        </p:nvPicPr>
        <p:blipFill>
          <a:blip r:embed="rId1"/>
          <a:stretch/>
        </p:blipFill>
        <p:spPr>
          <a:xfrm>
            <a:off x="6004080" y="1773360"/>
            <a:ext cx="3139920" cy="410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Text Box 5"/>
          <p:cNvSpPr/>
          <p:nvPr/>
        </p:nvSpPr>
        <p:spPr>
          <a:xfrm>
            <a:off x="6012000" y="5950080"/>
            <a:ext cx="3132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S. Dalí, Locusta et bruchus, Biblia Sacra </a:t>
            </a: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1964-67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 nodeType="clickEffect">
                      <p:stCondLst>
                        <p:cond delay="indefinite"/>
                      </p:stCondLst>
                      <p:childTnLst>
                        <p:par>
                          <p:cTn id="1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5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Effect">
                      <p:stCondLst>
                        <p:cond delay="indefinite"/>
                      </p:stCondLst>
                      <p:childTnLst>
                        <p:par>
                          <p:cTn id="1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0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Effect">
                      <p:stCondLst>
                        <p:cond delay="indefinite"/>
                      </p:stCondLst>
                      <p:childTnLst>
                        <p:par>
                          <p:cTn id="1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5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Effect">
                      <p:stCondLst>
                        <p:cond delay="indefinite"/>
                      </p:stCondLst>
                      <p:childTnLst>
                        <p:par>
                          <p:cTn id="1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0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Effect">
                      <p:stCondLst>
                        <p:cond delay="indefinite"/>
                      </p:stCondLst>
                      <p:childTnLst>
                        <p:par>
                          <p:cTn id="1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5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Effect">
                      <p:stCondLst>
                        <p:cond delay="indefinite"/>
                      </p:stCondLst>
                      <p:childTnLst>
                        <p:par>
                          <p:cTn id="1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0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Effect">
                      <p:stCondLst>
                        <p:cond delay="indefinite"/>
                      </p:stCondLst>
                      <p:childTnLst>
                        <p:par>
                          <p:cTn id="1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Effect">
                      <p:stCondLst>
                        <p:cond delay="indefinite"/>
                      </p:stCondLst>
                      <p:childTnLst>
                        <p:par>
                          <p:cTn id="1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1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Effect">
                      <p:stCondLst>
                        <p:cond delay="indefinite"/>
                      </p:stCondLst>
                      <p:childTnLst>
                        <p:par>
                          <p:cTn id="16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Effect">
                      <p:stCondLst>
                        <p:cond delay="indefinite"/>
                      </p:stCondLst>
                      <p:childTnLst>
                        <p:par>
                          <p:cTn id="16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2" dur="500"/>
                                        <p:tgtEl>
                                          <p:spTgt spid="1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Nevolja i spas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605952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Napad opasnoga </a:t>
            </a:r>
            <a:br>
              <a:rPr sz="2800"/>
            </a:b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“Sjevernjaka” (2,20 usp. Jr 1,13s)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narod (1,6; 2,2-10)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neviđen (2,2b usp. 1,2b)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Štetočine (1,4)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Božja vojska (2,11.25)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 uokolo (4,11s)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Tir i Sidon, Filistejci (4,4); Grci (4,6); Egipat, Edom (4,19)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Suša i glad 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obilje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Loza i smokva (1,7.12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2,22)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Žito, vino, ulje (1,10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2,19)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651280" y="4195080"/>
            <a:ext cx="3492360" cy="186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Sveto znanje </a:t>
            </a:r>
            <a:br>
              <a:rPr sz="2400"/>
            </a:b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u 2,27; 4,17: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sam vaš Bog” – Savez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5"/>
          <p:cNvPicPr/>
          <p:nvPr/>
        </p:nvPicPr>
        <p:blipFill>
          <a:blip r:embed="rId1"/>
          <a:stretch/>
        </p:blipFill>
        <p:spPr>
          <a:xfrm>
            <a:off x="6524640" y="-34920"/>
            <a:ext cx="2593800" cy="371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Text Box 6"/>
          <p:cNvSpPr/>
          <p:nvPr/>
        </p:nvSpPr>
        <p:spPr>
          <a:xfrm>
            <a:off x="6480000" y="3681360"/>
            <a:ext cx="266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S. Dali, Omnes gentes in valle Iosaphat Joel 3,21 (LXX), </a:t>
            </a:r>
            <a:br>
              <a:rPr sz="1200"/>
            </a:b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Biblia Sacra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 nodeType="clickEffect">
                      <p:stCondLst>
                        <p:cond delay="indefinite"/>
                      </p:stCondLst>
                      <p:childTnLst>
                        <p:par>
                          <p:cTn id="17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9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Effect">
                      <p:stCondLst>
                        <p:cond delay="indefinite"/>
                      </p:stCondLst>
                      <p:childTnLst>
                        <p:par>
                          <p:cTn id="18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4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Effect">
                      <p:stCondLst>
                        <p:cond delay="indefinite"/>
                      </p:stCondLst>
                      <p:childTnLst>
                        <p:par>
                          <p:cTn id="18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9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Effect">
                      <p:stCondLst>
                        <p:cond delay="indefinite"/>
                      </p:stCondLst>
                      <p:childTnLst>
                        <p:par>
                          <p:cTn id="19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4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Effect">
                      <p:stCondLst>
                        <p:cond delay="indefinite"/>
                      </p:stCondLst>
                      <p:childTnLst>
                        <p:par>
                          <p:cTn id="1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1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Effect">
                      <p:stCondLst>
                        <p:cond delay="indefinite"/>
                      </p:stCondLst>
                      <p:childTnLst>
                        <p:par>
                          <p:cTn id="20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6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Effect">
                      <p:stCondLst>
                        <p:cond delay="indefinite"/>
                      </p:stCondLst>
                      <p:childTnLst>
                        <p:par>
                          <p:cTn id="2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1" dur="5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Effect">
                      <p:stCondLst>
                        <p:cond delay="indefinite"/>
                      </p:stCondLst>
                      <p:childTnLst>
                        <p:par>
                          <p:cTn id="2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8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2012-01-16T10:16:53Z</dcterms:created>
  <dc:creator>Niko</dc:creator>
  <dc:description/>
  <dc:language>hr-HR</dc:language>
  <cp:lastModifiedBy/>
  <cp:lastPrinted>2026-04-27T09:09:13Z</cp:lastPrinted>
  <dcterms:modified xsi:type="dcterms:W3CDTF">2026-04-27T08:56:09Z</dcterms:modified>
  <cp:revision>79</cp:revision>
  <dc:subject/>
  <dc:title>Joel, Obadija</dc:title>
</cp:coreProperties>
</file>