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4" r:id="rId4"/>
    <p:sldMasterId id="2147483656" r:id="rId5"/>
    <p:sldMasterId id="2147483659" r:id="rId6"/>
    <p:sldMasterId id="2147483662" r:id="rId7"/>
    <p:sldMasterId id="2147483665" r:id="rId8"/>
    <p:sldMasterId id="2147483667" r:id="rId9"/>
    <p:sldMasterId id="2147483669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</p:sldIdLst>
  <p:sldSz cx="9144000" cy="6858000"/>
  <p:notesSz cx="8686800" cy="6400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0" y="0"/>
            <a:ext cx="10234800" cy="710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4680" rIns="94680" tIns="47520" bIns="475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sz11_022.pdf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dt" idx="28"/>
          </p:nvPr>
        </p:nvSpPr>
        <p:spPr>
          <a:xfrm>
            <a:off x="5795640" y="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4680" rIns="94680" tIns="47520" bIns="475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19.01.2012.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Img"/>
          </p:nvPr>
        </p:nvSpPr>
        <p:spPr>
          <a:xfrm>
            <a:off x="3339720" y="531720"/>
            <a:ext cx="3554280" cy="266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900" b="1" u="none" strike="noStrike">
                <a:solidFill>
                  <a:srgbClr val="330066"/>
                </a:solidFill>
                <a:effectLst/>
                <a:uFillTx/>
                <a:latin typeface="Arial"/>
              </a:rPr>
              <a:t>Click to move the slide</a:t>
            </a:r>
            <a:endParaRPr lang="hr-HR" sz="3900" b="1" u="none" strike="noStrike">
              <a:solidFill>
                <a:srgbClr val="330066"/>
              </a:solidFill>
              <a:effectLst/>
              <a:uFillTx/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022040" y="3373200"/>
            <a:ext cx="8188200" cy="31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ftr" idx="29"/>
          </p:nvPr>
        </p:nvSpPr>
        <p:spPr>
          <a:xfrm>
            <a:off x="-36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4680" rIns="94680" tIns="47520" bIns="475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sldNum" idx="30"/>
          </p:nvPr>
        </p:nvSpPr>
        <p:spPr>
          <a:xfrm>
            <a:off x="579564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4680" rIns="94680" tIns="47520" bIns="475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47880"/>
                <a:tab algn="l" pos="1895400"/>
                <a:tab algn="l" pos="2843280"/>
                <a:tab algn="l" pos="3790800"/>
                <a:tab algn="l" pos="4738680"/>
                <a:tab algn="l" pos="5686560"/>
                <a:tab algn="l" pos="6634080"/>
                <a:tab algn="l" pos="7581960"/>
                <a:tab algn="l" pos="8529480"/>
                <a:tab algn="l" pos="9477360"/>
                <a:tab algn="l" pos="10425240"/>
              </a:tabLst>
            </a:pPr>
            <a:fld id="{1925FA5B-461B-4729-B2AE-D63A7DA0B66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"/>
          <p:cNvSpPr/>
          <p:nvPr/>
        </p:nvSpPr>
        <p:spPr>
          <a:xfrm>
            <a:off x="0" y="0"/>
            <a:ext cx="44355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sz_12_maliproroci_amos.ppt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Rectangle 3"/>
          <p:cNvSpPr/>
          <p:nvPr/>
        </p:nvSpPr>
        <p:spPr>
          <a:xfrm>
            <a:off x="5796000" y="0"/>
            <a:ext cx="44355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18.01.13.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Rectangle 6"/>
          <p:cNvSpPr/>
          <p:nvPr/>
        </p:nvSpPr>
        <p:spPr>
          <a:xfrm>
            <a:off x="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Rectangle 7"/>
          <p:cNvSpPr/>
          <p:nvPr/>
        </p:nvSpPr>
        <p:spPr>
          <a:xfrm>
            <a:off x="579600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8503F3-77B5-4A5A-AD63-21ABA5B90FC0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3343320" y="533520"/>
            <a:ext cx="3549600" cy="266220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022040" y="3373560"/>
            <a:ext cx="8188200" cy="31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7"/>
          <p:cNvSpPr/>
          <p:nvPr/>
        </p:nvSpPr>
        <p:spPr>
          <a:xfrm>
            <a:off x="579600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90720"/>
                <a:tab algn="l" pos="1981080"/>
                <a:tab algn="l" pos="2971800"/>
                <a:tab algn="l" pos="3962520"/>
                <a:tab algn="l" pos="4952880"/>
                <a:tab algn="l" pos="5943600"/>
                <a:tab algn="l" pos="6934320"/>
                <a:tab algn="l" pos="7924680"/>
                <a:tab algn="l" pos="8915400"/>
                <a:tab algn="l" pos="9906120"/>
                <a:tab algn="l" pos="10896480"/>
              </a:tabLst>
            </a:pPr>
            <a:fld id="{1A5BDDB8-2D9F-4A7B-B9EB-5C3673D27499}" type="slidenum">
              <a:rPr lang="hr-HR" sz="1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lang="hr-HR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3340080" y="531720"/>
            <a:ext cx="3554280" cy="266544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022040" y="3373200"/>
            <a:ext cx="8188200" cy="319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sr-Latn-R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4960" rIns="84960" tIns="44280" bIns="4428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682560"/>
                <a:tab algn="l" pos="1365120"/>
                <a:tab algn="l" pos="2048040"/>
                <a:tab algn="l" pos="2727360"/>
                <a:tab algn="l" pos="2944800"/>
                <a:tab algn="l" pos="3365640"/>
                <a:tab algn="l" pos="3786120"/>
                <a:tab algn="l" pos="4206960"/>
                <a:tab algn="l" pos="4627440"/>
                <a:tab algn="l" pos="5048280"/>
                <a:tab algn="l" pos="5468760"/>
                <a:tab algn="l" pos="5889600"/>
                <a:tab algn="l" pos="6310440"/>
                <a:tab algn="l" pos="6730920"/>
                <a:tab algn="l" pos="7151760"/>
                <a:tab algn="l" pos="7572240"/>
                <a:tab algn="l" pos="7993080"/>
                <a:tab algn="l" pos="8413920"/>
                <a:tab algn="l" pos="8834400"/>
                <a:tab algn="l" pos="9255240"/>
                <a:tab algn="l" pos="9675720"/>
                <a:tab algn="l" pos="10096560"/>
                <a:tab algn="l" pos="10517040"/>
                <a:tab algn="l" pos="10937880"/>
              </a:tabLst>
            </a:pPr>
            <a:fld id="{13495216-7302-475F-A845-65CC027DAF35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1028880" y="650880"/>
            <a:ext cx="4346280" cy="325908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 2"/>
          <p:cNvSpPr/>
          <p:nvPr/>
        </p:nvSpPr>
        <p:spPr>
          <a:xfrm>
            <a:off x="0" y="0"/>
            <a:ext cx="44355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sz_12_maliproroci_amos.ppt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Rectangle 3"/>
          <p:cNvSpPr/>
          <p:nvPr/>
        </p:nvSpPr>
        <p:spPr>
          <a:xfrm>
            <a:off x="5796000" y="0"/>
            <a:ext cx="443556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18.01.13.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Rectangle 6"/>
          <p:cNvSpPr/>
          <p:nvPr/>
        </p:nvSpPr>
        <p:spPr>
          <a:xfrm>
            <a:off x="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Rectangle 7"/>
          <p:cNvSpPr/>
          <p:nvPr/>
        </p:nvSpPr>
        <p:spPr>
          <a:xfrm>
            <a:off x="5796000" y="6745320"/>
            <a:ext cx="44355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6598A5F-4AAE-4BD8-BFFD-03B273F2627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3343320" y="533520"/>
            <a:ext cx="3549600" cy="266220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1022040" y="3373560"/>
            <a:ext cx="8188200" cy="319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8E2A4B-DDF0-47B5-9F58-CF36F0DCE22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6B1659A3-42BB-4983-88D7-B21FCD5C78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ACB231F-F5E6-4AAD-BA49-1F1DD526AA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6BBDCA8B-F1A3-4E15-BAD4-23AB204F77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CC9FCE8-A0DD-4A18-8541-2BBCB0861F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37DEE8F-8D5F-48A0-8CE9-D1867AC42C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623F8C-5717-4F79-8942-11D86E35C4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F193E1D-693C-4218-9D69-F8775404D7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C34C250-A111-463D-B854-A303CDD928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9A73D9F-2395-41F2-B030-AA0DE16F30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1B5F7D0-0FC5-41F1-B144-E977D2ACE0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DF9571C-8DE5-44E7-8BF4-2D994D0DCE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9B698A0-0BCB-4E84-A65D-789E090C7B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7BC72BC9-9472-4486-B811-BDD72AC830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2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3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</a:t>
            </a: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</a:t>
            </a: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</a:t>
            </a: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</a:t>
            </a: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17.01.2013.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sz_12_027ez_dan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9FAEB1-878F-4676-8915-6E1176B6EE0E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2"/>
          <p:cNvSpPr/>
          <p:nvPr/>
        </p:nvSpPr>
        <p:spPr>
          <a:xfrm>
            <a:off x="7315200" y="1066680"/>
            <a:ext cx="0" cy="4496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" name="Group 8"/>
          <p:cNvGrpSpPr/>
          <p:nvPr/>
        </p:nvGrpSpPr>
        <p:grpSpPr>
          <a:xfrm>
            <a:off x="7493040" y="2992320"/>
            <a:ext cx="1337760" cy="2189160"/>
            <a:chOff x="7493040" y="2992320"/>
            <a:chExt cx="1337760" cy="2189160"/>
          </a:xfrm>
        </p:grpSpPr>
        <p:sp>
          <p:nvSpPr>
            <p:cNvPr id="13" name="Oval 9"/>
            <p:cNvSpPr/>
            <p:nvPr/>
          </p:nvSpPr>
          <p:spPr>
            <a:xfrm>
              <a:off x="7493040" y="2992320"/>
              <a:ext cx="201240" cy="20160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Oval 10"/>
            <p:cNvSpPr/>
            <p:nvPr/>
          </p:nvSpPr>
          <p:spPr>
            <a:xfrm>
              <a:off x="7777080" y="2992320"/>
              <a:ext cx="201240" cy="20160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Oval 11"/>
            <p:cNvSpPr/>
            <p:nvPr/>
          </p:nvSpPr>
          <p:spPr>
            <a:xfrm>
              <a:off x="8061120" y="2992320"/>
              <a:ext cx="201240" cy="20160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Oval 12"/>
            <p:cNvSpPr/>
            <p:nvPr/>
          </p:nvSpPr>
          <p:spPr>
            <a:xfrm>
              <a:off x="7493040" y="3276720"/>
              <a:ext cx="201240" cy="20160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Oval 13"/>
            <p:cNvSpPr/>
            <p:nvPr/>
          </p:nvSpPr>
          <p:spPr>
            <a:xfrm>
              <a:off x="7777080" y="3276720"/>
              <a:ext cx="201240" cy="20160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Oval 14"/>
            <p:cNvSpPr/>
            <p:nvPr/>
          </p:nvSpPr>
          <p:spPr>
            <a:xfrm>
              <a:off x="8061120" y="3276720"/>
              <a:ext cx="201240" cy="20160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Oval 15"/>
            <p:cNvSpPr/>
            <p:nvPr/>
          </p:nvSpPr>
          <p:spPr>
            <a:xfrm>
              <a:off x="8345160" y="3276720"/>
              <a:ext cx="201240" cy="201600"/>
            </a:xfrm>
            <a:prstGeom prst="ellipse">
              <a:avLst/>
            </a:prstGeom>
            <a:solidFill>
              <a:srgbClr val="66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Oval 16"/>
            <p:cNvSpPr/>
            <p:nvPr/>
          </p:nvSpPr>
          <p:spPr>
            <a:xfrm>
              <a:off x="7493040" y="3560760"/>
              <a:ext cx="201240" cy="20160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Oval 17"/>
            <p:cNvSpPr/>
            <p:nvPr/>
          </p:nvSpPr>
          <p:spPr>
            <a:xfrm>
              <a:off x="7777080" y="3560760"/>
              <a:ext cx="201240" cy="20160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Oval 18"/>
            <p:cNvSpPr/>
            <p:nvPr/>
          </p:nvSpPr>
          <p:spPr>
            <a:xfrm>
              <a:off x="8061120" y="3560760"/>
              <a:ext cx="201240" cy="201600"/>
            </a:xfrm>
            <a:prstGeom prst="ellipse">
              <a:avLst/>
            </a:prstGeom>
            <a:solidFill>
              <a:srgbClr val="66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Oval 19"/>
            <p:cNvSpPr/>
            <p:nvPr/>
          </p:nvSpPr>
          <p:spPr>
            <a:xfrm>
              <a:off x="8345160" y="3560760"/>
              <a:ext cx="201240" cy="201600"/>
            </a:xfrm>
            <a:prstGeom prst="ellipse">
              <a:avLst/>
            </a:prstGeom>
            <a:solidFill>
              <a:srgbClr val="66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Oval 20"/>
            <p:cNvSpPr/>
            <p:nvPr/>
          </p:nvSpPr>
          <p:spPr>
            <a:xfrm>
              <a:off x="8629560" y="3560760"/>
              <a:ext cx="201240" cy="201600"/>
            </a:xfrm>
            <a:prstGeom prst="ellipse">
              <a:avLst/>
            </a:prstGeom>
            <a:solidFill>
              <a:srgbClr val="cc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Oval 21"/>
            <p:cNvSpPr/>
            <p:nvPr/>
          </p:nvSpPr>
          <p:spPr>
            <a:xfrm>
              <a:off x="7493040" y="3843360"/>
              <a:ext cx="201240" cy="203040"/>
            </a:xfrm>
            <a:prstGeom prst="ellipse">
              <a:avLst/>
            </a:prstGeom>
            <a:solidFill>
              <a:srgbClr val="3300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Oval 22"/>
            <p:cNvSpPr/>
            <p:nvPr/>
          </p:nvSpPr>
          <p:spPr>
            <a:xfrm>
              <a:off x="7777080" y="3843360"/>
              <a:ext cx="201240" cy="203040"/>
            </a:xfrm>
            <a:prstGeom prst="ellipse">
              <a:avLst/>
            </a:prstGeom>
            <a:solidFill>
              <a:srgbClr val="66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Oval 23"/>
            <p:cNvSpPr/>
            <p:nvPr/>
          </p:nvSpPr>
          <p:spPr>
            <a:xfrm>
              <a:off x="8061120" y="3843360"/>
              <a:ext cx="201240" cy="203040"/>
            </a:xfrm>
            <a:prstGeom prst="ellipse">
              <a:avLst/>
            </a:prstGeom>
            <a:solidFill>
              <a:srgbClr val="66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Oval 24"/>
            <p:cNvSpPr/>
            <p:nvPr/>
          </p:nvSpPr>
          <p:spPr>
            <a:xfrm>
              <a:off x="8345160" y="3843360"/>
              <a:ext cx="201240" cy="203040"/>
            </a:xfrm>
            <a:prstGeom prst="ellipse">
              <a:avLst/>
            </a:prstGeom>
            <a:solidFill>
              <a:srgbClr val="cc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Oval 25"/>
            <p:cNvSpPr/>
            <p:nvPr/>
          </p:nvSpPr>
          <p:spPr>
            <a:xfrm>
              <a:off x="7493040" y="4127400"/>
              <a:ext cx="201240" cy="203400"/>
            </a:xfrm>
            <a:prstGeom prst="ellipse">
              <a:avLst/>
            </a:prstGeom>
            <a:solidFill>
              <a:srgbClr val="66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Oval 26"/>
            <p:cNvSpPr/>
            <p:nvPr/>
          </p:nvSpPr>
          <p:spPr>
            <a:xfrm>
              <a:off x="7777080" y="4127400"/>
              <a:ext cx="201240" cy="203400"/>
            </a:xfrm>
            <a:prstGeom prst="ellipse">
              <a:avLst/>
            </a:prstGeom>
            <a:solidFill>
              <a:srgbClr val="66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Oval 27"/>
            <p:cNvSpPr/>
            <p:nvPr/>
          </p:nvSpPr>
          <p:spPr>
            <a:xfrm>
              <a:off x="8061120" y="4127400"/>
              <a:ext cx="201240" cy="203400"/>
            </a:xfrm>
            <a:prstGeom prst="ellipse">
              <a:avLst/>
            </a:prstGeom>
            <a:solidFill>
              <a:srgbClr val="cc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" name="Oval 28"/>
            <p:cNvSpPr/>
            <p:nvPr/>
          </p:nvSpPr>
          <p:spPr>
            <a:xfrm>
              <a:off x="8345160" y="4127400"/>
              <a:ext cx="201240" cy="203400"/>
            </a:xfrm>
            <a:prstGeom prst="ellipse">
              <a:avLst/>
            </a:prstGeom>
            <a:solidFill>
              <a:srgbClr val="cc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" name="Oval 29"/>
            <p:cNvSpPr/>
            <p:nvPr/>
          </p:nvSpPr>
          <p:spPr>
            <a:xfrm>
              <a:off x="8629560" y="4127400"/>
              <a:ext cx="201240" cy="203400"/>
            </a:xfrm>
            <a:prstGeom prst="ellipse">
              <a:avLst/>
            </a:prstGeom>
            <a:solidFill>
              <a:srgbClr val="d8d8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Oval 30"/>
            <p:cNvSpPr/>
            <p:nvPr/>
          </p:nvSpPr>
          <p:spPr>
            <a:xfrm>
              <a:off x="7493040" y="4411800"/>
              <a:ext cx="201240" cy="201600"/>
            </a:xfrm>
            <a:prstGeom prst="ellipse">
              <a:avLst/>
            </a:prstGeom>
            <a:solidFill>
              <a:srgbClr val="6699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Oval 31"/>
            <p:cNvSpPr/>
            <p:nvPr/>
          </p:nvSpPr>
          <p:spPr>
            <a:xfrm>
              <a:off x="7777080" y="4411800"/>
              <a:ext cx="201240" cy="201600"/>
            </a:xfrm>
            <a:prstGeom prst="ellipse">
              <a:avLst/>
            </a:prstGeom>
            <a:solidFill>
              <a:srgbClr val="cc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Oval 32"/>
            <p:cNvSpPr/>
            <p:nvPr/>
          </p:nvSpPr>
          <p:spPr>
            <a:xfrm>
              <a:off x="8061120" y="4411800"/>
              <a:ext cx="201240" cy="201600"/>
            </a:xfrm>
            <a:prstGeom prst="ellipse">
              <a:avLst/>
            </a:prstGeom>
            <a:solidFill>
              <a:srgbClr val="cc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Oval 33"/>
            <p:cNvSpPr/>
            <p:nvPr/>
          </p:nvSpPr>
          <p:spPr>
            <a:xfrm>
              <a:off x="8345160" y="4411800"/>
              <a:ext cx="201240" cy="201600"/>
            </a:xfrm>
            <a:prstGeom prst="ellipse">
              <a:avLst/>
            </a:prstGeom>
            <a:solidFill>
              <a:srgbClr val="d8d8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Oval 34"/>
            <p:cNvSpPr/>
            <p:nvPr/>
          </p:nvSpPr>
          <p:spPr>
            <a:xfrm>
              <a:off x="7493040" y="4695840"/>
              <a:ext cx="201240" cy="201600"/>
            </a:xfrm>
            <a:prstGeom prst="ellipse">
              <a:avLst/>
            </a:prstGeom>
            <a:solidFill>
              <a:srgbClr val="cc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Oval 35"/>
            <p:cNvSpPr/>
            <p:nvPr/>
          </p:nvSpPr>
          <p:spPr>
            <a:xfrm>
              <a:off x="7777080" y="4695840"/>
              <a:ext cx="201240" cy="201600"/>
            </a:xfrm>
            <a:prstGeom prst="ellipse">
              <a:avLst/>
            </a:prstGeom>
            <a:solidFill>
              <a:srgbClr val="cc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Oval 36"/>
            <p:cNvSpPr/>
            <p:nvPr/>
          </p:nvSpPr>
          <p:spPr>
            <a:xfrm>
              <a:off x="8061120" y="4695840"/>
              <a:ext cx="201240" cy="201600"/>
            </a:xfrm>
            <a:prstGeom prst="ellipse">
              <a:avLst/>
            </a:prstGeom>
            <a:solidFill>
              <a:srgbClr val="d8d8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Oval 37"/>
            <p:cNvSpPr/>
            <p:nvPr/>
          </p:nvSpPr>
          <p:spPr>
            <a:xfrm>
              <a:off x="8345160" y="4695840"/>
              <a:ext cx="201240" cy="201600"/>
            </a:xfrm>
            <a:prstGeom prst="ellipse">
              <a:avLst/>
            </a:prstGeom>
            <a:solidFill>
              <a:srgbClr val="d8d8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Oval 38"/>
            <p:cNvSpPr/>
            <p:nvPr/>
          </p:nvSpPr>
          <p:spPr>
            <a:xfrm>
              <a:off x="7777080" y="4979880"/>
              <a:ext cx="201240" cy="201600"/>
            </a:xfrm>
            <a:prstGeom prst="ellipse">
              <a:avLst/>
            </a:prstGeom>
            <a:solidFill>
              <a:srgbClr val="d8d8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Oval 39"/>
            <p:cNvSpPr/>
            <p:nvPr/>
          </p:nvSpPr>
          <p:spPr>
            <a:xfrm>
              <a:off x="8345160" y="4979880"/>
              <a:ext cx="201240" cy="201600"/>
            </a:xfrm>
            <a:prstGeom prst="ellipse">
              <a:avLst/>
            </a:prstGeom>
            <a:solidFill>
              <a:srgbClr val="d8d8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4" name="Line 40"/>
          <p:cNvSpPr/>
          <p:nvPr/>
        </p:nvSpPr>
        <p:spPr>
          <a:xfrm>
            <a:off x="304920" y="2819520"/>
            <a:ext cx="822960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6840" y="122400"/>
            <a:ext cx="7543800" cy="1295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900" b="1" u="none" strike="noStrike">
                <a:solidFill>
                  <a:srgbClr val="330066"/>
                </a:solidFill>
                <a:effectLst/>
                <a:uFillTx/>
                <a:latin typeface="Arial"/>
              </a:rPr>
              <a:t>Click to edit the title text </a:t>
            </a:r>
            <a:r>
              <a:rPr lang="hr-HR" sz="3900" b="1" u="none" strike="noStrike">
                <a:solidFill>
                  <a:srgbClr val="330066"/>
                </a:solidFill>
                <a:effectLst/>
                <a:uFillTx/>
                <a:latin typeface="Arial"/>
              </a:rPr>
              <a:t>format</a:t>
            </a:r>
            <a:endParaRPr lang="hr-HR" sz="3900" b="1" u="none" strike="noStrike">
              <a:solidFill>
                <a:srgbClr val="330066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719360"/>
            <a:ext cx="8229600" cy="441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330066"/>
              </a:buClr>
              <a:buSzPct val="7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</a:t>
            </a: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92280" lvl="1" indent="-347760">
              <a:spcBef>
                <a:spcPts val="649"/>
              </a:spcBef>
              <a:buClr>
                <a:srgbClr val="669999"/>
              </a:buClr>
              <a:buSzPct val="7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87480" lvl="2" indent="-293760">
              <a:spcBef>
                <a:spcPts val="575"/>
              </a:spcBef>
              <a:buClr>
                <a:srgbClr val="cccc00"/>
              </a:buClr>
              <a:buSzPct val="70000"/>
              <a:buFont typeface="Wingdings" charset="2"/>
              <a:buChar char="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81240" lvl="3" indent="-292320">
              <a:spcBef>
                <a:spcPts val="499"/>
              </a:spcBef>
              <a:buClr>
                <a:srgbClr val="330066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98760" lvl="4" indent="-316080">
              <a:spcBef>
                <a:spcPts val="499"/>
              </a:spcBef>
              <a:buClr>
                <a:srgbClr val="d8d8ec"/>
              </a:buClr>
              <a:buSzPct val="80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98760" lvl="5" indent="-31608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598760" lvl="6" indent="-316080">
              <a:spcBef>
                <a:spcPts val="499"/>
              </a:spcBef>
              <a:buClr>
                <a:srgbClr val="000000"/>
              </a:buClr>
              <a:buSzPct val="80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4"/>
          </p:nvPr>
        </p:nvSpPr>
        <p:spPr>
          <a:xfrm>
            <a:off x="45684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&lt;date/time&gt;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18.01.13.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amdg.eu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6"/>
          </p:nvPr>
        </p:nvSpPr>
        <p:spPr>
          <a:xfrm>
            <a:off x="655272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5D52D3F-7427-4DBE-82D8-F36AC8FDA9A5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  <p:sldLayoutId id="2147483653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5FF584-1820-4DF6-A198-8829162D99E8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A99591-458F-4CFB-9015-587432C1BA76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  <p:sldLayoutId id="2147483658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0F78054-12DD-4BB8-80A3-E847AC718496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  <p:sldLayoutId id="2147483661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 idx="17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9DE8AB-E23A-4811-91BA-930BB15E9691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17.01.2013.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ftr" idx="2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sz_12_027ez_dan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ACBFC86-8769-46F6-B6B4-AA3C6752DB7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dt" idx="22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ftr" idx="23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sldNum" idx="24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3D4B6E4-2371-4565-8254-4DE3F9C710B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hr-H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 idx="25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 idx="26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 idx="2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073C6D6-BEB7-4B1A-A8F5-EB86C1CE3104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8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 Placeholder 3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95F071F-2FDF-4588-9A23-41CB1FB578BE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6080" y="466200"/>
            <a:ext cx="6781680" cy="213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800" b="1" i="1" u="none" strike="noStrike">
                <a:solidFill>
                  <a:srgbClr val="330066"/>
                </a:solidFill>
                <a:effectLst/>
                <a:uFillTx/>
                <a:latin typeface="Times New Roman"/>
                <a:ea typeface="Times New Roman"/>
              </a:rPr>
              <a:t>Knjiga dvanaestorice proroka</a:t>
            </a:r>
            <a:endParaRPr lang="hr-HR" sz="5800" b="1" u="none" strike="noStrike">
              <a:solidFill>
                <a:srgbClr val="330066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7" descr="Image result for minor prophets"/>
          <p:cNvPicPr/>
          <p:nvPr/>
        </p:nvPicPr>
        <p:blipFill>
          <a:blip r:embed="rId1"/>
          <a:stretch/>
        </p:blipFill>
        <p:spPr>
          <a:xfrm>
            <a:off x="0" y="4454640"/>
            <a:ext cx="3203640" cy="2403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5800" y="1341000"/>
            <a:ext cx="7772400" cy="225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Hošea – </a:t>
            </a:r>
            <a:br>
              <a:rPr sz="6600"/>
            </a:br>
            <a:r>
              <a:rPr lang="hr-HR" sz="6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 spoznaje</a:t>
            </a:r>
            <a:endParaRPr lang="hr-HR" sz="6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694560" cy="270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Uvod u zbirku XII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Smještaj u Hš 1,1: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Kraljevi: Uzija, Jotam, Ahaz,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Ezekija (J) i Jeroboam II. (Sj)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 vremena Izaije, Miheja i Amosa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1"/>
          <a:stretch/>
        </p:blipFill>
        <p:spPr>
          <a:xfrm>
            <a:off x="7020000" y="0"/>
            <a:ext cx="2124000" cy="5530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Picture 19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89000"/>
            <a:ext cx="649440" cy="64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Text Box 18"/>
          <p:cNvSpPr/>
          <p:nvPr/>
        </p:nvSpPr>
        <p:spPr>
          <a:xfrm>
            <a:off x="900000" y="0"/>
            <a:ext cx="5184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amdg.ffdi.hr 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nastava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3" dur="indefinite" restart="never" nodeType="tmRoot">
          <p:childTnLst>
            <p:seq>
              <p:cTn id="194" dur="indefinite" nodeType="mainSeq">
                <p:childTnLst>
                  <p:par>
                    <p:cTn id="195" fill="hold" nodeType="clickEffect">
                      <p:stCondLst>
                        <p:cond delay="indefinite"/>
                      </p:stCondLst>
                      <p:childTnLst>
                        <p:par>
                          <p:cTn id="19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99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Effect">
                      <p:stCondLst>
                        <p:cond delay="indefinite"/>
                      </p:stCondLst>
                      <p:childTnLst>
                        <p:par>
                          <p:cTn id="20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04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Spoznati Gospodina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907560"/>
            <a:ext cx="8578800" cy="525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Svrha vjernosti 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Hoš 2,22: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 Izrael spozna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da‘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2,22) 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5,4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Efrajim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pozna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(5,4)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nedostaje u zemlji (osim pouzdanosti i privrženosti </a:t>
            </a:r>
            <a:br>
              <a:rPr sz="2200"/>
            </a:b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KS: 4,2; HB: 4,1b, usp. 6,6)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Nema spoznaje Boga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דעת אלהים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da‘at ’elohîm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4,1)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govori Izraelcima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je s 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narodom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, što sa 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svećenikom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(4,6)?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 gine jer nema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spoznaje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svećenik je odbacio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spoznaju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דעת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prigovor svećeniku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(4,6)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Gospodinu je (uz privrženost) mila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(6,6):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Spoznaja Boga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דעת אלהים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6,6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7" name="Picture 5" descr="Image result for knowing god"/>
          <p:cNvPicPr/>
          <p:nvPr/>
        </p:nvPicPr>
        <p:blipFill>
          <a:blip r:embed="rId1"/>
          <a:stretch/>
        </p:blipFill>
        <p:spPr>
          <a:xfrm>
            <a:off x="5364000" y="0"/>
            <a:ext cx="3780000" cy="2517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5" dur="indefinite" restart="never" nodeType="tmRoot">
          <p:childTnLst>
            <p:seq>
              <p:cTn id="206" dur="indefinite" nodeType="mainSeq">
                <p:childTnLst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1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16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1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26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1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 iskustva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6840" y="1052640"/>
            <a:ext cx="821844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 što Izrael sam </a:t>
            </a:r>
            <a:br>
              <a:rPr sz="2200"/>
            </a:b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sebe potiče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Hoš 6,3: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Spoznajmo, dohvatimo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spoznaju Jahve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Izraelci viču Gospodinu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(8,2):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“Bože moj, poznajemo te” 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prigovor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8,2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Gospodin 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liječi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dijete Efrajima (KS: „brine se” 11,3), </a:t>
            </a:r>
            <a:br>
              <a:rPr sz="2200"/>
            </a:b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 Efrajim (</a:t>
            </a:r>
            <a:r>
              <a:rPr lang="he-IL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11,3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Nisu spoznali (11,3) 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prigovor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Bog tvoj od Egipta, Spasitelj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(13,4), 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 ti: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znaš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drugoga Boga –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izravan dijalog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HB, LXX, Vg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KS: ne ljubi! 13,4)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0" name="Picture 3"/>
          <p:cNvPicPr/>
          <p:nvPr/>
        </p:nvPicPr>
        <p:blipFill>
          <a:blip r:embed="rId1"/>
          <a:stretch/>
        </p:blipFill>
        <p:spPr>
          <a:xfrm>
            <a:off x="5580000" y="0"/>
            <a:ext cx="3564000" cy="302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40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5" dur="2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0" dur="20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5" dur="20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 spoznaje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836280"/>
            <a:ext cx="8229600" cy="554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Majka Izraelaca, </a:t>
            </a:r>
            <a:br>
              <a:rPr sz="2200"/>
            </a:b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nevjerna žena (</a:t>
            </a:r>
            <a:r>
              <a:rPr lang="he-IL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2,10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spoznala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da Gospodin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daje dobra 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prigovor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Mislila je da joj daju ljubavnici (2,7) –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ona govori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Božja spoznaja (</a:t>
            </a:r>
            <a:r>
              <a:rPr lang="he-IL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5,3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usp. 13,5):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Gospodin je </a:t>
            </a:r>
            <a:r>
              <a:rPr lang="de-DE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spoznao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Efrajima (5,3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usp. 13,5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sam te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spoznao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pustinji (13,5 HB, Vg;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LXX: pasao; KS: ljubio) – </a:t>
            </a:r>
            <a:r>
              <a:rPr lang="hr-HR" sz="26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dijalog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Izraelovim plemenima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obznanio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je istinu (5,9)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 Božjeg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znanja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postavili su knezove (8,4)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Izrael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spoznaje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dane osvete koji dolaze (9,7)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Čovjek razuman neka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spozna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(14,10)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zaključak knjige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ידע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jada‘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15x +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דעת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da‘at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4x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Picture 5" descr="Related image"/>
          <p:cNvPicPr/>
          <p:nvPr/>
        </p:nvPicPr>
        <p:blipFill>
          <a:blip r:embed="rId1"/>
          <a:stretch/>
        </p:blipFill>
        <p:spPr>
          <a:xfrm>
            <a:off x="5651640" y="0"/>
            <a:ext cx="3492360" cy="2327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6" dur="indefinite" restart="never" nodeType="tmRoot">
          <p:childTnLst>
            <p:seq>
              <p:cTn id="257" dur="indefinite" nodeType="mainSeq">
                <p:childTnLst>
                  <p:par>
                    <p:cTn id="258" fill="hold" nodeType="clickEffect">
                      <p:stCondLst>
                        <p:cond delay="indefinite"/>
                      </p:stCondLst>
                      <p:childTnLst>
                        <p:par>
                          <p:cTn id="25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2" dur="1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3" dur="1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64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Effect">
                      <p:stCondLst>
                        <p:cond delay="indefinite"/>
                      </p:stCondLst>
                      <p:childTnLst>
                        <p:par>
                          <p:cTn id="26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1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1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71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Effect">
                      <p:stCondLst>
                        <p:cond delay="indefinite"/>
                      </p:stCondLst>
                      <p:childTnLst>
                        <p:par>
                          <p:cTn id="27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76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Effect">
                      <p:stCondLst>
                        <p:cond delay="indefinite"/>
                      </p:stCondLst>
                      <p:childTnLst>
                        <p:par>
                          <p:cTn id="27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81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Effect">
                      <p:stCondLst>
                        <p:cond delay="indefinite"/>
                      </p:stCondLst>
                      <p:childTnLst>
                        <p:par>
                          <p:cTn id="28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6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Effect">
                      <p:stCondLst>
                        <p:cond delay="indefinite"/>
                      </p:stCondLst>
                      <p:childTnLst>
                        <p:par>
                          <p:cTn id="28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1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Effect">
                      <p:stCondLst>
                        <p:cond delay="indefinite"/>
                      </p:stCondLst>
                      <p:childTnLst>
                        <p:par>
                          <p:cTn id="29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6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Uskrsnu Isus doista (Ps 67)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5" name=""/>
          <p:cNvPicPr/>
          <p:nvPr/>
        </p:nvPicPr>
        <p:blipFill>
          <a:blip r:embed="rId1"/>
          <a:stretch/>
        </p:blipFill>
        <p:spPr>
          <a:xfrm>
            <a:off x="0" y="2965320"/>
            <a:ext cx="9144000" cy="190368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95280" y="1285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Važan za NZ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se Bogu sviđa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(Hoš 6,6):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Ljubav (KS); pobožnost (Š. 6,6)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milosrđe (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חסד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ḥesed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– </a:t>
            </a:r>
            <a:br>
              <a:rPr sz="3000"/>
            </a:b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povezanost, privrženost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000"/>
            </a:b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Mt 9,13; 12,7)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Poznavanje Boga (Hoš 6,6)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de-DE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Poziv brdima u</a:t>
            </a:r>
            <a:r>
              <a:rPr lang="de-DE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Hoš </a:t>
            </a:r>
            <a:r>
              <a:rPr lang="de-DE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10,8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Pokrijte nas, padnite na nas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</a:t>
            </a: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(usp. Lk 23,30)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Odakle dolazi Božji sin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(Hoš 11,1)?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 Egipta dozvah sina svoga” – </a:t>
            </a: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govor</a:t>
            </a:r>
            <a:r>
              <a:rPr lang="de-DE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3000"/>
            </a:br>
            <a:r>
              <a:rPr lang="de-DE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(usp. Mt 2,15)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7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8" name="Picture 5" descr="images-of-jesus-christ-097-2c_400x400"/>
          <p:cNvPicPr/>
          <p:nvPr/>
        </p:nvPicPr>
        <p:blipFill>
          <a:blip r:embed="rId1"/>
          <a:stretch/>
        </p:blipFill>
        <p:spPr>
          <a:xfrm>
            <a:off x="6084720" y="0"/>
            <a:ext cx="3059280" cy="3059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7" dur="indefinite" restart="never" nodeType="tmRoot">
          <p:childTnLst>
            <p:seq>
              <p:cTn id="298" dur="indefinite" nodeType="mainSeq">
                <p:childTnLst>
                  <p:par>
                    <p:cTn id="299" fill="hold" nodeType="clickEffect">
                      <p:stCondLst>
                        <p:cond delay="indefinite"/>
                      </p:stCondLst>
                      <p:childTnLst>
                        <p:par>
                          <p:cTn id="30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3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4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5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Effect">
                      <p:stCondLst>
                        <p:cond delay="indefinite"/>
                      </p:stCondLst>
                      <p:childTnLst>
                        <p:par>
                          <p:cTn id="30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0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1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12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Effect">
                      <p:stCondLst>
                        <p:cond delay="indefinite"/>
                      </p:stCondLst>
                      <p:childTnLst>
                        <p:par>
                          <p:cTn id="3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5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17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 nodeType="clickEffect">
                      <p:stCondLst>
                        <p:cond delay="indefinite"/>
                      </p:stCondLst>
                      <p:childTnLst>
                        <p:par>
                          <p:cTn id="3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2" dur="500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3" dur="500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59280" y="153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 i bludnica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686800" cy="504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Hošea – ime od 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ישׁע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en-US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ā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ša‘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“spasiti”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Izvorno Jošuino ime (Br 13,16)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Božja zapovijed proroku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Hoš 1,2: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“Oženi se bludnicom” (Hoš 1,2)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Gomera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(1,3) 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žena i ?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(usp. 1,4.6.9)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Majka troje djece (1,4.6.9):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Jizreel – “sijat će Bog” (1,4)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Negativno značenje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2 Kr 10,11: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Jehuov pokolj Ahabovih nasljednika u Jizreelu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“Nemila” – Lo  Ruhama (Hoš 1,6),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“nije primila smilovanje”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“Ne-narod-moj” – Lo-Ami (1,9)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1" name="Picture 4" descr="Hosea+Gomer"/>
          <p:cNvPicPr/>
          <p:nvPr/>
        </p:nvPicPr>
        <p:blipFill>
          <a:blip r:embed="rId1"/>
          <a:stretch/>
        </p:blipFill>
        <p:spPr>
          <a:xfrm>
            <a:off x="5991120" y="0"/>
            <a:ext cx="3152880" cy="4076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4" dur="indefinite" restart="never" nodeType="tmRoot">
          <p:childTnLst>
            <p:seq>
              <p:cTn id="325" dur="indefinite" nodeType="mainSeq">
                <p:childTnLst>
                  <p:par>
                    <p:cTn id="326" fill="hold" nodeType="clickEffect">
                      <p:stCondLst>
                        <p:cond delay="indefinite"/>
                      </p:stCondLst>
                      <p:childTnLst>
                        <p:par>
                          <p:cTn id="3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30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Effect">
                      <p:stCondLst>
                        <p:cond delay="indefinite"/>
                      </p:stCondLst>
                      <p:childTnLst>
                        <p:par>
                          <p:cTn id="33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3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5" dur="5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6" dur="5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Effect">
                      <p:stCondLst>
                        <p:cond delay="indefinite"/>
                      </p:stCondLst>
                      <p:childTnLst>
                        <p:par>
                          <p:cTn id="33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1" dur="1000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2" dur="1000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3" dur="10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 nodeType="clickEffect">
                      <p:stCondLst>
                        <p:cond delay="indefinite"/>
                      </p:stCondLst>
                      <p:childTnLst>
                        <p:par>
                          <p:cTn id="3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6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8" dur="500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Effect">
                      <p:stCondLst>
                        <p:cond delay="indefinite"/>
                      </p:stCondLst>
                      <p:childTnLst>
                        <p:par>
                          <p:cTn id="35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2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54" dur="500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Effect">
                      <p:stCondLst>
                        <p:cond delay="indefinite"/>
                      </p:stCondLst>
                      <p:childTnLst>
                        <p:par>
                          <p:cTn id="35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7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9" dur="500" fill="hold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500" fill="hold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 nodeType="clickEffect">
                      <p:stCondLst>
                        <p:cond delay="indefinite"/>
                      </p:stCondLst>
                      <p:childTnLst>
                        <p:par>
                          <p:cTn id="3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3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5" dur="500" fill="hold"/>
                                        <p:tgtEl>
                                          <p:spTgt spid="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6" dur="500" fill="hold"/>
                                        <p:tgtEl>
                                          <p:spTgt spid="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Dobra perspektiva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68360" y="980640"/>
            <a:ext cx="59148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Dan Jizreelov –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ključno pomirenje u Hoš 2,2: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Juda i Izrael (2,2)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Nalog braći – novo značenje imena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2,3: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Moj narod, Mila (2,3)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Izraelci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2,1: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“Lo-Ami”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Sinovi živoga Boga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Poput pijeska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rajna obveza Božja 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2,21: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Vezat ću se uza te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(zaručit ću te) 3x 2,21s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Pravda, pravo, privrženost, </a:t>
            </a:r>
            <a:br>
              <a:rPr sz="2200"/>
            </a:b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milosrđe (21), vjernost (22)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05520" y="4005360"/>
            <a:ext cx="4038480" cy="212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Imena 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2,25: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Posijat ću si ih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Zamilovati Nemilu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Razgovor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“Moj narod” – “Bože moj”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5" name="Picture 5" descr="power-of-love"/>
          <p:cNvPicPr/>
          <p:nvPr/>
        </p:nvPicPr>
        <p:blipFill>
          <a:blip r:embed="rId1"/>
          <a:stretch/>
        </p:blipFill>
        <p:spPr>
          <a:xfrm>
            <a:off x="6627960" y="0"/>
            <a:ext cx="2516040" cy="4005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7" dur="indefinite" restart="never" nodeType="tmRoot">
          <p:childTnLst>
            <p:seq>
              <p:cTn id="368" dur="indefinite" nodeType="mainSeq">
                <p:childTnLst>
                  <p:par>
                    <p:cTn id="369" fill="hold" nodeType="clickEffect">
                      <p:stCondLst>
                        <p:cond delay="indefinite"/>
                      </p:stCondLst>
                      <p:childTnLst>
                        <p:par>
                          <p:cTn id="37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1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7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 nodeType="clickEffect">
                      <p:stCondLst>
                        <p:cond delay="indefinite"/>
                      </p:stCondLst>
                      <p:childTnLst>
                        <p:par>
                          <p:cTn id="37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8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9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0" dur="10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Effect">
                      <p:stCondLst>
                        <p:cond delay="indefinite"/>
                      </p:stCondLst>
                      <p:childTnLst>
                        <p:par>
                          <p:cTn id="38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8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1000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1000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87" dur="10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Effect">
                      <p:stCondLst>
                        <p:cond delay="indefinite"/>
                      </p:stCondLst>
                      <p:childTnLst>
                        <p:par>
                          <p:cTn id="38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2" dur="1000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3" dur="1000" fill="hold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94" dur="10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Effect">
                      <p:stCondLst>
                        <p:cond delay="indefinite"/>
                      </p:stCondLst>
                      <p:childTnLst>
                        <p:par>
                          <p:cTn id="39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7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9" dur="500" fill="hold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0" dur="500" fill="hold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Effect">
                      <p:stCondLst>
                        <p:cond delay="indefinite"/>
                      </p:stCondLst>
                      <p:childTnLst>
                        <p:par>
                          <p:cTn id="40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3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5" dur="500" fill="hold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6" dur="500" fill="hold"/>
                                        <p:tgtEl>
                                          <p:spTgt spid="1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 nodeType="clickEffect">
                      <p:stCondLst>
                        <p:cond delay="indefinite"/>
                      </p:stCondLst>
                      <p:childTnLst>
                        <p:par>
                          <p:cTn id="40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1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 nodeType="clickEffect">
                      <p:stCondLst>
                        <p:cond delay="indefinite"/>
                      </p:stCondLst>
                      <p:childTnLst>
                        <p:par>
                          <p:cTn id="41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16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Effect">
                      <p:stCondLst>
                        <p:cond delay="indefinite"/>
                      </p:stCondLst>
                      <p:childTnLst>
                        <p:par>
                          <p:cTn id="4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9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21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Obraćenje 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68360" y="836280"/>
            <a:ext cx="6371640" cy="532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Žena kao izgubljeni sin u </a:t>
            </a:r>
            <a:r>
              <a:rPr lang="hr-HR" sz="23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Hoš 2,9b: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“Idem se vratiti” – riječi druge strane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 </a:t>
            </a:r>
            <a:r>
              <a:rPr lang="hr-HR" sz="27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srcu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(2,16) – </a:t>
            </a:r>
            <a:r>
              <a:rPr lang="hr-HR" sz="27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kakvom? (4,11)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Srce</a:t>
            </a: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bludno i pijano (4,11); </a:t>
            </a:r>
            <a:br>
              <a:rPr sz="2300"/>
            </a:b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prijevarno (10,2); oholo (13,6).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poziv na obraćenje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Dijalog u </a:t>
            </a:r>
            <a:r>
              <a:rPr lang="hr-HR" sz="23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2,17b: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Ona “odgovara” – gdje (2,16)?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Pustinja – idealno doba, </a:t>
            </a:r>
            <a:br>
              <a:rPr sz="2700"/>
            </a:b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mladenaštvo (= Izlazak v17)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Izravan dijalog (2. lice) u </a:t>
            </a:r>
            <a:r>
              <a:rPr lang="hr-HR" sz="23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2,18: 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“mužu moj” (usp. Post 2,23):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9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“evo mojih kostiju…”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7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bá‘al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“gazda” (Hoš 2,18)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8" name="Picture 7" descr="hosea-and-gomer"/>
          <p:cNvPicPr/>
          <p:nvPr/>
        </p:nvPicPr>
        <p:blipFill>
          <a:blip r:embed="rId1"/>
          <a:stretch/>
        </p:blipFill>
        <p:spPr>
          <a:xfrm>
            <a:off x="6000840" y="3114720"/>
            <a:ext cx="3143160" cy="3743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9" name="Picture 8"/>
          <p:cNvPicPr/>
          <p:nvPr/>
        </p:nvPicPr>
        <p:blipFill>
          <a:blip r:embed="rId2"/>
          <a:stretch/>
        </p:blipFill>
        <p:spPr>
          <a:xfrm>
            <a:off x="6621480" y="0"/>
            <a:ext cx="2522520" cy="2924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2" dur="indefinite" restart="never" nodeType="tmRoot">
          <p:childTnLst>
            <p:seq>
              <p:cTn id="423" dur="indefinite" nodeType="mainSeq">
                <p:childTnLst>
                  <p:par>
                    <p:cTn id="424" fill="hold" nodeType="clickEffect">
                      <p:stCondLst>
                        <p:cond delay="indefinite"/>
                      </p:stCondLst>
                      <p:childTnLst>
                        <p:par>
                          <p:cTn id="42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2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28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 nodeType="clickEffect">
                      <p:stCondLst>
                        <p:cond delay="indefinite"/>
                      </p:stCondLst>
                      <p:childTnLst>
                        <p:par>
                          <p:cTn id="43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3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Effect">
                      <p:stCondLst>
                        <p:cond delay="indefinite"/>
                      </p:stCondLst>
                      <p:childTnLst>
                        <p:par>
                          <p:cTn id="4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6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38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Effect">
                      <p:stCondLst>
                        <p:cond delay="indefinite"/>
                      </p:stCondLst>
                      <p:childTnLst>
                        <p:par>
                          <p:cTn id="4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3" dur="5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Effect">
                      <p:stCondLst>
                        <p:cond delay="indefinite"/>
                      </p:stCondLst>
                      <p:childTnLst>
                        <p:par>
                          <p:cTn id="44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48" dur="500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 nodeType="clickEffect">
                      <p:stCondLst>
                        <p:cond delay="indefinite"/>
                      </p:stCondLst>
                      <p:childTnLst>
                        <p:par>
                          <p:cTn id="45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1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53" dur="500"/>
                                        <p:tgtEl>
                                          <p:spTgt spid="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 nodeType="clickEffect">
                      <p:stCondLst>
                        <p:cond delay="indefinite"/>
                      </p:stCondLst>
                      <p:childTnLst>
                        <p:par>
                          <p:cTn id="45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58" dur="500"/>
                                        <p:tgtEl>
                                          <p:spTgt spid="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Effect">
                      <p:stCondLst>
                        <p:cond delay="indefinite"/>
                      </p:stCondLst>
                      <p:childTnLst>
                        <p:par>
                          <p:cTn id="46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1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63" dur="500"/>
                                        <p:tgtEl>
                                          <p:spTgt spid="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 nodeType="clickEffect">
                      <p:stCondLst>
                        <p:cond delay="indefinite"/>
                      </p:stCondLst>
                      <p:childTnLst>
                        <p:par>
                          <p:cTn id="46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66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68" dur="500"/>
                                        <p:tgtEl>
                                          <p:spTgt spid="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Nova prilika Gomeri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50752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Novost, prorok svjedoči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Hoš 3,1: „i reče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meni”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Božja zapovijed proroku: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Opet voli ženu koja čini preljub!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Tumačenje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(Hoš 3,1):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Kao što </a:t>
            </a:r>
            <a:r>
              <a:rPr lang="he-IL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ljubi sinove Izraelove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 najavljuje ženi u 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3,3: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Vrijeme samoće (3,3)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Tumačenje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(3,4):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Progonstvo (babilonsko? 3,4) i povratak u 3,5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Apokalipsa: „na kraju danâ” npr. Post 49,1; Dn 10,14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2" name="Picture 5" descr="9854297"/>
          <p:cNvPicPr/>
          <p:nvPr/>
        </p:nvPicPr>
        <p:blipFill>
          <a:blip r:embed="rId1"/>
          <a:stretch/>
        </p:blipFill>
        <p:spPr>
          <a:xfrm>
            <a:off x="6583320" y="981000"/>
            <a:ext cx="2560680" cy="266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9" dur="indefinite" restart="never" nodeType="tmRoot">
          <p:childTnLst>
            <p:seq>
              <p:cTn id="470" dur="indefinite" nodeType="mainSeq">
                <p:childTnLst>
                  <p:par>
                    <p:cTn id="471" fill="hold" nodeType="clickEffect">
                      <p:stCondLst>
                        <p:cond delay="indefinite"/>
                      </p:stCondLst>
                      <p:childTnLst>
                        <p:par>
                          <p:cTn id="47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3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75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 nodeType="clickEffect">
                      <p:stCondLst>
                        <p:cond delay="indefinite"/>
                      </p:stCondLst>
                      <p:childTnLst>
                        <p:par>
                          <p:cTn id="47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8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5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 nodeType="clickEffect">
                      <p:stCondLst>
                        <p:cond delay="indefinite"/>
                      </p:stCondLst>
                      <p:childTnLst>
                        <p:par>
                          <p:cTn id="48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4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6" dur="500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7" dur="500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 nodeType="clickEffect">
                      <p:stCondLst>
                        <p:cond delay="indefinite"/>
                      </p:stCondLst>
                      <p:childTnLst>
                        <p:par>
                          <p:cTn id="48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9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2" dur="500" fill="hold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3" dur="500" fill="hold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 nodeType="clickEffect">
                      <p:stCondLst>
                        <p:cond delay="indefinite"/>
                      </p:stCondLst>
                      <p:childTnLst>
                        <p:par>
                          <p:cTn id="49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96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8" dur="500" fill="hold"/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9" dur="500" fill="hold"/>
                                        <p:tgtEl>
                                          <p:spTgt spid="1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Uskrsnu Gospodin (Ps 24)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6" name=""/>
          <p:cNvPicPr/>
          <p:nvPr/>
        </p:nvPicPr>
        <p:blipFill>
          <a:blip r:embed="rId1"/>
          <a:stretch/>
        </p:blipFill>
        <p:spPr>
          <a:xfrm>
            <a:off x="0" y="2852640"/>
            <a:ext cx="9144000" cy="1489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68360" y="260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Jeroboamov grijeh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9600" cy="493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je u Samariji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(Hoš 8,5.6)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Tele koje je Gospodin odbacio (5)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Jeroboam I. u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 Kr 12,28: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“Evo, Izraele, tvojih bogova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koji su izveli iz zemlje Egipta”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dva zlatna teleta, Betel i Dan (12,29)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Sudbina idola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(Hoš 8,6):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Tele će biti razbijeno (Hoš 8,6)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Štovanje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Hoš 13,2: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Ljubljene teladi = žrtvovanje ljudi (13,2)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5" name="Picture 9" descr="Human_headed_winged_bull_Louvre_AO19859"/>
          <p:cNvPicPr/>
          <p:nvPr/>
        </p:nvPicPr>
        <p:blipFill>
          <a:blip r:embed="rId1"/>
          <a:stretch/>
        </p:blipFill>
        <p:spPr>
          <a:xfrm>
            <a:off x="6012000" y="0"/>
            <a:ext cx="3132000" cy="2938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0" dur="indefinite" restart="never" nodeType="tmRoot">
          <p:childTnLst>
            <p:seq>
              <p:cTn id="501" dur="indefinite" nodeType="mainSeq">
                <p:childTnLst>
                  <p:par>
                    <p:cTn id="502" fill="hold" nodeType="clickEffect">
                      <p:stCondLst>
                        <p:cond delay="indefinite"/>
                      </p:stCondLst>
                      <p:childTnLst>
                        <p:par>
                          <p:cTn id="50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4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06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 nodeType="clickEffect">
                      <p:stCondLst>
                        <p:cond delay="indefinite"/>
                      </p:stCondLst>
                      <p:childTnLst>
                        <p:par>
                          <p:cTn id="50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1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2" dur="10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3" dur="1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 nodeType="clickEffect">
                      <p:stCondLst>
                        <p:cond delay="indefinite"/>
                      </p:stCondLst>
                      <p:childTnLst>
                        <p:par>
                          <p:cTn id="5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1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8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9" dur="10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0" dur="10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 nodeType="clickEffect">
                      <p:stCondLst>
                        <p:cond delay="indefinite"/>
                      </p:stCondLst>
                      <p:childTnLst>
                        <p:par>
                          <p:cTn id="5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2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5" dur="1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6" dur="10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27" dur="10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 nodeType="clickEffect">
                      <p:stCondLst>
                        <p:cond delay="indefinite"/>
                      </p:stCondLst>
                      <p:childTnLst>
                        <p:par>
                          <p:cTn id="5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2" dur="500" fill="hold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3" dur="500" fill="hold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ruke tvoje (Ps 31)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7" name=""/>
          <p:cNvPicPr/>
          <p:nvPr/>
        </p:nvPicPr>
        <p:blipFill>
          <a:blip r:embed="rId1"/>
          <a:stretch/>
        </p:blipFill>
        <p:spPr>
          <a:xfrm>
            <a:off x="10440" y="2837160"/>
            <a:ext cx="8989560" cy="16628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96360" y="224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Što od Kuće Božje?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7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Bet Aven (4,15; 5,8; 10,5) </a:t>
            </a:r>
            <a:endParaRPr lang="hr-HR" sz="3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7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Betel (12,5)</a:t>
            </a:r>
            <a:endParaRPr lang="hr-HR" sz="3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Jakov se susreo s Bogom </a:t>
            </a:r>
            <a:br>
              <a:rPr sz="2700"/>
            </a:b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(12,5)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Ogrezli u zlu (10,15) =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7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 hodočastite u Bet Aven (4,15)</a:t>
            </a:r>
            <a:endParaRPr lang="hr-HR" sz="3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kuća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bezvrijedna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dom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nevolje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r>
              <a:rPr lang="hr-HR" sz="27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sramote</a:t>
            </a: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Božji govor Izraelcima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Podignite bojni poklič u Bet Avenu (5,8)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Stanovništvo Samarije strepi nad teladi </a:t>
            </a:r>
            <a:br>
              <a:rPr sz="2700"/>
            </a:b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Bet Avena (10,5)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0" name="Picture 4"/>
          <p:cNvPicPr/>
          <p:nvPr/>
        </p:nvPicPr>
        <p:blipFill>
          <a:blip r:embed="rId1"/>
          <a:stretch/>
        </p:blipFill>
        <p:spPr>
          <a:xfrm>
            <a:off x="5435640" y="0"/>
            <a:ext cx="3708360" cy="2814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4" dur="indefinite" restart="never" nodeType="tmRoot">
          <p:childTnLst>
            <p:seq>
              <p:cTn id="535" dur="indefinite" nodeType="mainSeq">
                <p:childTnLst>
                  <p:par>
                    <p:cTn id="536" fill="hold" nodeType="clickEffect">
                      <p:stCondLst>
                        <p:cond delay="indefinite"/>
                      </p:stCondLst>
                      <p:childTnLst>
                        <p:par>
                          <p:cTn id="53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38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40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 nodeType="clickEffect">
                      <p:stCondLst>
                        <p:cond delay="indefinite"/>
                      </p:stCondLst>
                      <p:childTnLst>
                        <p:par>
                          <p:cTn id="5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43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45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 nodeType="clickEffect">
                      <p:stCondLst>
                        <p:cond delay="indefinite"/>
                      </p:stCondLst>
                      <p:childTnLst>
                        <p:par>
                          <p:cTn id="5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48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50" dur="5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 nodeType="clickEffect">
                      <p:stCondLst>
                        <p:cond delay="indefinite"/>
                      </p:stCondLst>
                      <p:childTnLst>
                        <p:par>
                          <p:cTn id="55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3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55" dur="5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 nodeType="clickEffect">
                      <p:stCondLst>
                        <p:cond delay="indefinite"/>
                      </p:stCondLst>
                      <p:childTnLst>
                        <p:par>
                          <p:cTn id="55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8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60" dur="5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 nodeType="clickEffect">
                      <p:stCondLst>
                        <p:cond delay="indefinite"/>
                      </p:stCondLst>
                      <p:childTnLst>
                        <p:par>
                          <p:cTn id="5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63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65" dur="5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Mjesto grijeha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542800" cy="505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Gilgal (Hoš 4,15; 9,15)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1 Sam 13,12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Mjesto prve Pashe u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obećanoj zemlji (Jš 5,10)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Šaul ne poštuje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Božju zapovijed (1 Sam 13,8-14)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Gibea (Hoš 9,9; 10,8s)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Ubojstvo žene, Benjamin potučen od braće (Suci 19-21)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Baal Peor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(Hoš 9,10) usp. Br 25,1-3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Blud (Br 25,1–3) = klanjanje lažnim bogovima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8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Bileam odgovoran za klanjanje Baalu (Br 31,16)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3" name="Picture 5" descr="Image result for baal peor"/>
          <p:cNvPicPr/>
          <p:nvPr/>
        </p:nvPicPr>
        <p:blipFill>
          <a:blip r:embed="rId1"/>
          <a:stretch/>
        </p:blipFill>
        <p:spPr>
          <a:xfrm>
            <a:off x="5210280" y="0"/>
            <a:ext cx="3924360" cy="289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6" dur="indefinite" restart="never" nodeType="tmRoot">
          <p:childTnLst>
            <p:seq>
              <p:cTn id="567" dur="indefinite" nodeType="mainSeq">
                <p:childTnLst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2" dur="5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3" dur="5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8" dur="500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9" dur="500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4" dur="500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5" dur="500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0" dur="500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1" dur="500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6" dur="500" fill="hold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7" dur="500" fill="hold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Snažna teologija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6840" y="907920"/>
            <a:ext cx="577044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Božanski poziv u Hoš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14,2?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“vrati se!” (14,2),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odaziv u 6,3?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“Vratimo se” (6,3)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Žrtva?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(6,6; 14,3)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Traži se ljubav i znanje (6,6)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Plod usana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treba prinijeti (14,3)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Izraz nutrine prava je žrtva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Očekivanje zajednice u 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6,2?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“Oživit će nas” – kada? (6,2):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Poslije dva dana, trećega dana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Ista teološka snaga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13,14: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 ću ih izbaviti iz Šeola” (13,14)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5508360" y="2997360"/>
            <a:ext cx="3384360" cy="313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Dijalog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13,14b: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“Gdje je, smrti,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trnje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tvoje (hebr. mn.)?”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KS/Š: “kuga”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1 Kor 15,55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Žalac tvoj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7" name="Picture 4"/>
          <p:cNvPicPr/>
          <p:nvPr/>
        </p:nvPicPr>
        <p:blipFill>
          <a:blip r:embed="rId1"/>
          <a:stretch/>
        </p:blipFill>
        <p:spPr>
          <a:xfrm>
            <a:off x="5638680" y="0"/>
            <a:ext cx="3505320" cy="3002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8" dur="indefinite" restart="never" nodeType="tmRoot">
          <p:childTnLst>
            <p:seq>
              <p:cTn id="599" dur="indefinite" nodeType="mainSeq">
                <p:childTnLst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04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09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14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19" dur="5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24" dur="5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29" dur="500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34" dur="500"/>
                                        <p:tgtEl>
                                          <p:spTgt spid="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39" dur="500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44" dur="500"/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5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49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5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54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5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659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4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664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Text Box 8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Text Box 10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</a:t>
            </a: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apokaliptika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32" name="Picture 10" descr="Slikovni rezultat za jesus in nazareth synagogue&quot;"/>
          <p:cNvPicPr/>
          <p:nvPr/>
        </p:nvPicPr>
        <p:blipFill>
          <a:blip r:embed="rId1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Text Box 11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4" name="Picture 11" descr="http://www.ftidi.hr/wp-content/themes/mycollege_child/images/ftidi-logo.png"/>
          <p:cNvPicPr/>
          <p:nvPr/>
        </p:nvPicPr>
        <p:blipFill>
          <a:blip r:embed="rId2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Text Box 12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 anchorCtr="1">
            <a:normAutofit fontScale="70000" lnSpcReduction="19999"/>
          </a:bodyPr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 → nastava → FTI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audio- i videozapisi…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 Placeholder 3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A2E9139-78D5-4196-B4B0-99C29898BD47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16080" y="466200"/>
            <a:ext cx="6781680" cy="213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5800" b="1" i="1" u="none" strike="noStrike">
                <a:solidFill>
                  <a:srgbClr val="330066"/>
                </a:solidFill>
                <a:effectLst/>
                <a:uFillTx/>
                <a:latin typeface="Times New Roman"/>
                <a:ea typeface="Times New Roman"/>
              </a:rPr>
              <a:t>Knjiga dvanaestorice proroka</a:t>
            </a:r>
            <a:endParaRPr lang="hr-HR" sz="5800" b="1" u="none" strike="noStrike">
              <a:solidFill>
                <a:srgbClr val="330066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848880" y="3049560"/>
            <a:ext cx="6459480" cy="304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“mali”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 spisa – jedna knjiga (?)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l-G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δωδεκαπρόφητον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l-G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Dodekaprofeton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“veliki” proroci u HB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četvrti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9" name="Picture 7" descr="Image result for minor prophets"/>
          <p:cNvPicPr/>
          <p:nvPr/>
        </p:nvPicPr>
        <p:blipFill>
          <a:blip r:embed="rId1"/>
          <a:stretch/>
        </p:blipFill>
        <p:spPr>
          <a:xfrm>
            <a:off x="0" y="4454640"/>
            <a:ext cx="3203640" cy="2403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3908031-41EC-42A6-8B44-053FCE96507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80880" y="128160"/>
            <a:ext cx="8229600" cy="919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Riječ i nalog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6840" y="1052640"/>
            <a:ext cx="4762440" cy="5078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Opsegom mali? 4. po redu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Obadija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su prema “naslovu”?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Hošea 1,1; Joel 1,1; Mihej 1,1; Sefanja 1,1: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“Riječ Gospodnja”</a:t>
            </a:r>
            <a:br>
              <a:rPr sz="2600"/>
            </a:b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דבר 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</a:t>
            </a:r>
            <a:r>
              <a:rPr lang="hr-HR" sz="26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 ’</a:t>
            </a:r>
            <a:r>
              <a:rPr lang="hr-HR" sz="26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donaj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Nahum 1,1, Habakuk 1,1 i Malahija 1,1: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Proroštvo = “proročki nalog”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משׂא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maśśa’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isti naslov Zah 9-11.12-14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364000" y="2873520"/>
            <a:ext cx="3780000" cy="3257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Am 1,1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“Riječi” Amosove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dibr</a:t>
            </a:r>
            <a:r>
              <a:rPr lang="en-US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ê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‘amos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 1,1)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 1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4. “viđenje” Obadijino</a:t>
            </a:r>
            <a:br>
              <a:rPr sz="2600"/>
            </a:b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חזון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</a:t>
            </a:r>
            <a:r>
              <a:rPr lang="hr-HR" sz="26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zôn</a:t>
            </a: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 1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Jona, Hagaj i Zaharija: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povijesni uvod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4" name="Picture 7"/>
          <p:cNvPicPr/>
          <p:nvPr/>
        </p:nvPicPr>
        <p:blipFill>
          <a:blip r:embed="rId1"/>
          <a:stretch/>
        </p:blipFill>
        <p:spPr>
          <a:xfrm>
            <a:off x="7037280" y="0"/>
            <a:ext cx="2106720" cy="2637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25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25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25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5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25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25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F5E3844-6F6A-4EFC-A2F3-22E0B94E0F26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&lt;number&gt;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HB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	</a:t>
            </a: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LXX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graphicFrame>
        <p:nvGraphicFramePr>
          <p:cNvPr id="147" name=""/>
          <p:cNvGraphicFramePr/>
          <p:nvPr/>
        </p:nvGraphicFramePr>
        <p:xfrm>
          <a:off x="457200" y="1719360"/>
          <a:ext cx="8229240" cy="441108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7347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Hoš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Nah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dash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i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Hoš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38160">
                      <a:solidFill>
                        <a:srgbClr val="000000"/>
                      </a:solidFill>
                      <a:prstDash val="dash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Nah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  <a:tr h="7351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Jl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Hab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dash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1" i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Am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38160">
                      <a:solidFill>
                        <a:srgbClr val="000000"/>
                      </a:solidFill>
                      <a:prstDash val="dash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Hab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  <a:tr h="7365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Am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Sef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dash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1" i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Mih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38160">
                      <a:solidFill>
                        <a:srgbClr val="000000"/>
                      </a:solidFill>
                      <a:prstDash val="dash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Sef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  <a:tr h="7351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Ob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Hag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dash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1" i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Jl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38160">
                      <a:solidFill>
                        <a:srgbClr val="000000"/>
                      </a:solidFill>
                      <a:prstDash val="dash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Hag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  <a:tr h="7351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Jon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Zah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dash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1" i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Ob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38160">
                      <a:solidFill>
                        <a:srgbClr val="000000"/>
                      </a:solidFill>
                      <a:prstDash val="dash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Zah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  <a:tr h="7347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Mih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Mal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38160">
                      <a:solidFill>
                        <a:srgbClr val="000000"/>
                      </a:solidFill>
                      <a:prstDash val="dash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1" i="1" u="none" strike="noStrike">
                          <a:solidFill>
                            <a:srgbClr val="ffffff"/>
                          </a:solidFill>
                          <a:effectLst/>
                          <a:uFillTx/>
                          <a:latin typeface="Arial"/>
                        </a:rPr>
                        <a:t>Jon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38160">
                      <a:solidFill>
                        <a:srgbClr val="000000"/>
                      </a:solidFill>
                      <a:prstDash val="dash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lang="hr-HR" sz="26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Mal</a:t>
                      </a:r>
                      <a:endParaRPr lang="hr-HR" sz="2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 marT="46800" marB="468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 nodeType="clickEffect">
                      <p:stCondLst>
                        <p:cond delay="indefinite"/>
                      </p:stCondLst>
                      <p:childTnLst>
                        <p:par>
                          <p:cTn id="6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fill="hold" nodeType="clickEffect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6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95280" y="115560"/>
            <a:ext cx="8229600" cy="84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Proroci i ne-proroci</a:t>
            </a:r>
            <a:endParaRPr lang="hr-HR" sz="4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6840" y="907560"/>
            <a:ext cx="7859880" cy="525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Titulu </a:t>
            </a:r>
            <a:r>
              <a:rPr lang="he-IL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נביא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“</a:t>
            </a: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prorok” imaju: 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Hab 1,1; 3,1; Hag 1,1.3.12; 2,1.10; Zah  1,1.7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usp. Ezr 5,1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Hagaj i Zaharija već u Ezr 5,1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Proroci u Mih 3,5; Zah 13,2?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Mih 3,5: zavode Božji narod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Zah 13,2: uklonit ću 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proroke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 duh nečistoće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→ odgovornost pred Bogom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 nekima biografija</a:t>
            </a:r>
            <a:r>
              <a:rPr lang="el-G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npr. Hoš 1</a:t>
            </a:r>
            <a:r>
              <a:rPr lang="el-G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-3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; Am 7; Jona; Hag; Zah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Tko je Hagaj u Hag 1,13?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glasnik Jahvin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מלאך 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el-G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ἄγγελος κυρίου (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Hag 1,13</a:t>
            </a:r>
            <a:r>
              <a:rPr lang="el-G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מלאכי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“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Malahija” = “moj glasnik” Mal 1,1; 3,1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veza s posljednjim spisom i tumačenje proročke uloge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0" name="Picture 6"/>
          <p:cNvPicPr/>
          <p:nvPr/>
        </p:nvPicPr>
        <p:blipFill>
          <a:blip r:embed="rId1"/>
          <a:stretch/>
        </p:blipFill>
        <p:spPr>
          <a:xfrm>
            <a:off x="7192800" y="0"/>
            <a:ext cx="1951200" cy="4005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Text Box 7"/>
          <p:cNvSpPr/>
          <p:nvPr/>
        </p:nvSpPr>
        <p:spPr>
          <a:xfrm>
            <a:off x="5364000" y="0"/>
            <a:ext cx="16923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James Tissot 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Prorok 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Joel</a:t>
            </a:r>
            <a:br>
              <a:rPr sz="1000"/>
            </a:b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akvarel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— 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oko </a:t>
            </a:r>
            <a:r>
              <a:rPr lang="en-US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1888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.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" dur="indefinite" restart="never" nodeType="tmRoot">
          <p:childTnLst>
            <p:seq>
              <p:cTn id="69" dur="indefinite" nodeType="mainSeq"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25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25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250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250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fill="hold" nodeType="clickEffect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250" fill="hold"/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250" fill="hold"/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28" dur="2000"/>
                                        <p:tgtEl>
                                          <p:spTgt spid="1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 Placeholder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ACC979-A4F6-4961-906A-423E0BAC1E62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77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Okvir cijele zbirke</a:t>
            </a:r>
            <a:endParaRPr lang="hr-HR" sz="44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329840"/>
            <a:ext cx="8229600" cy="48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Tema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Mal 1,2 i Hoš 2,21: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</a:t>
            </a:r>
            <a:r>
              <a:rPr lang="hr-HR" sz="3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ljubio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sam vas” (Mal 1,2) ←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← “zaručit ću te sebi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</a:t>
            </a:r>
            <a:r>
              <a:rPr lang="hr-HR" sz="3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ljubavi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 (Hoš 2,21)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Inkluzija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“svih naroda” u Zah 12-14 (14,16) →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narod Božji (Mal)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022400" lvl="2" indent="-351000">
              <a:lnSpc>
                <a:spcPct val="100000"/>
              </a:lnSpc>
              <a:spcBef>
                <a:spcPts val="4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1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 kome proroštvo u Mal 2,1?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“Opominjem vas, </a:t>
            </a:r>
            <a:r>
              <a:rPr lang="hr-HR" sz="2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svećenici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 –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5" name="Picture 7" descr="Related image"/>
          <p:cNvPicPr/>
          <p:nvPr/>
        </p:nvPicPr>
        <p:blipFill>
          <a:blip r:embed="rId1"/>
          <a:stretch/>
        </p:blipFill>
        <p:spPr>
          <a:xfrm>
            <a:off x="6246720" y="0"/>
            <a:ext cx="2897280" cy="3500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9" dur="indefinite" restart="never" nodeType="tmRoot">
          <p:childTnLst>
            <p:seq>
              <p:cTn id="130" dur="indefinite" nodeType="mainSeq"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35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0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5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50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55" dur="5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6"/>
          <p:cNvSpPr/>
          <p:nvPr/>
        </p:nvSpPr>
        <p:spPr>
          <a:xfrm>
            <a:off x="655308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F6B52F-1EC5-48FB-A91B-BD7C35072A25}" type="slidenum"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&lt;number&gt;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95280" y="115200"/>
            <a:ext cx="8291520" cy="86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Zaključak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229600" cy="522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692280" lvl="1" indent="-34776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Mal 3,22-25 </a:t>
            </a: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završetak </a:t>
            </a:r>
            <a:br>
              <a:rPr sz="2400"/>
            </a:b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cijele zbirke: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“spomenite se” (v22) –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Božji poziv zajednici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poziv na zapisanu riječ (22s)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92280" lvl="1" indent="-34776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Zakon (“Mojsije” v22)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92280" lvl="1" indent="-34776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Proroke (“Iija” v23) četvrti s naslovom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XII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92280" lvl="1" indent="-34776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 koga Zakon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(v22)?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“Sav Izrael” (v22) – cjelina zajednice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92280" lvl="1" indent="-34776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Uloga proroka 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(v24)? </a:t>
            </a:r>
            <a:r>
              <a:rPr lang="he-IL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cs typeface="Times New Roman"/>
              </a:rPr>
              <a:t>שׁוב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šub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“Roditelji i djeca” (v24) – povezani naraštaji,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obraćenje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9" name="Picture 6"/>
          <p:cNvPicPr/>
          <p:nvPr/>
        </p:nvPicPr>
        <p:blipFill>
          <a:blip r:embed="rId1"/>
          <a:stretch/>
        </p:blipFill>
        <p:spPr>
          <a:xfrm>
            <a:off x="5905440" y="0"/>
            <a:ext cx="3238560" cy="3343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6" dur="indefinite" restart="never" nodeType="tmRoot">
          <p:childTnLst>
            <p:seq>
              <p:cTn id="157" dur="indefinite" nodeType="mainSeq">
                <p:childTnLst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4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9" dur="10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1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5" dur="1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2" dur="5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2008-01-17T10:43:08Z</dcterms:created>
  <dc:creator>Guenther</dc:creator>
  <dc:description/>
  <dc:language>hr-HR</dc:language>
  <cp:lastModifiedBy/>
  <cp:lastPrinted>2026-04-22T09:21:40Z</cp:lastPrinted>
  <dcterms:modified xsi:type="dcterms:W3CDTF">2026-04-22T09:26:14Z</dcterms:modified>
  <cp:revision>112</cp:revision>
  <dc:subject/>
  <dc:title>Ezekiel</dc:title>
</cp:coreProperties>
</file>