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7.xml" ContentType="application/vnd.openxmlformats-officedocument.them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Masters/slideMaster6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/>
  <p:notesSz cx="8686800" cy="6400800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6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"/>
          <p:cNvSpPr/>
          <p:nvPr/>
        </p:nvSpPr>
        <p:spPr>
          <a:xfrm>
            <a:off x="0" y="0"/>
            <a:ext cx="8686800" cy="6400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PlaceHolder 1"/>
          <p:cNvSpPr>
            <a:spLocks noGrp="1"/>
          </p:cNvSpPr>
          <p:nvPr>
            <p:ph type="hdr"/>
          </p:nvPr>
        </p:nvSpPr>
        <p:spPr>
          <a:xfrm>
            <a:off x="-360" y="-360"/>
            <a:ext cx="3763800" cy="320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</a:pPr>
            <a:endParaRPr lang="hr-HR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dt" idx="13"/>
          </p:nvPr>
        </p:nvSpPr>
        <p:spPr>
          <a:xfrm>
            <a:off x="4921200" y="-360"/>
            <a:ext cx="3764160" cy="320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sldImg"/>
          </p:nvPr>
        </p:nvSpPr>
        <p:spPr>
          <a:xfrm>
            <a:off x="2903400" y="799920"/>
            <a:ext cx="2880000" cy="216036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move the slide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868320" y="3079440"/>
            <a:ext cx="6950160" cy="252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notes' format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ftr" idx="14"/>
          </p:nvPr>
        </p:nvSpPr>
        <p:spPr>
          <a:xfrm>
            <a:off x="-360" y="6079680"/>
            <a:ext cx="3763800" cy="320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</a:pPr>
            <a:endParaRPr lang="hr-HR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PlaceHolder 6"/>
          <p:cNvSpPr>
            <a:spLocks noGrp="1"/>
          </p:cNvSpPr>
          <p:nvPr>
            <p:ph type="sldNum" idx="15"/>
          </p:nvPr>
        </p:nvSpPr>
        <p:spPr>
          <a:xfrm>
            <a:off x="4921200" y="6079680"/>
            <a:ext cx="3764160" cy="320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BB9AB4E-90A5-460F-9FAF-6498D3E76F37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10"/>
          <p:cNvSpPr/>
          <p:nvPr/>
        </p:nvSpPr>
        <p:spPr>
          <a:xfrm>
            <a:off x="3627360" y="8251920"/>
            <a:ext cx="2768760" cy="43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4960" rIns="84960" tIns="44280" bIns="4428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682560"/>
                <a:tab algn="l" pos="1365120"/>
                <a:tab algn="l" pos="2048040"/>
                <a:tab algn="l" pos="2727360"/>
                <a:tab algn="l" pos="2944800"/>
                <a:tab algn="l" pos="3365640"/>
                <a:tab algn="l" pos="3786120"/>
                <a:tab algn="l" pos="4206960"/>
                <a:tab algn="l" pos="4627440"/>
                <a:tab algn="l" pos="5048280"/>
                <a:tab algn="l" pos="5468760"/>
                <a:tab algn="l" pos="5889600"/>
                <a:tab algn="l" pos="6310440"/>
                <a:tab algn="l" pos="6730920"/>
                <a:tab algn="l" pos="7151760"/>
                <a:tab algn="l" pos="7572240"/>
                <a:tab algn="l" pos="7993080"/>
                <a:tab algn="l" pos="8413920"/>
                <a:tab algn="l" pos="8834400"/>
                <a:tab algn="l" pos="9255240"/>
                <a:tab algn="l" pos="9675720"/>
                <a:tab algn="l" pos="10096560"/>
                <a:tab algn="l" pos="10517040"/>
                <a:tab algn="l" pos="10937880"/>
              </a:tabLst>
            </a:pPr>
            <a:fld id="{B62EF822-3BCA-42A9-87B2-18E7ACE26046}" type="slidenum"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&lt;number&gt;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" name="PlaceHolder 1"/>
          <p:cNvSpPr>
            <a:spLocks noGrp="1"/>
          </p:cNvSpPr>
          <p:nvPr>
            <p:ph type="sldImg"/>
          </p:nvPr>
        </p:nvSpPr>
        <p:spPr>
          <a:xfrm>
            <a:off x="1028880" y="650880"/>
            <a:ext cx="4346280" cy="3259080"/>
          </a:xfrm>
          <a:prstGeom prst="rect">
            <a:avLst/>
          </a:prstGeom>
          <a:ln w="0">
            <a:noFill/>
          </a:ln>
        </p:spPr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41520" y="4125600"/>
            <a:ext cx="5117760" cy="390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39920" lvl="3" indent="-316080">
              <a:spcBef>
                <a:spcPts val="751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4" indent="-339840">
              <a:spcBef>
                <a:spcPts val="751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5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6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8A15C36-EFB6-466C-90C8-83415846DD44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GluePoint1X" fmla="*/ 0 w 1824"/>
                <a:gd name="GluePoint1Y" fmla="*/ 36001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36001 h 3840"/>
                <a:gd name="GluePoint5X" fmla="*/ 0 w 1824"/>
                <a:gd name="GluePoint5Y" fmla="*/ 36001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12" name="Picture 8" descr="CITBANND"/>
            <p:cNvPicPr/>
            <p:nvPr/>
          </p:nvPicPr>
          <p:blipFill>
            <a:blip r:embed="rId3"/>
            <a:srcRect l="30669" t="0" r="5339" b="86772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3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9520" bIns="295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4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15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5000" bIns="-45000" anchor="ctr">
                <a:noAutofit/>
              </a:bodyPr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17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8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9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0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</p:grpSp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743040" lvl="1" indent="-285840">
              <a:spcBef>
                <a:spcPts val="799"/>
              </a:spcBef>
              <a:buClr>
                <a:srgbClr val="ff822d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1143000" lvl="2" indent="-228600">
              <a:spcBef>
                <a:spcPts val="799"/>
              </a:spcBef>
              <a:buClr>
                <a:srgbClr val="00cc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1600200" lvl="3" indent="-228600">
              <a:spcBef>
                <a:spcPts val="799"/>
              </a:spcBef>
              <a:buClr>
                <a:srgbClr val="b2b2b2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39920" lvl="3" indent="-316080">
              <a:spcBef>
                <a:spcPts val="751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4" indent="-339840">
              <a:spcBef>
                <a:spcPts val="751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5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6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dt" idx="4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04.12.12.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ftr" idx="5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amdg.eu - ferbt1_12_008.ppt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PlaceHolder 5"/>
          <p:cNvSpPr>
            <a:spLocks noGrp="1"/>
          </p:cNvSpPr>
          <p:nvPr>
            <p:ph type="sldNum" idx="6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CAA5D42-97BF-4443-8AD5-249418787582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1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GluePoint1X" fmla="*/ 0 w 1824"/>
                <a:gd name="GluePoint1Y" fmla="*/ 28445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28445 h 3840"/>
                <a:gd name="GluePoint5X" fmla="*/ 0 w 1824"/>
                <a:gd name="GluePoint5Y" fmla="*/ 28445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45" name="Picture 8" descr="CITBANND"/>
            <p:cNvPicPr/>
            <p:nvPr/>
          </p:nvPicPr>
          <p:blipFill>
            <a:blip r:embed="rId3"/>
            <a:srcRect l="30669" t="0" r="5339" b="86772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4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9520" bIns="295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46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36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5000" bIns="-45000" anchor="ctr">
                <a:noAutofit/>
              </a:bodyPr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47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38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</p:grp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743040" lvl="1" indent="-285840">
              <a:spcBef>
                <a:spcPts val="799"/>
              </a:spcBef>
              <a:buClr>
                <a:srgbClr val="ff822d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1143000" lvl="2" indent="-228600">
              <a:spcBef>
                <a:spcPts val="799"/>
              </a:spcBef>
              <a:buClr>
                <a:srgbClr val="00cc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1600200" lvl="3" indent="-228600">
              <a:spcBef>
                <a:spcPts val="799"/>
              </a:spcBef>
              <a:buClr>
                <a:srgbClr val="b2b2b2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1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GluePoint1X" fmla="*/ 0 w 1824"/>
                <a:gd name="GluePoint1Y" fmla="*/ 28445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28445 h 3840"/>
                <a:gd name="GluePoint5X" fmla="*/ 0 w 1824"/>
                <a:gd name="GluePoint5Y" fmla="*/ 28445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33" name="Picture 8" descr="CITBANND"/>
            <p:cNvPicPr/>
            <p:nvPr/>
          </p:nvPicPr>
          <p:blipFill>
            <a:blip r:embed="rId3"/>
            <a:srcRect l="30669" t="0" r="5339" b="86772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4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9520" bIns="295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35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36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5000" bIns="-45000" anchor="ctr">
                <a:noAutofit/>
              </a:bodyPr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37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38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</p:grp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743040" lvl="1" indent="-285840">
              <a:spcBef>
                <a:spcPts val="799"/>
              </a:spcBef>
              <a:buClr>
                <a:srgbClr val="ff822d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1143000" lvl="2" indent="-228600">
              <a:spcBef>
                <a:spcPts val="799"/>
              </a:spcBef>
              <a:buClr>
                <a:srgbClr val="00cc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1600200" lvl="3" indent="-228600">
              <a:spcBef>
                <a:spcPts val="799"/>
              </a:spcBef>
              <a:buClr>
                <a:srgbClr val="b2b2b2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39920" lvl="3" indent="-316080">
              <a:spcBef>
                <a:spcPts val="751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4" indent="-339840">
              <a:spcBef>
                <a:spcPts val="751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5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6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dt" idx="7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ftr" idx="8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sldNum" idx="9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EFBD2E6-4C91-483B-9EE5-7A2C6F7748B7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1_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B388B41A-0988-4C5E-A69A-0E8A91D4AC5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7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836127360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dt" idx="10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04.12.12.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ftr" idx="11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amdg.eu - ferbt1_12_008.ppt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sldNum" idx="12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64DF5DC-61E5-40A1-A2F4-61DAAC85EF02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6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10920" y="1267920"/>
            <a:ext cx="7926120" cy="200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6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Novi pastir </a:t>
            </a:r>
            <a:br>
              <a:rPr sz="6200"/>
            </a:br>
            <a:r>
              <a:rPr lang="hr-HR" sz="6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u Ez 34</a:t>
            </a:r>
            <a:endParaRPr lang="hr-HR" sz="6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subTitle"/>
          </p:nvPr>
        </p:nvSpPr>
        <p:spPr>
          <a:xfrm>
            <a:off x="1981080" y="3962520"/>
            <a:ext cx="6553440" cy="175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p>
            <a:pPr indent="0" algn="ctr"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3600" b="1" u="none" strike="noStrike">
              <a:solidFill>
                <a:srgbClr val="000000"/>
              </a:solidFill>
              <a:effectLst/>
              <a:uFillTx/>
              <a:latin typeface="Times New Roman"/>
              <a:ea typeface="Times New Roman"/>
            </a:endParaRPr>
          </a:p>
        </p:txBody>
      </p:sp>
      <p:pic>
        <p:nvPicPr>
          <p:cNvPr id="75" name="Picture 5" descr="ANd9GcQ9r_ri89Sy46u2waV9uabldGjqJN3HU5KO7K78PVLu4OGPEpp7"/>
          <p:cNvPicPr/>
          <p:nvPr/>
        </p:nvPicPr>
        <p:blipFill>
          <a:blip r:embed="rId1"/>
          <a:stretch/>
        </p:blipFill>
        <p:spPr>
          <a:xfrm>
            <a:off x="4572000" y="0"/>
            <a:ext cx="4572000" cy="270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6" name="Text Box 1"/>
          <p:cNvSpPr/>
          <p:nvPr/>
        </p:nvSpPr>
        <p:spPr>
          <a:xfrm>
            <a:off x="1211400" y="360"/>
            <a:ext cx="46558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Filozofsko-teološki institut DI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Studij filozofije i teologije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7" name="Picture 1" descr="http://www.ftidi.hr/wp-content/themes/mycollege_child/images/ftidi-logo.png"/>
          <p:cNvPicPr/>
          <p:nvPr/>
        </p:nvPicPr>
        <p:blipFill>
          <a:blip r:embed="rId2"/>
          <a:stretch/>
        </p:blipFill>
        <p:spPr>
          <a:xfrm>
            <a:off x="179280" y="116280"/>
            <a:ext cx="936720" cy="936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e-IL" sz="54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 רעי לא אחסר</a:t>
            </a:r>
            <a:r>
              <a:rPr lang="de-DE" sz="4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4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(Ps 23)</a:t>
            </a:r>
            <a:br>
              <a:rPr sz="4000"/>
            </a:br>
            <a:r>
              <a:rPr lang="hr-HR" sz="4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[adonaj ro’i lo ehsar]</a:t>
            </a:r>
            <a:endParaRPr lang="hr-HR" sz="40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533520" y="5084280"/>
            <a:ext cx="7772400" cy="1163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algn="ctr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Gospodin je pastir moj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ni u čem ja ne oskudijevam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pic>
        <p:nvPicPr>
          <p:cNvPr id="113" name="Picture 4"/>
          <p:cNvPicPr/>
          <p:nvPr/>
        </p:nvPicPr>
        <p:blipFill>
          <a:blip r:embed="rId1"/>
          <a:stretch/>
        </p:blipFill>
        <p:spPr>
          <a:xfrm>
            <a:off x="0" y="2349360"/>
            <a:ext cx="9144000" cy="2495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385200" y="20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Pastiri (</a:t>
            </a:r>
            <a:r>
              <a:rPr lang="de-DE" sz="4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Ez 34,</a:t>
            </a:r>
            <a:r>
              <a:rPr lang="hr-HR" sz="4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2-16)</a:t>
            </a:r>
            <a:endParaRPr lang="hr-HR" sz="46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457200" y="980640"/>
            <a:ext cx="8229600" cy="5149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743040" lvl="1" indent="-285840">
              <a:lnSpc>
                <a:spcPct val="100000"/>
              </a:lnSpc>
              <a:spcBef>
                <a:spcPts val="567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Sud od prve riječi u 34,2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7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e-IL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הוי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30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hôj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 jao! 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567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Sud: pastiri pasu 2.8.10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2.8, usp. v4 +5.8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7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Sami sebe (2.8.10) 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ne pasu stado (2.8)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567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Okrutno upravljanje (v4)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567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Nema pastira (5.8)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567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Posljedice: v5[2x].6.12 + v21 (</a:t>
            </a:r>
            <a:r>
              <a:rPr lang="de-DE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v</a:t>
            </a: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5.8):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7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Raspršen</a:t>
            </a:r>
            <a:r>
              <a:rPr lang="en-US" sz="30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 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stado </a:t>
            </a:r>
            <a:r>
              <a:rPr lang="en-US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4x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</a:t>
            </a:r>
            <a:r>
              <a:rPr lang="en-US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2x 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plijen zvijerima</a:t>
            </a:r>
            <a:r>
              <a:rPr lang="en-US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5.8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567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Osuda: 2x Evo me (v10s)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7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Gospodin protiv pastira (10)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7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Gospodin se brine za ovce (11)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6" name="Picture 5" descr="Pack-of-Eurasian-wolves-feeding-on-domestic-sheep-carcass"/>
          <p:cNvPicPr/>
          <p:nvPr/>
        </p:nvPicPr>
        <p:blipFill>
          <a:blip r:embed="rId1"/>
          <a:stretch/>
        </p:blipFill>
        <p:spPr>
          <a:xfrm>
            <a:off x="6156360" y="0"/>
            <a:ext cx="2967120" cy="1908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1" dur="indefinite" restart="never" nodeType="tmRoot">
          <p:childTnLst>
            <p:seq>
              <p:cTn id="192" dur="indefinite" nodeType="mainSeq">
                <p:childTnLst>
                  <p:par>
                    <p:cTn id="193" fill="hold" nodeType="clickEffect">
                      <p:stCondLst>
                        <p:cond delay="indefinite"/>
                      </p:stCondLst>
                      <p:childTnLst>
                        <p:par>
                          <p:cTn id="19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95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97" dur="5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02" dur="5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Effect">
                      <p:stCondLst>
                        <p:cond delay="indefinite"/>
                      </p:stCondLst>
                      <p:childTnLst>
                        <p:par>
                          <p:cTn id="20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7" dur="1000" fill="hold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8" dur="1000" fill="hold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09" dur="1000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Effect">
                      <p:stCondLst>
                        <p:cond delay="indefinite"/>
                      </p:stCondLst>
                      <p:childTnLst>
                        <p:par>
                          <p:cTn id="21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12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4" dur="1000" fill="hold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5" dur="1000" fill="hold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16" dur="1000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1" dur="1000" fill="hold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2" dur="1000" fill="hold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23" dur="1000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Effect">
                      <p:stCondLst>
                        <p:cond delay="indefinite"/>
                      </p:stCondLst>
                      <p:childTnLst>
                        <p:par>
                          <p:cTn id="22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26" presetID="17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8" dur="500" fill="hold"/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9" dur="500" fill="hold"/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Effect">
                      <p:stCondLst>
                        <p:cond delay="indefinite"/>
                      </p:stCondLst>
                      <p:childTnLst>
                        <p:par>
                          <p:cTn id="23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2" presetID="18" presetClass="entr" fill="hold" nodeType="clickEffect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234" dur="500"/>
                                        <p:tgtEl>
                                          <p:spTgt spid="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Effect">
                      <p:stCondLst>
                        <p:cond delay="indefinite"/>
                      </p:stCondLst>
                      <p:childTnLst>
                        <p:par>
                          <p:cTn id="23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7" presetID="18" presetClass="entr" fill="hold" nodeType="clickEffect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239" dur="500"/>
                                        <p:tgtEl>
                                          <p:spTgt spid="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385200" y="153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Pastir dobri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457200" y="836640"/>
            <a:ext cx="8686800" cy="5294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 ću potražiti (11)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de-DE" sz="2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Ja </a:t>
            </a:r>
            <a:r>
              <a:rPr lang="hr-HR" sz="2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ću biti pastir u </a:t>
            </a:r>
            <a:r>
              <a:rPr lang="de-DE" sz="2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v</a:t>
            </a:r>
            <a:r>
              <a:rPr lang="hr-HR" sz="2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13-16: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 gorama izraelskim (13)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3x mjesto mira (13.14)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 dobroj paši (14)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 ću pasti svoje stado (15)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 Pravu </a:t>
            </a:r>
            <a:r>
              <a:rPr lang="he-IL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משׁפט</a:t>
            </a:r>
            <a:r>
              <a:rPr lang="de-DE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32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mišp</a:t>
            </a:r>
            <a:r>
              <a:rPr lang="en-US" sz="32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ā</a:t>
            </a:r>
            <a:r>
              <a:rPr lang="hr-HR" sz="32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ṭ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(16)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Gospodin ispravlja (v16 </a:t>
            </a:r>
            <a:r>
              <a:rPr lang="hr-HR" sz="2800" b="1" u="none" strike="noStrike">
                <a:solidFill>
                  <a:srgbClr val="006633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2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v4), pita za njih (10s</a:t>
            </a:r>
            <a:r>
              <a:rPr lang="hr-HR" sz="2800" b="1" u="none" strike="noStrike">
                <a:solidFill>
                  <a:srgbClr val="006633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2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6.8)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Izgubljena ovca, zalutala, ranjena, bolesna (v16)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Bolesna (i nemoćna), ranjena, zalutala, izgubljena (v4)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9" name="Picture 5" descr="the-Lord-is-my-Shepherd"/>
          <p:cNvPicPr/>
          <p:nvPr/>
        </p:nvPicPr>
        <p:blipFill>
          <a:blip r:embed="rId1"/>
          <a:stretch/>
        </p:blipFill>
        <p:spPr>
          <a:xfrm>
            <a:off x="5400720" y="0"/>
            <a:ext cx="3743280" cy="4437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0" dur="indefinite" restart="never" nodeType="tmRoot">
          <p:childTnLst>
            <p:seq>
              <p:cTn id="241" dur="indefinite" nodeType="mainSeq">
                <p:childTnLst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46" dur="5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51" dur="500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56" dur="500"/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1" dur="1000" fill="hold"/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2" dur="1000" fill="hold"/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63" dur="1000"/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3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8" dur="500" fill="hold"/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9" dur="500" fill="hold"/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3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4" dur="500" fill="hold"/>
                                        <p:tgtEl>
                                          <p:spTgt spid="1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5" dur="500" fill="hold"/>
                                        <p:tgtEl>
                                          <p:spTgt spid="1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85200" y="20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Ovce (Ez 34,17-31)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686800" cy="5078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743040" lvl="1" indent="-285840">
              <a:lnSpc>
                <a:spcPct val="100000"/>
              </a:lnSpc>
              <a:spcBef>
                <a:spcPts val="8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2x “Evo me” (17.20) kome: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Gospodin </a:t>
            </a:r>
            <a:r>
              <a:rPr lang="hr-HR" sz="3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sudi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ovcama </a:t>
            </a:r>
            <a:br>
              <a:rPr sz="3200"/>
            </a:b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(17.20 + 22)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8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Optužba u v18.21 (2. lice: „vi”)?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Gazite ispašu, prljate vodu (18)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Gurate se i bodete (21): </a:t>
            </a:r>
            <a:br>
              <a:rPr sz="3200"/>
            </a:br>
            <a:r>
              <a:rPr lang="hr-HR" sz="3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raspršene 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(KS: izgurati) 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8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Povratak na “zlatno doba” u v22 (usp. v15)?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 ću spasiti </a:t>
            </a:r>
            <a:r>
              <a:rPr lang="he-IL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ישׁע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32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jaša‘, 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suditi </a:t>
            </a:r>
            <a:r>
              <a:rPr lang="he-IL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שׁפט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32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šafaṭ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; </a:t>
            </a:r>
            <a:br>
              <a:rPr sz="3200"/>
            </a:b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sudac = spasitelj  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2" name="Picture 5" descr="Bernhard_Plockhorst_-_Good_Shephard"/>
          <p:cNvPicPr/>
          <p:nvPr/>
        </p:nvPicPr>
        <p:blipFill>
          <a:blip r:embed="rId1"/>
          <a:stretch/>
        </p:blipFill>
        <p:spPr>
          <a:xfrm>
            <a:off x="6573960" y="0"/>
            <a:ext cx="2570040" cy="3780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6" dur="indefinite" restart="never" nodeType="tmRoot">
          <p:childTnLst>
            <p:seq>
              <p:cTn id="277" dur="indefinite" nodeType="mainSeq">
                <p:childTnLst>
                  <p:par>
                    <p:cTn id="278" fill="hold" nodeType="clickEffect">
                      <p:stCondLst>
                        <p:cond delay="indefinite"/>
                      </p:stCondLst>
                      <p:childTnLst>
                        <p:par>
                          <p:cTn id="27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80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82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Effect">
                      <p:stCondLst>
                        <p:cond delay="indefinite"/>
                      </p:stCondLst>
                      <p:childTnLst>
                        <p:par>
                          <p:cTn id="28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85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87" dur="500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 nodeType="clickEffect">
                      <p:stCondLst>
                        <p:cond delay="indefinite"/>
                      </p:stCondLst>
                      <p:childTnLst>
                        <p:par>
                          <p:cTn id="28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0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92" dur="500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 nodeType="clickEffect">
                      <p:stCondLst>
                        <p:cond delay="indefinite"/>
                      </p:stCondLst>
                      <p:childTnLst>
                        <p:par>
                          <p:cTn id="29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7" dur="1000" fill="hold"/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8" dur="1000" fill="hold"/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99" dur="1000"/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385200" y="20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en-US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David </a:t>
            </a: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(34,23s)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686800" cy="5078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743040" lvl="1" indent="-2858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Bog</a:t>
            </a:r>
            <a:r>
              <a:rPr lang="en-US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je</a:t>
            </a: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pastir</a:t>
            </a:r>
            <a:r>
              <a:rPr lang="en-US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, </a:t>
            </a: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ali postavlja </a:t>
            </a:r>
            <a:br>
              <a:rPr sz="2600"/>
            </a:b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obećanoga (23):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en-US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David, 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sluga Božji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usp. 2 Sam 7: Potomak koji će biti </a:t>
            </a:r>
            <a:br>
              <a:rPr sz="26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Božji sin i vječni kralj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~ utjelovljeni pastir, postao čovjekom: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 sam pastir dobri (Iv 10,11)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Davidova služba (24):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Knez usp. zlatno doba u v22: 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sudac je spasitelj, Bog je kralj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5" name="Picture 2"/>
          <p:cNvPicPr/>
          <p:nvPr/>
        </p:nvPicPr>
        <p:blipFill>
          <a:blip r:embed="rId1"/>
          <a:stretch/>
        </p:blipFill>
        <p:spPr>
          <a:xfrm>
            <a:off x="6307200" y="0"/>
            <a:ext cx="2836800" cy="3429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0" dur="indefinite" restart="never" nodeType="tmRoot">
          <p:childTnLst>
            <p:seq>
              <p:cTn id="301" dur="indefinite" nodeType="mainSeq">
                <p:childTnLst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0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1" dur="10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12" dur="1000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3" dur="1000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8" dur="10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19" dur="1000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0" dur="1000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5" dur="1000"/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26" dur="1000" fill="hold"/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7" dur="1000" fill="hold"/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2" dur="1000"/>
                                        <p:tgtEl>
                                          <p:spTgt spid="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33" dur="1000" fill="hold"/>
                                        <p:tgtEl>
                                          <p:spTgt spid="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4" dur="1000" fill="hold"/>
                                        <p:tgtEl>
                                          <p:spTgt spid="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9" dur="1000"/>
                                        <p:tgtEl>
                                          <p:spTgt spid="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40" dur="1000" fill="hold"/>
                                        <p:tgtEl>
                                          <p:spTgt spid="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1" dur="1000" fill="hold"/>
                                        <p:tgtEl>
                                          <p:spTgt spid="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385200" y="20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Ekologijski Savez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457200" y="1123920"/>
            <a:ext cx="8229600" cy="5006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743040" lvl="1" indent="-2858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Poseban naziv: Ez 34,25 (37,26)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e-IL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ברית שׁלום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30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</a:t>
            </a:r>
            <a:r>
              <a:rPr lang="hr-HR" sz="3000" b="0" i="1" u="none" strike="noStrike" baseline="3000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</a:t>
            </a:r>
            <a:r>
              <a:rPr lang="hr-HR" sz="30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rît šalôm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Savez mira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Obilježja iz prirode (34,25-28):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Sloboda od divljih zvijeri (25.28)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Život u pustinji i u šumama (25)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Daje kišu koja je kiša blagoslova (26)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Stabla i zemlja donose plod (27)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8" name="Picture 6" descr="Noah: A Wordless Picture Book {Review}"/>
          <p:cNvPicPr/>
          <p:nvPr/>
        </p:nvPicPr>
        <p:blipFill>
          <a:blip r:embed="rId1"/>
          <a:stretch/>
        </p:blipFill>
        <p:spPr>
          <a:xfrm>
            <a:off x="5759280" y="73080"/>
            <a:ext cx="3384720" cy="2255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42" dur="indefinite" restart="never" nodeType="tmRoot">
          <p:childTnLst>
            <p:seq>
              <p:cTn id="343" dur="indefinite" nodeType="mainSeq">
                <p:childTnLst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8" dur="500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3" dur="500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8" dur="500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3" dur="500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8" dur="500"/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3" dur="500"/>
                                        <p:tgtEl>
                                          <p:spTgt spid="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85200" y="20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Glavna motivacija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457200" y="1123920"/>
            <a:ext cx="8686800" cy="5006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743040" lvl="1" indent="-2858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Spoznaja u 27.30: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Znat će da sam ja </a:t>
            </a:r>
            <a:r>
              <a:rPr lang="he-IL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27.30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Međusobna pripadnost (24.30s):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“njihov Bog” (24.30), </a:t>
            </a:r>
            <a:br>
              <a:rPr sz="3000"/>
            </a:b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“vaš Bog” (31)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“moj narod” (30)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Zaključak teksta v30.31 istaknut 2x formulom Riječi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Ovce </a:t>
            </a:r>
            <a:r>
              <a:rPr lang="hr-HR" sz="26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na sliku Božju</a:t>
            </a: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u 34,26: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Bit će blagoslov (usp. Post 12,2)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1" name="Picture 5" descr="dyce"/>
          <p:cNvPicPr/>
          <p:nvPr/>
        </p:nvPicPr>
        <p:blipFill>
          <a:blip r:embed="rId1"/>
          <a:stretch/>
        </p:blipFill>
        <p:spPr>
          <a:xfrm>
            <a:off x="5940360" y="0"/>
            <a:ext cx="3203640" cy="3860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4" dur="indefinite" restart="never" nodeType="tmRoot">
          <p:childTnLst>
            <p:seq>
              <p:cTn id="375" dur="indefinite" nodeType="mainSeq">
                <p:childTnLst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5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80" dur="500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85" dur="500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 nodeType="clickEffect">
                      <p:stCondLst>
                        <p:cond delay="indefinite"/>
                      </p:stCondLst>
                      <p:childTnLst>
                        <p:par>
                          <p:cTn id="38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88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90" dur="500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95" dur="500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0" dur="1000" fill="hold"/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1" dur="1000" fill="hold"/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02" dur="1000"/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"/>
          <p:cNvSpPr/>
          <p:nvPr/>
        </p:nvSpPr>
        <p:spPr>
          <a:xfrm>
            <a:off x="1819440" y="115920"/>
            <a:ext cx="4984560" cy="110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lang="hr-HR" sz="4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Ave Maria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" name=""/>
          <p:cNvSpPr/>
          <p:nvPr/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0" name=""/>
          <p:cNvPicPr/>
          <p:nvPr/>
        </p:nvPicPr>
        <p:blipFill>
          <a:blip r:embed="rId1"/>
          <a:stretch/>
        </p:blipFill>
        <p:spPr>
          <a:xfrm>
            <a:off x="0" y="938160"/>
            <a:ext cx="8915400" cy="563580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Box 9"/>
          <p:cNvSpPr/>
          <p:nvPr/>
        </p:nvSpPr>
        <p:spPr>
          <a:xfrm>
            <a:off x="45720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lang="hr-HR" sz="4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Text Box 3"/>
          <p:cNvSpPr/>
          <p:nvPr/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lang="hr-HR" sz="4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Text Box 7"/>
          <p:cNvSpPr/>
          <p:nvPr/>
        </p:nvSpPr>
        <p:spPr>
          <a:xfrm>
            <a:off x="762120" y="1371600"/>
            <a:ext cx="7696080" cy="205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rmAutofit/>
          </a:bodyPr>
          <a:p>
            <a:endParaRPr lang="hr-HR" sz="4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Text Box 8"/>
          <p:cNvSpPr/>
          <p:nvPr/>
        </p:nvSpPr>
        <p:spPr>
          <a:xfrm>
            <a:off x="762120" y="3765600"/>
            <a:ext cx="7696080" cy="205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endParaRPr lang="hr-HR" sz="4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59880" y="1545840"/>
            <a:ext cx="7618680" cy="245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7200" b="1" u="none" strike="noStrike">
                <a:solidFill>
                  <a:srgbClr val="420000"/>
                </a:solidFill>
                <a:effectLst/>
                <a:uFillTx/>
                <a:latin typeface="Times New Roman"/>
                <a:ea typeface="Times New Roman"/>
              </a:rPr>
              <a:t>Proroštvo i apokaliptika</a:t>
            </a:r>
            <a:endParaRPr lang="hr-HR" sz="7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pic>
        <p:nvPicPr>
          <p:cNvPr id="86" name="Picture 3" descr="Slikovni rezultat za jesus in nazareth synagogue&quot;"/>
          <p:cNvPicPr/>
          <p:nvPr/>
        </p:nvPicPr>
        <p:blipFill>
          <a:blip r:embed="rId1"/>
          <a:stretch/>
        </p:blipFill>
        <p:spPr>
          <a:xfrm>
            <a:off x="5292720" y="0"/>
            <a:ext cx="3851280" cy="271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7" name="Text Box 10"/>
          <p:cNvSpPr/>
          <p:nvPr/>
        </p:nvSpPr>
        <p:spPr>
          <a:xfrm>
            <a:off x="1211400" y="0"/>
            <a:ext cx="465588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Filozofsko-teološki institut DI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Studij filozofije i teologije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ak. g. 2025./26. ECTS 6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ponedjeljkom i srijedom u 10:15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8" name="Picture 8" descr="http://www.ftidi.hr/wp-content/themes/mycollege_child/images/ftidi-logo.png"/>
          <p:cNvPicPr/>
          <p:nvPr/>
        </p:nvPicPr>
        <p:blipFill>
          <a:blip r:embed="rId2"/>
          <a:stretch/>
        </p:blipFill>
        <p:spPr>
          <a:xfrm>
            <a:off x="179280" y="115920"/>
            <a:ext cx="936720" cy="93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9" name="Text Box 11"/>
          <p:cNvSpPr/>
          <p:nvPr/>
        </p:nvSpPr>
        <p:spPr>
          <a:xfrm>
            <a:off x="865440" y="4005000"/>
            <a:ext cx="7696440" cy="224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 anchorCtr="1">
            <a:normAutofit fontScale="70000" lnSpcReduction="19999"/>
          </a:bodyPr>
          <a:p>
            <a:pPr algn="ctr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lang="sr-Latn-RS" sz="4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 → nastava → FTI</a:t>
            </a:r>
            <a:endParaRPr lang="hr-HR" sz="4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lang="sr-Latn-RS" sz="4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Pregled (prezentacije), tekstovi, audio- i videozapisi…</a:t>
            </a:r>
            <a:endParaRPr lang="hr-HR" sz="4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lang="sr-Latn-RS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lang="sr-Latn-RS" sz="4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Božo Lujić, </a:t>
            </a:r>
            <a:r>
              <a:rPr lang="sr-Latn-RS" sz="4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Starozavjetni proroci</a:t>
            </a:r>
            <a:endParaRPr lang="hr-HR" sz="4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10920" y="1267920"/>
            <a:ext cx="7926120" cy="200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6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Novi pastir </a:t>
            </a:r>
            <a:br>
              <a:rPr sz="6200"/>
            </a:br>
            <a:r>
              <a:rPr lang="hr-HR" sz="6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u Ez 34</a:t>
            </a:r>
            <a:endParaRPr lang="hr-HR" sz="6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1981080" y="3962520"/>
            <a:ext cx="7162920" cy="1752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567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Dvostruk Božji sud nad Izraelom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- 14x „moje ovce” (inače još 4x u HB)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- Bez pastira (5.8) usp. 1 Kr 22,17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7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- Rijetka osnova 3x (v11s): 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בַּקֵּר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32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baqqer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2" name="Picture 5" descr="ANd9GcQ9r_ri89Sy46u2waV9uabldGjqJN3HU5KO7K78PVLu4OGPEpp7"/>
          <p:cNvPicPr/>
          <p:nvPr/>
        </p:nvPicPr>
        <p:blipFill>
          <a:blip r:embed="rId1"/>
          <a:stretch/>
        </p:blipFill>
        <p:spPr>
          <a:xfrm>
            <a:off x="4716360" y="0"/>
            <a:ext cx="4427640" cy="2624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3" name="Text Box 2"/>
          <p:cNvSpPr/>
          <p:nvPr/>
        </p:nvSpPr>
        <p:spPr>
          <a:xfrm>
            <a:off x="1211400" y="360"/>
            <a:ext cx="46558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Filozofsko-teološki institut DI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Studij filozofije i teologije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4" name="Picture 9" descr="http://www.ftidi.hr/wp-content/themes/mycollege_child/images/ftidi-logo.png"/>
          <p:cNvPicPr/>
          <p:nvPr/>
        </p:nvPicPr>
        <p:blipFill>
          <a:blip r:embed="rId2"/>
          <a:stretch/>
        </p:blipFill>
        <p:spPr>
          <a:xfrm>
            <a:off x="179280" y="116280"/>
            <a:ext cx="936720" cy="936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85200" y="20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Novozavjetne slike?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686800" cy="5078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Središnji navještaj u Ez 34,15?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 ću pasti svoje ovce (v15)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usp. spasiti (v22); Iv 10,11)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Sud u 34,17?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Sudit ću između ovaca i jaraca </a:t>
            </a:r>
            <a:br>
              <a:rPr sz="3000"/>
            </a:b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(v17+20.22 usp. Mt 25,3)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Najava novoga pastira u 34,23?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Jedan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pastir, David (usp. Iv 10,16; Iv 17)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+ 3x 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pasti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: past će ih 2x, bit će im pastir (34,23)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usp. 3x nalog u Iv 21:</a:t>
            </a:r>
            <a:r>
              <a:rPr lang="en-US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pasi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(15.17), budi pastir (16)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" name="AutoShape 5" descr="Z"/>
          <p:cNvSpPr/>
          <p:nvPr/>
        </p:nvSpPr>
        <p:spPr>
          <a:xfrm>
            <a:off x="3262320" y="1652760"/>
            <a:ext cx="2619360" cy="355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8" name="Picture 7" descr="http://images.catholic.org/ins_news/2012044930shepherd_3.jpg"/>
          <p:cNvPicPr/>
          <p:nvPr/>
        </p:nvPicPr>
        <p:blipFill>
          <a:blip r:embed="rId1"/>
          <a:stretch/>
        </p:blipFill>
        <p:spPr>
          <a:xfrm>
            <a:off x="6191280" y="0"/>
            <a:ext cx="2952720" cy="4005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" dur="10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6" dur="10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3" dur="1000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0" dur="1000"/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7" dur="1000"/>
                                        <p:tgtEl>
                                          <p:spTgt spid="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68360" y="1285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Forma i dinamika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836280"/>
            <a:ext cx="8229600" cy="5329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743040" lvl="1" indent="-28584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Proročka formula 34,1: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„I dođe </a:t>
            </a:r>
            <a:r>
              <a:rPr lang="hr-HR" sz="30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Riječ Jahvina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30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meni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”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Jr 9x, Ez 41x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33,1.23 – opustošenje zemlje, </a:t>
            </a:r>
            <a:br>
              <a:rPr sz="26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kako je prihvaćen prorok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35,1 Božji sud Edomu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e-IL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דבר יהוה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30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Riječ Jahvina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(34,7.9)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pastirima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Cjelovitost teksta u Ez 34: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Pastir, pasti, paša 31x</a:t>
            </a:r>
            <a:r>
              <a:rPr lang="de-DE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de-DE" sz="30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de-DE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40x u Ez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Ovce 20x u Ez 34 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29x u Ez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1" name="Picture 7" descr="Ezekiel_by_Michelangelo,_restored_-_large"/>
          <p:cNvPicPr/>
          <p:nvPr/>
        </p:nvPicPr>
        <p:blipFill>
          <a:blip r:embed="rId1"/>
          <a:stretch/>
        </p:blipFill>
        <p:spPr>
          <a:xfrm>
            <a:off x="6345360" y="0"/>
            <a:ext cx="2798640" cy="3284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8" dur="indefinite" restart="never" nodeType="tmRoot">
          <p:childTnLst>
            <p:seq>
              <p:cTn id="39" dur="indefinite" nodeType="mainSeq">
                <p:childTnLst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9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4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9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4" dur="5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9" dur="500"/>
                                        <p:tgtEl>
                                          <p:spTgt spid="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4" dur="500"/>
                                        <p:tgtEl>
                                          <p:spTgt spid="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68360" y="1285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Glasnička formula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57200" y="907560"/>
            <a:ext cx="8542800" cy="5257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5000" lnSpcReduction="9999"/>
          </a:bodyPr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glasnička formula 34,2.10.11.17.20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8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5x, proširena, 122x u Ez:</a:t>
            </a:r>
            <a:br>
              <a:rPr sz="3200"/>
            </a:br>
            <a:r>
              <a:rPr lang="he-IL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כה אמר </a:t>
            </a:r>
            <a:r>
              <a:rPr lang="he-IL" sz="3600" b="1" u="none" strike="noStrike"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Times New Roman"/>
                <a:cs typeface="Times New Roman"/>
              </a:rPr>
              <a:t>אדני</a:t>
            </a:r>
            <a:r>
              <a:rPr lang="he-IL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יהוה</a:t>
            </a:r>
            <a:r>
              <a:rPr lang="hr-HR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8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ovako govori Gospodin </a:t>
            </a:r>
            <a:r>
              <a:rPr lang="he-IL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Početak </a:t>
            </a:r>
            <a:r>
              <a:rPr lang="en-US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suda</a:t>
            </a:r>
            <a:r>
              <a:rPr lang="hr-HR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nad pastirima (34,2)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Sam ću na pastire (10); pobrinut se za ovce (11)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Drugi dio, sud ovcama (17)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</a:t>
            </a:r>
            <a:r>
              <a:rPr lang="hr-HR" sz="3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sudi</a:t>
            </a:r>
            <a:r>
              <a:rPr lang="hr-HR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(17.20.22) ovcama (20)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8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en-US" sz="3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Posebnost u 34,24</a:t>
            </a:r>
            <a:r>
              <a:rPr lang="hr-HR" sz="3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,</a:t>
            </a:r>
            <a:r>
              <a:rPr lang="en-US" sz="3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3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opis u 1. licu: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“ja </a:t>
            </a:r>
            <a:r>
              <a:rPr lang="he-IL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rekoh” – istaknut </a:t>
            </a:r>
            <a:r>
              <a:rPr lang="hr-HR" sz="3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David</a:t>
            </a:r>
            <a:r>
              <a:rPr lang="hr-HR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i </a:t>
            </a:r>
            <a:r>
              <a:rPr lang="hr-HR" sz="3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Savez mira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4" name="Picture 7" descr="Ezekiel_by_Michelangelo,_restored_-_large"/>
          <p:cNvPicPr/>
          <p:nvPr/>
        </p:nvPicPr>
        <p:blipFill>
          <a:blip r:embed="rId1"/>
          <a:stretch/>
        </p:blipFill>
        <p:spPr>
          <a:xfrm>
            <a:off x="6773760" y="0"/>
            <a:ext cx="2370240" cy="2781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5" dur="indefinite" restart="never" nodeType="tmRoot">
          <p:childTnLst>
            <p:seq>
              <p:cTn id="76" dur="indefinite" nodeType="mainSeq">
                <p:childTnLst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81" dur="5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Effect">
                      <p:stCondLst>
                        <p:cond delay="indefinite"/>
                      </p:stCondLst>
                      <p:childTnLst>
                        <p:par>
                          <p:cTn id="8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86" dur="500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Effect">
                      <p:stCondLst>
                        <p:cond delay="indefinite"/>
                      </p:stCondLst>
                      <p:childTnLst>
                        <p:par>
                          <p:cTn id="8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91" dur="500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Effect">
                      <p:stCondLst>
                        <p:cond delay="indefinite"/>
                      </p:stCondLst>
                      <p:childTnLst>
                        <p:par>
                          <p:cTn id="9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96" dur="500"/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Effect">
                      <p:stCondLst>
                        <p:cond delay="indefinite"/>
                      </p:stCondLst>
                      <p:childTnLst>
                        <p:par>
                          <p:cTn id="9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01" dur="500"/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06" dur="500"/>
                                        <p:tgtEl>
                                          <p:spTgt spid="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68360" y="1285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Riječ Gospodnja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907560"/>
            <a:ext cx="8507520" cy="5257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Ezekielova, obogaćena formula:</a:t>
            </a:r>
            <a:br>
              <a:rPr sz="2600"/>
            </a:b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4x 34,8.15.30.31 </a:t>
            </a: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cs typeface="Times New Roman"/>
              </a:rPr>
              <a:t>נאם </a:t>
            </a:r>
            <a:r>
              <a:rPr lang="hr-HR" sz="2600" b="1" u="none" strike="noStrike">
                <a:solidFill>
                  <a:srgbClr val="006633"/>
                </a:solidFill>
                <a:effectLst/>
                <a:highlight>
                  <a:srgbClr val="ffff00"/>
                </a:highlight>
                <a:uFillTx/>
                <a:latin typeface="Times New Roman"/>
                <a:cs typeface="Times New Roman"/>
              </a:rPr>
              <a:t>אדני</a:t>
            </a: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יהוה</a:t>
            </a: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Riječ Gospodina </a:t>
            </a:r>
            <a:r>
              <a:rPr lang="he-IL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Ez 81x, cjelina c34, LXX: 2x κύριος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Božja prisega: osuda pastira (34,8)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Radosna vijest: Ja ću pasti ovce svoje (34,15)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 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Pravu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(mišpat ~ tora, berit)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Zaključak poglavlja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: dom Izraelov (30 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prkosa)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Znati „Ja sam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”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; njihov Bog, moj narod (30)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 sam vaš Bog (31) – „vi ljudi”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אדם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Vg „homines”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7" name="Picture 7" descr="Ezekiel_by_Michelangelo,_restored_-_large"/>
          <p:cNvPicPr/>
          <p:nvPr/>
        </p:nvPicPr>
        <p:blipFill>
          <a:blip r:embed="rId1"/>
          <a:stretch/>
        </p:blipFill>
        <p:spPr>
          <a:xfrm>
            <a:off x="6651720" y="0"/>
            <a:ext cx="2492280" cy="2924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7" dur="indefinite" restart="never" nodeType="tmRoot">
          <p:childTnLst>
            <p:seq>
              <p:cTn id="108" dur="indefinite" nodeType="mainSeq">
                <p:childTnLst>
                  <p:par>
                    <p:cTn id="109" fill="hold" nodeType="clickEffect">
                      <p:stCondLst>
                        <p:cond delay="indefinite"/>
                      </p:stCondLst>
                      <p:childTnLst>
                        <p:par>
                          <p:cTn id="1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13" dur="5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Effect">
                      <p:stCondLst>
                        <p:cond delay="indefinite"/>
                      </p:stCondLst>
                      <p:childTnLst>
                        <p:par>
                          <p:cTn id="11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18" dur="5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Effect">
                      <p:stCondLst>
                        <p:cond delay="indefinite"/>
                      </p:stCondLst>
                      <p:childTnLst>
                        <p:par>
                          <p:cTn id="12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23" dur="500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Effect">
                      <p:stCondLst>
                        <p:cond delay="indefinite"/>
                      </p:stCondLst>
                      <p:childTnLst>
                        <p:par>
                          <p:cTn id="12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28" dur="500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Effect">
                      <p:stCondLst>
                        <p:cond delay="indefinite"/>
                      </p:stCondLst>
                      <p:childTnLst>
                        <p:par>
                          <p:cTn id="13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33" dur="500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Effect">
                      <p:stCondLst>
                        <p:cond delay="indefinite"/>
                      </p:stCondLst>
                      <p:childTnLst>
                        <p:par>
                          <p:cTn id="13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38" dur="500"/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Effect">
                      <p:stCondLst>
                        <p:cond delay="indefinite"/>
                      </p:stCondLst>
                      <p:childTnLst>
                        <p:par>
                          <p:cTn id="14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43" dur="500"/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Effect">
                      <p:stCondLst>
                        <p:cond delay="indefinite"/>
                      </p:stCondLst>
                      <p:childTnLst>
                        <p:par>
                          <p:cTn id="14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48" dur="500"/>
                                        <p:tgtEl>
                                          <p:spTgt spid="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68360" y="1285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Bog i njegov prorok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836280"/>
            <a:ext cx="8229600" cy="5329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62500" lnSpcReduction="19999"/>
          </a:bodyPr>
          <a:p>
            <a:pPr marL="743040" lvl="1" indent="-2858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Oslovljavanje 34,1: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Sine čovječji – dio Knjige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2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Naredba 34,2</a:t>
            </a:r>
            <a:r>
              <a:rPr lang="de-DE" sz="42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:</a:t>
            </a:r>
            <a:endParaRPr lang="hr-HR" sz="4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Prorokuj</a:t>
            </a:r>
            <a:r>
              <a:rPr lang="hr-HR" sz="4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(2x) – protiv pastira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8. i 9. put od 18x u Ez</a:t>
            </a:r>
            <a:endParaRPr lang="hr-HR" sz="4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2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Dvostruka</a:t>
            </a:r>
            <a:r>
              <a:rPr lang="hr-HR" sz="42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naredba kao </a:t>
            </a:r>
            <a:r>
              <a:rPr lang="de-DE" sz="42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u</a:t>
            </a:r>
            <a:endParaRPr lang="hr-HR" sz="4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95480" lvl="2" indent="-28584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11,4: protiv zlobnih u Jeruzalemu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95480" lvl="2" indent="-28584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37,2: o suhim kostima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2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Nakon govora proroku, novost u 34,17:</a:t>
            </a:r>
            <a:endParaRPr lang="hr-HR" sz="4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 vi, ovce moje – 2. lice (</a:t>
            </a:r>
            <a:r>
              <a:rPr lang="hr-HR" sz="4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vi</a:t>
            </a:r>
            <a:r>
              <a:rPr lang="hr-HR" sz="4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 i u v18s.21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2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4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O pastirima u 34,1-10 u 3. licu (</a:t>
            </a:r>
            <a:r>
              <a:rPr lang="hr-HR" sz="4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oni</a:t>
            </a:r>
            <a:r>
              <a:rPr lang="hr-HR" sz="4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4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en-US" sz="4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“Evo me” 10.11 na pastire </a:t>
            </a:r>
            <a:r>
              <a:rPr lang="hr-HR" sz="42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4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17.20 na ovce</a:t>
            </a:r>
            <a:endParaRPr lang="hr-HR" sz="4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0" name="Picture 7" descr="Ezekiel_by_Michelangelo,_restored_-_large"/>
          <p:cNvPicPr/>
          <p:nvPr/>
        </p:nvPicPr>
        <p:blipFill>
          <a:blip r:embed="rId1"/>
          <a:stretch/>
        </p:blipFill>
        <p:spPr>
          <a:xfrm>
            <a:off x="6345360" y="0"/>
            <a:ext cx="2798640" cy="3284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9" dur="indefinite" restart="never" nodeType="tmRoot">
          <p:childTnLst>
            <p:seq>
              <p:cTn id="150" dur="indefinite" nodeType="mainSeq">
                <p:childTnLst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5" dur="5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0" dur="5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5" dur="500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0" dur="500"/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5" dur="500"/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0" dur="500"/>
                                        <p:tgtEl>
                                          <p:spTgt spid="1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5" dur="500"/>
                                        <p:tgtEl>
                                          <p:spTgt spid="1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0" dur="500"/>
                                        <p:tgtEl>
                                          <p:spTgt spid="1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Application>LibreOffice/25.8.5.2$Windows_X86_64 LibreOffice_project/9c8b85f387cc00a89945a79c9e6239f32e450ac2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2014-05-21T08:07:20Z</dcterms:created>
  <dc:creator>Niko</dc:creator>
  <dc:description/>
  <dc:language>hr-HR</dc:language>
  <cp:lastModifiedBy/>
  <cp:lastPrinted>2026-03-25T08:37:04Z</cp:lastPrinted>
  <dcterms:modified xsi:type="dcterms:W3CDTF">2026-03-25T08:36:50Z</dcterms:modified>
  <cp:revision>45</cp:revision>
  <dc:subject/>
  <dc:title>Slide 1</dc:title>
</cp:coreProperties>
</file>