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/>
  <p:notesSz cx="6400800" cy="86868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8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rIns="86040" tIns="43200" bIns="43200" anchor="t">
            <a:noAutofit/>
          </a:bodyPr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dt" idx="19"/>
          </p:nvPr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rIns="86040" tIns="43200" bIns="43200" anchor="t">
            <a:noAutofit/>
          </a:bodyPr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Img"/>
          </p:nvPr>
        </p:nvSpPr>
        <p:spPr>
          <a:xfrm>
            <a:off x="1028520" y="650520"/>
            <a:ext cx="4344840" cy="3259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86040" rIns="86040" tIns="43200" bIns="432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ftr" idx="20"/>
          </p:nvPr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rIns="86040" tIns="43200" bIns="43200" anchor="b">
            <a:noAutofit/>
          </a:bodyPr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sldNum" idx="21"/>
          </p:nvPr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rIns="86040" tIns="43200" bIns="43200" anchor="b">
            <a:noAutofit/>
          </a:bodyPr>
          <a:lstStyle>
            <a:lvl1pPr marL="216000" indent="0" algn="r">
              <a:buNone/>
              <a:tabLst>
                <a:tab algn="l" pos="0"/>
                <a:tab algn="l" pos="860400"/>
                <a:tab algn="l" pos="1720800"/>
                <a:tab algn="l" pos="2581200"/>
                <a:tab algn="l" pos="3441600"/>
                <a:tab algn="l" pos="4302000"/>
                <a:tab algn="l" pos="5162400"/>
                <a:tab algn="l" pos="6022800"/>
                <a:tab algn="l" pos="6883560"/>
                <a:tab algn="l" pos="7743960"/>
                <a:tab algn="l" pos="8604360"/>
                <a:tab algn="l" pos="9464760"/>
                <a:tab algn="l" pos="10325160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860400"/>
                <a:tab algn="l" pos="1720800"/>
                <a:tab algn="l" pos="2581200"/>
                <a:tab algn="l" pos="3441600"/>
                <a:tab algn="l" pos="4302000"/>
                <a:tab algn="l" pos="5162400"/>
                <a:tab algn="l" pos="6022800"/>
                <a:tab algn="l" pos="6883560"/>
                <a:tab algn="l" pos="7743960"/>
                <a:tab algn="l" pos="8604360"/>
                <a:tab algn="l" pos="9464760"/>
                <a:tab algn="l" pos="10325160"/>
              </a:tabLst>
            </a:pPr>
            <a:fld id="{22D373A3-7F7A-4FFB-8B92-704857D6F0C9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tabLst>
                <a:tab algn="l" pos="0"/>
                <a:tab algn="l" pos="860400"/>
                <a:tab algn="l" pos="1720800"/>
                <a:tab algn="l" pos="2581200"/>
                <a:tab algn="l" pos="3441600"/>
                <a:tab algn="l" pos="4302000"/>
                <a:tab algn="l" pos="5162400"/>
                <a:tab algn="l" pos="6022800"/>
                <a:tab algn="l" pos="6883560"/>
                <a:tab algn="l" pos="7743960"/>
                <a:tab algn="l" pos="8604360"/>
                <a:tab algn="l" pos="9464760"/>
                <a:tab algn="l" pos="10325160"/>
              </a:tabLst>
            </a:pPr>
            <a:fld id="{685C8997-D35E-4437-A315-6CA7115BC59D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tabLst>
                <a:tab algn="l" pos="0"/>
                <a:tab algn="l" pos="860400"/>
                <a:tab algn="l" pos="1720800"/>
                <a:tab algn="l" pos="2581200"/>
                <a:tab algn="l" pos="3441600"/>
                <a:tab algn="l" pos="4302000"/>
                <a:tab algn="l" pos="5162400"/>
                <a:tab algn="l" pos="6022800"/>
                <a:tab algn="l" pos="6883560"/>
                <a:tab algn="l" pos="7743960"/>
                <a:tab algn="l" pos="8604360"/>
                <a:tab algn="l" pos="9464760"/>
                <a:tab algn="l" pos="10325160"/>
              </a:tabLst>
            </a:pPr>
            <a:fld id="{A828EFA1-EDF6-4058-B94F-98A815EA1598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tabLst>
                <a:tab algn="l" pos="0"/>
                <a:tab algn="l" pos="860400"/>
                <a:tab algn="l" pos="1720800"/>
                <a:tab algn="l" pos="2581200"/>
                <a:tab algn="l" pos="3441600"/>
                <a:tab algn="l" pos="4302000"/>
                <a:tab algn="l" pos="5162400"/>
                <a:tab algn="l" pos="6022800"/>
                <a:tab algn="l" pos="6883560"/>
                <a:tab algn="l" pos="7743960"/>
                <a:tab algn="l" pos="8604360"/>
                <a:tab algn="l" pos="9464760"/>
                <a:tab algn="l" pos="10325160"/>
              </a:tabLst>
            </a:pPr>
            <a:fld id="{B9E9110F-109D-4798-BDF8-7991B67F4D0B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tabLst>
                <a:tab algn="l" pos="0"/>
                <a:tab algn="l" pos="860400"/>
                <a:tab algn="l" pos="1720800"/>
                <a:tab algn="l" pos="2581200"/>
                <a:tab algn="l" pos="3441600"/>
                <a:tab algn="l" pos="4302000"/>
                <a:tab algn="l" pos="5162400"/>
                <a:tab algn="l" pos="6022800"/>
                <a:tab algn="l" pos="6883560"/>
                <a:tab algn="l" pos="7743960"/>
                <a:tab algn="l" pos="8604360"/>
                <a:tab algn="l" pos="9464760"/>
                <a:tab algn="l" pos="10325160"/>
              </a:tabLst>
            </a:pPr>
            <a:fld id="{0B46EA46-033F-4CB3-8ADC-0E3E39EAF536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0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682560"/>
                <a:tab algn="l" pos="1365120"/>
                <a:tab algn="l" pos="2048040"/>
                <a:tab algn="l" pos="2727360"/>
                <a:tab algn="l" pos="2944800"/>
                <a:tab algn="l" pos="3365640"/>
                <a:tab algn="l" pos="3786120"/>
                <a:tab algn="l" pos="4206960"/>
                <a:tab algn="l" pos="4627440"/>
                <a:tab algn="l" pos="5048280"/>
                <a:tab algn="l" pos="5468760"/>
                <a:tab algn="l" pos="5889600"/>
                <a:tab algn="l" pos="6310440"/>
                <a:tab algn="l" pos="6730920"/>
                <a:tab algn="l" pos="7151760"/>
                <a:tab algn="l" pos="7572240"/>
                <a:tab algn="l" pos="7993080"/>
                <a:tab algn="l" pos="8413920"/>
                <a:tab algn="l" pos="8834400"/>
                <a:tab algn="l" pos="9255240"/>
                <a:tab algn="l" pos="9675720"/>
                <a:tab algn="l" pos="10096560"/>
                <a:tab algn="l" pos="10517040"/>
                <a:tab algn="l" pos="10937880"/>
              </a:tabLst>
            </a:pPr>
            <a:fld id="{DF64D288-569F-48D5-969A-7C5CCFAA0B4A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6280" cy="3259080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tabLst>
                <a:tab algn="l" pos="0"/>
                <a:tab algn="l" pos="860400"/>
                <a:tab algn="l" pos="1720800"/>
                <a:tab algn="l" pos="2581200"/>
                <a:tab algn="l" pos="3441600"/>
                <a:tab algn="l" pos="4302000"/>
                <a:tab algn="l" pos="5162400"/>
                <a:tab algn="l" pos="6022800"/>
                <a:tab algn="l" pos="6883560"/>
                <a:tab algn="l" pos="7743960"/>
                <a:tab algn="l" pos="8604360"/>
                <a:tab algn="l" pos="9464760"/>
                <a:tab algn="l" pos="10325160"/>
              </a:tabLst>
            </a:pPr>
            <a:fld id="{768A167B-8D78-46CA-A7CF-00E78C97F6FB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tabLst>
                <a:tab algn="l" pos="0"/>
                <a:tab algn="l" pos="860400"/>
                <a:tab algn="l" pos="1720800"/>
                <a:tab algn="l" pos="2581200"/>
                <a:tab algn="l" pos="3441600"/>
                <a:tab algn="l" pos="4302000"/>
                <a:tab algn="l" pos="5162400"/>
                <a:tab algn="l" pos="6022800"/>
                <a:tab algn="l" pos="6883560"/>
                <a:tab algn="l" pos="7743960"/>
                <a:tab algn="l" pos="8604360"/>
                <a:tab algn="l" pos="9464760"/>
                <a:tab algn="l" pos="10325160"/>
              </a:tabLst>
            </a:pPr>
            <a:fld id="{E4484857-EDB8-4F54-A946-763AF540866B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BEE9113-172D-44DE-8C14-2D014E5889F2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23.03.26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72DF791-592F-46E6-9002-4F959E4D8209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413429-22E2-45B7-B70A-4168034D2313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274766-23D5-4DF3-8BF4-8FB6DA368E65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23.03.26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511461-3F2C-4FB7-ABC7-38886E328851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sr-Latn-CS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77CCE86-0DB7-41CA-8B5E-0D38D92CED58}" type="datetime">
              <a:rPr lang="sr-Latn-CS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23.03.26</a:t>
            </a:fld>
            <a:r>
              <a:rPr lang="sr-Latn-CS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29.11.2011.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ferbt2_007.ppt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C23317-80F1-47AC-8EF1-1EAB80D4D94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1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2001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2001 h 3840"/>
                <a:gd name="GluePoint5X" fmla="*/ 0 w 1824"/>
                <a:gd name="GluePoint5Y" fmla="*/ 32001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45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6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36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1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2001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2001 h 3840"/>
                <a:gd name="GluePoint5X" fmla="*/ 0 w 1824"/>
                <a:gd name="GluePoint5Y" fmla="*/ 32001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3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5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36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1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2001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2001 h 3840"/>
                <a:gd name="GluePoint5X" fmla="*/ 0 w 1824"/>
                <a:gd name="GluePoint5Y" fmla="*/ 32001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53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4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55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56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5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5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9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0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16F7B5B-03E7-48F5-81CC-E133B4E44295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23.03.26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1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A90F394-43F5-4EE8-8EDE-95FC2BDB76CF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9DCE6DF-3D33-42E7-AC75-E198FCBFF3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ftr" idx="17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38053A7-A2DD-4502-9012-899790A7D648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4360" y="1341000"/>
            <a:ext cx="5602320" cy="255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6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Jeremija – prorok svjedok</a:t>
            </a: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88" name="Picture 4"/>
          <p:cNvPicPr/>
          <p:nvPr/>
        </p:nvPicPr>
        <p:blipFill>
          <a:blip r:embed="rId1"/>
          <a:stretch/>
        </p:blipFill>
        <p:spPr>
          <a:xfrm>
            <a:off x="5935680" y="0"/>
            <a:ext cx="3208320" cy="422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Text Box 5"/>
          <p:cNvSpPr/>
          <p:nvPr/>
        </p:nvSpPr>
        <p:spPr>
          <a:xfrm>
            <a:off x="5940000" y="4365720"/>
            <a:ext cx="3204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Michelangelo, Jeremija, Sikstinska kapelica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Rectangle 6"/>
          <p:cNvSpPr/>
          <p:nvPr/>
        </p:nvSpPr>
        <p:spPr>
          <a:xfrm>
            <a:off x="4226040" y="3246480"/>
            <a:ext cx="1839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Text Box 1"/>
          <p:cNvSpPr/>
          <p:nvPr/>
        </p:nvSpPr>
        <p:spPr>
          <a:xfrm>
            <a:off x="1211400" y="36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ak. g. 2025./26.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ponedjeljkom i srijedom u 10:15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2" name="Picture 1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6280"/>
            <a:ext cx="936720" cy="93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7FB4940-3DA9-48C7-BB3D-CD369B2408D1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Prorokov put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052280"/>
            <a:ext cx="8229600" cy="511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dođe mi Riječ Jahvina (16,1 v. 2):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it-IT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Nemoj se ženiti, nemoj imati </a:t>
            </a:r>
            <a:br>
              <a:rPr sz="3200"/>
            </a:br>
            <a:r>
              <a:rPr lang="it-IT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sinove i kćeri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jer sam ovome narodu oduzeo svoj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mir, i milost i milosrđe (5)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Ovako 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mi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govori Jahve (17,1)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Stani na gradska vrata!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0" name="Picture 5"/>
          <p:cNvPicPr/>
          <p:nvPr/>
        </p:nvPicPr>
        <p:blipFill>
          <a:blip r:embed="rId1"/>
          <a:stretch/>
        </p:blipFill>
        <p:spPr>
          <a:xfrm>
            <a:off x="6251400" y="0"/>
            <a:ext cx="2903760" cy="2997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7" dur="indefinite" restart="never" nodeType="tmRoot">
          <p:childTnLst>
            <p:seq>
              <p:cTn id="178" dur="indefinite" nodeType="mainSeq">
                <p:childTnLst>
                  <p:par>
                    <p:cTn id="179" fill="hold" nodeType="clickEffect">
                      <p:stCondLst>
                        <p:cond delay="indefinite"/>
                      </p:stCondLst>
                      <p:childTnLst>
                        <p:par>
                          <p:cTn id="18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5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Effect">
                      <p:stCondLst>
                        <p:cond delay="indefinite"/>
                      </p:stCondLst>
                      <p:childTnLst>
                        <p:par>
                          <p:cTn id="18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2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Effect">
                      <p:stCondLst>
                        <p:cond delay="indefinite"/>
                      </p:stCondLst>
                      <p:childTnLst>
                        <p:par>
                          <p:cTn id="19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1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9" dur="1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542FCD-0B3A-4B00-A929-46AB8AAB57A0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Viđenje i znak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052280"/>
            <a:ext cx="8686800" cy="511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reče mi Jahve (24,3):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vidiš, Jeremija (24,3 usp. 1,11.13)?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Smokve, dobre i loše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dođe mi Riječ Jahvina (24,4 v. 5):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na ove dobre smokve tako ću paziti na izgnanike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 na kralja kao na loše smokve (6)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Ovako 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mi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govori Jahve (27,2):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Stavi si jaram na vrat!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4" name="Picture 9" descr="Fabulous fresh figs | 2eat2drink"/>
          <p:cNvPicPr/>
          <p:nvPr/>
        </p:nvPicPr>
        <p:blipFill>
          <a:blip r:embed="rId1"/>
          <a:stretch/>
        </p:blipFill>
        <p:spPr>
          <a:xfrm>
            <a:off x="7269120" y="0"/>
            <a:ext cx="1882800" cy="2708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5" name=""/>
          <p:cNvPicPr/>
          <p:nvPr/>
        </p:nvPicPr>
        <p:blipFill>
          <a:blip r:embed="rId2"/>
          <a:stretch/>
        </p:blipFill>
        <p:spPr>
          <a:xfrm>
            <a:off x="6223320" y="3636000"/>
            <a:ext cx="2904840" cy="3006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0" dur="indefinite" restart="never" nodeType="tmRoot">
          <p:childTnLst>
            <p:seq>
              <p:cTn id="201" dur="indefinite" nodeType="mainSeq">
                <p:childTnLst>
                  <p:par>
                    <p:cTn id="202" fill="hold" nodeType="clickEffect">
                      <p:stCondLst>
                        <p:cond delay="indefinite"/>
                      </p:stCondLst>
                      <p:childTnLst>
                        <p:par>
                          <p:cTn id="20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6" dur="1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8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Effect">
                      <p:stCondLst>
                        <p:cond delay="indefinite"/>
                      </p:stCondLst>
                      <p:childTnLst>
                        <p:par>
                          <p:cTn id="2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1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100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" dur="100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Effect">
                      <p:stCondLst>
                        <p:cond delay="indefinite"/>
                      </p:stCondLst>
                      <p:childTnLst>
                        <p:par>
                          <p:cTn id="2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9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1" dur="10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10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10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Effect">
                      <p:stCondLst>
                        <p:cond delay="indefinite"/>
                      </p:stCondLst>
                      <p:childTnLst>
                        <p:par>
                          <p:cTn id="2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7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9" dur="1000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1000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1000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2" dur="1000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po pravdi sudi (Ps 9)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7" name=""/>
          <p:cNvPicPr/>
          <p:nvPr/>
        </p:nvPicPr>
        <p:blipFill>
          <a:blip r:embed="rId1"/>
          <a:stretch/>
        </p:blipFill>
        <p:spPr>
          <a:xfrm>
            <a:off x="25200" y="2700000"/>
            <a:ext cx="8886600" cy="19800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55280" y="1628280"/>
            <a:ext cx="7201080" cy="233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6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Jeremija i </a:t>
            </a:r>
            <a:br>
              <a:rPr sz="6800"/>
            </a:br>
            <a:r>
              <a:rPr lang="hr-HR" sz="6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kraljevi</a:t>
            </a:r>
            <a:endParaRPr lang="hr-HR" sz="6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2050920" y="3997080"/>
            <a:ext cx="6553440" cy="233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9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 i vrhovna vlast u Jr</a:t>
            </a:r>
            <a:endParaRPr lang="hr-HR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1,18: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Postavljam te nad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kraljeve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… ove zemlje.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Rectangle 6"/>
          <p:cNvSpPr/>
          <p:nvPr/>
        </p:nvSpPr>
        <p:spPr>
          <a:xfrm>
            <a:off x="4226040" y="3246480"/>
            <a:ext cx="1839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1" name="Picture 7" descr="Ilia Efimovich Repin Cry of prophet Jeremiah on the Ruins of Jerusalem ..."/>
          <p:cNvPicPr/>
          <p:nvPr/>
        </p:nvPicPr>
        <p:blipFill>
          <a:blip r:embed="rId1"/>
          <a:stretch/>
        </p:blipFill>
        <p:spPr>
          <a:xfrm>
            <a:off x="5940000" y="0"/>
            <a:ext cx="3177000" cy="396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TextBox 1"/>
          <p:cNvSpPr/>
          <p:nvPr/>
        </p:nvSpPr>
        <p:spPr>
          <a:xfrm>
            <a:off x="3492360" y="14400"/>
            <a:ext cx="25923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Ilija Jefimović Rjepin, Krik proroka Jeremija nad ruševinama jeruzalemskim</a:t>
            </a:r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3" dur="indefinite" restart="never" nodeType="tmRoot">
          <p:childTnLst>
            <p:seq>
              <p:cTn id="234" dur="indefinite" nodeType="mainSeq">
                <p:childTnLst>
                  <p:par>
                    <p:cTn id="235" fill="hold" nodeType="clickEffect">
                      <p:stCondLst>
                        <p:cond delay="indefinite"/>
                      </p:stCondLst>
                      <p:childTnLst>
                        <p:par>
                          <p:cTn id="2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9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Jošija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22960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18x u Jr (Iz, Ez nema)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Poziv u Jošijino doba (1,2)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Proročka poruka npr. 3,6-10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Odmetnica Izrael odala se bludu (6)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Vidjela to sestra, nevjernica Judeja (7)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Odmetnici dadoh otpusnicu (8)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Nevjernica Judeja čini preljub (9)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Nije se obratila svim srcem,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nego samo prijetvorno (10)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Asirija, Babilon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5" name="Picture 6" descr="Bible Stories Jeremiah | Bible Vector - 10 Full Versions of the Holy Bible"/>
          <p:cNvPicPr/>
          <p:nvPr/>
        </p:nvPicPr>
        <p:blipFill>
          <a:blip r:embed="rId1"/>
          <a:stretch/>
        </p:blipFill>
        <p:spPr>
          <a:xfrm>
            <a:off x="6732720" y="28440"/>
            <a:ext cx="2439720" cy="297972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240" dur="indefinite" restart="never" nodeType="tmRoot">
          <p:childTnLst>
            <p:seq>
              <p:cTn id="241" dur="indefinite" nodeType="mainSeq">
                <p:childTnLst>
                  <p:par>
                    <p:cTn id="242" fill="hold" nodeType="clickEffect">
                      <p:stCondLst>
                        <p:cond delay="indefinite"/>
                      </p:stCondLst>
                      <p:childTnLst>
                        <p:par>
                          <p:cTn id="24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Effect">
                      <p:stCondLst>
                        <p:cond delay="indefinite"/>
                      </p:stCondLst>
                      <p:childTnLst>
                        <p:par>
                          <p:cTn id="24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1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Effect">
                      <p:stCondLst>
                        <p:cond delay="indefinite"/>
                      </p:stCondLst>
                      <p:childTnLst>
                        <p:par>
                          <p:cTn id="25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6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Effect">
                      <p:stCondLst>
                        <p:cond delay="indefinite"/>
                      </p:stCondLst>
                      <p:childTnLst>
                        <p:par>
                          <p:cTn id="25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Effect">
                      <p:stCondLst>
                        <p:cond delay="indefinite"/>
                      </p:stCondLst>
                      <p:childTnLst>
                        <p:par>
                          <p:cTn id="26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6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Effect">
                      <p:stCondLst>
                        <p:cond delay="indefinite"/>
                      </p:stCondLst>
                      <p:childTnLst>
                        <p:par>
                          <p:cTn id="26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1" dur="500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Effect">
                      <p:stCondLst>
                        <p:cond delay="indefinite"/>
                      </p:stCondLst>
                      <p:childTnLst>
                        <p:par>
                          <p:cTn id="27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6" dur="500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Joahaz 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981000"/>
            <a:ext cx="8229600" cy="518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Samo u 22,11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Šalum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sin Jošije,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kralja judejskoga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koji je namjesto oca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postao kraljem: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Neće se više vratiti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609. nakon tri mjeseca svrgnut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Faraona i prognan u Egipat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8" name="Picture 6" descr="Bible Jeremiah - YouTube"/>
          <p:cNvPicPr/>
          <p:nvPr/>
        </p:nvPicPr>
        <p:blipFill>
          <a:blip r:embed="rId1"/>
          <a:stretch/>
        </p:blipFill>
        <p:spPr>
          <a:xfrm>
            <a:off x="5003640" y="0"/>
            <a:ext cx="4140360" cy="310500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277" dur="indefinite" restart="never" nodeType="tmRoot">
          <p:childTnLst>
            <p:seq>
              <p:cTn id="278" dur="indefinite" nodeType="mainSeq">
                <p:childTnLst>
                  <p:par>
                    <p:cTn id="279" fill="hold" nodeType="clickEffect">
                      <p:stCondLst>
                        <p:cond delay="indefinite"/>
                      </p:stCondLst>
                      <p:childTnLst>
                        <p:par>
                          <p:cTn id="28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3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Effect">
                      <p:stCondLst>
                        <p:cond delay="indefinite"/>
                      </p:stCondLst>
                      <p:childTnLst>
                        <p:par>
                          <p:cTn id="28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8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32D154-9501-4A11-98EE-940B49FB90EA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Jojakim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6840" y="981000"/>
            <a:ext cx="8218440" cy="518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Izvorno: Elijakim,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brat Joahazov, sin Jošijin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23x (nema ga kod Iz ni Ez)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Poznat iz 36,38: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Spalio svitak (36,28.32)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Postavio ga faraon Neko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promijenio mu ime (2 Kr 23,34)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Umro prije prvog dolaska Nabukodonozorova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598. g. pr. Kr. (2 Kr 24,6)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2" name="Picture 5"/>
          <p:cNvPicPr/>
          <p:nvPr/>
        </p:nvPicPr>
        <p:blipFill>
          <a:blip r:embed="rId1"/>
          <a:stretch/>
        </p:blipFill>
        <p:spPr>
          <a:xfrm>
            <a:off x="6705720" y="0"/>
            <a:ext cx="2466720" cy="3048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9" dur="indefinite" restart="never" nodeType="tmRoot">
          <p:childTnLst>
            <p:seq>
              <p:cTn id="290" dur="indefinite" nodeType="mainSeq">
                <p:childTnLst>
                  <p:par>
                    <p:cTn id="291" fill="hold" nodeType="clickEffect">
                      <p:stCondLst>
                        <p:cond delay="indefinite"/>
                      </p:stCondLst>
                      <p:childTnLst>
                        <p:par>
                          <p:cTn id="29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5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Effect">
                      <p:stCondLst>
                        <p:cond delay="indefinite"/>
                      </p:stCondLst>
                      <p:childTnLst>
                        <p:par>
                          <p:cTn id="29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00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Effect">
                      <p:stCondLst>
                        <p:cond delay="indefinite"/>
                      </p:stCondLst>
                      <p:childTnLst>
                        <p:par>
                          <p:cTn id="30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05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Effect">
                      <p:stCondLst>
                        <p:cond delay="indefinite"/>
                      </p:stCondLst>
                      <p:childTnLst>
                        <p:par>
                          <p:cTn id="30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10" dur="5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14CE7E0-CF2C-4372-B8D4-E1754558C382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95280" y="103320"/>
            <a:ext cx="8229600" cy="113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Jojakin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6840" y="1080000"/>
            <a:ext cx="7931160" cy="505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 Jojakimov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doba osvajanja Judeje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Paralelno ime u 22,24.28; 37,1: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Konija (Jekonija)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Sudbina sažeta u Jr 24,1: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Nabukodonozor, kralj babilonski,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prognao je i odveo iz Jeruzalema u Babilon Jojakina, Jojakimova sina, kralja Judeje,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knezove judejske i obrtnike i kovače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6" name="Picture 4" descr="Jeremiah the weeping prophet - Alex Levin"/>
          <p:cNvPicPr/>
          <p:nvPr/>
        </p:nvPicPr>
        <p:blipFill>
          <a:blip r:embed="rId1"/>
          <a:stretch/>
        </p:blipFill>
        <p:spPr>
          <a:xfrm>
            <a:off x="6443640" y="0"/>
            <a:ext cx="2670120" cy="323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" name="TextBox 3"/>
          <p:cNvSpPr/>
          <p:nvPr/>
        </p:nvSpPr>
        <p:spPr>
          <a:xfrm>
            <a:off x="6480000" y="3323160"/>
            <a:ext cx="26640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Alex Levin, Jeremija – prorok koji plače</a:t>
            </a:r>
            <a:endParaRPr lang="hr-HR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1" dur="indefinite" restart="never" nodeType="tmRoot">
          <p:childTnLst>
            <p:seq>
              <p:cTn id="312" dur="indefinite" nodeType="mainSeq">
                <p:childTnLst>
                  <p:par>
                    <p:cTn id="313" fill="hold" nodeType="clickEffect">
                      <p:stCondLst>
                        <p:cond delay="indefinite"/>
                      </p:stCondLst>
                      <p:childTnLst>
                        <p:par>
                          <p:cTn id="3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7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Effect">
                      <p:stCondLst>
                        <p:cond delay="indefinite"/>
                      </p:stCondLst>
                      <p:childTnLst>
                        <p:par>
                          <p:cTn id="3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2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Effect">
                      <p:stCondLst>
                        <p:cond delay="indefinite"/>
                      </p:stCondLst>
                      <p:childTnLst>
                        <p:par>
                          <p:cTn id="3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7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Sidkija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95280" y="907560"/>
            <a:ext cx="8748720" cy="525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Brat Joahazov i Jojakimov, sin Jošijin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44x u Jr (Iz i Ez nemaju): pad Jeruzalema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Predstavljanje u 37,1: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pl-P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Nabukodonozor je postavio Sidkiju </a:t>
            </a:r>
            <a:br>
              <a:rPr sz="2800"/>
            </a:br>
            <a:r>
              <a:rPr lang="pl-P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kralja u zemlji Judinoj (37,1) v. 2 Kr 24,17: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fi-FI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Mataniju – strica Jojakinova, brata Jojakimova, </a:t>
            </a:r>
            <a:br>
              <a:rPr sz="2400"/>
            </a:br>
            <a:r>
              <a:rPr lang="fi-FI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sina Jošijina – preimenovao je u </a:t>
            </a:r>
            <a:r>
              <a:rPr lang="fi-FI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Sidkija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 Kr 24,17)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Kraljeva sudbina 52,11 (prema presudi iz v9):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Nabukodonozor Sidkiji iskopao oči, okovanog ga odveo u Babilon i ondje ga do smrti držao u tamnici (nakon što mu je sinove pred njim pogubio 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0" name="Picture 6" descr="Transparent Reading The Bible Clipart - Jeremiah The Weeping Prophet ..."/>
          <p:cNvPicPr/>
          <p:nvPr/>
        </p:nvPicPr>
        <p:blipFill>
          <a:blip r:embed="rId1"/>
          <a:stretch/>
        </p:blipFill>
        <p:spPr>
          <a:xfrm>
            <a:off x="6673680" y="0"/>
            <a:ext cx="2470320" cy="2637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8" dur="indefinite" restart="never" nodeType="tmRoot">
          <p:childTnLst>
            <p:seq>
              <p:cTn id="329" dur="indefinite" nodeType="mainSeq">
                <p:childTnLst>
                  <p:par>
                    <p:cTn id="330" fill="hold" nodeType="clickEffect">
                      <p:stCondLst>
                        <p:cond delay="indefinite"/>
                      </p:stCondLst>
                      <p:childTnLst>
                        <p:par>
                          <p:cTn id="3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4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Effect">
                      <p:stCondLst>
                        <p:cond delay="indefinite"/>
                      </p:stCondLst>
                      <p:childTnLst>
                        <p:par>
                          <p:cTn id="3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9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Effect">
                      <p:stCondLst>
                        <p:cond delay="indefinite"/>
                      </p:stCondLst>
                      <p:childTnLst>
                        <p:par>
                          <p:cTn id="34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4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Effect">
                      <p:stCondLst>
                        <p:cond delay="indefinite"/>
                      </p:stCondLst>
                      <p:childTnLst>
                        <p:par>
                          <p:cTn id="3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9" dur="5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95280" y="18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Gedalija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95280" y="1052280"/>
            <a:ext cx="8748720" cy="511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22x kod Jr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(nema ga kod Iz ni kod Ez)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Podrijetlo (26,24):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 Ahikama koji štiti Jeremiju (26,24)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Uloga i sudbina 41,2: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 babilonski postavio ga nad Judejom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(nakon Sidkijine bune)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Ubijen u atentatu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3" name="Picture 2" descr="All About Jeremiah in the Bible - The &quot;Weeping Prophet&quot;"/>
          <p:cNvPicPr/>
          <p:nvPr/>
        </p:nvPicPr>
        <p:blipFill>
          <a:blip r:embed="rId1"/>
          <a:stretch/>
        </p:blipFill>
        <p:spPr>
          <a:xfrm>
            <a:off x="5486400" y="0"/>
            <a:ext cx="3657600" cy="1911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0" dur="indefinite" restart="never" nodeType="tmRoot">
          <p:childTnLst>
            <p:seq>
              <p:cTn id="351" dur="indefinite" nodeType="mainSeq">
                <p:childTnLst>
                  <p:par>
                    <p:cTn id="352" fill="hold" nodeType="clickEffect">
                      <p:stCondLst>
                        <p:cond delay="indefinite"/>
                      </p:stCondLst>
                      <p:childTnLst>
                        <p:par>
                          <p:cTn id="35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6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Effect">
                      <p:stCondLst>
                        <p:cond delay="indefinite"/>
                      </p:stCondLst>
                      <p:childTnLst>
                        <p:par>
                          <p:cTn id="35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1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Effect">
                      <p:stCondLst>
                        <p:cond delay="indefinite"/>
                      </p:stCondLst>
                      <p:childTnLst>
                        <p:par>
                          <p:cTn id="36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6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Srce raskajano (Ps 51)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"/>
          <p:cNvPicPr/>
          <p:nvPr/>
        </p:nvPicPr>
        <p:blipFill>
          <a:blip r:embed="rId1"/>
          <a:stretch/>
        </p:blipFill>
        <p:spPr>
          <a:xfrm>
            <a:off x="0" y="2700000"/>
            <a:ext cx="9144000" cy="19800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9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Text Box 3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Text Box 7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Text Box 8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7200" b="1" u="none" strike="noStrik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Proroštvo i apokaliptika</a:t>
            </a:r>
            <a:endParaRPr lang="hr-HR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00" name="Picture 3" descr="Slikovni rezultat za jesus in nazareth synagogue&quot;"/>
          <p:cNvPicPr/>
          <p:nvPr/>
        </p:nvPicPr>
        <p:blipFill>
          <a:blip r:embed="rId1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Text Box 10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ak. g. 2025./26.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ponedjeljkom i srijedom u 10:15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2" name="Picture 8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Text Box 11"/>
          <p:cNvSpPr/>
          <p:nvPr/>
        </p:nvSpPr>
        <p:spPr>
          <a:xfrm>
            <a:off x="865440" y="4005000"/>
            <a:ext cx="7696440" cy="224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rmAutofit fontScale="77500" lnSpcReduction="19999"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 → nastava → FTI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Pregled (prezentacije), tekstovi, audio- i videozapisi…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Božo Lujić, </a:t>
            </a:r>
            <a:r>
              <a:rPr lang="sr-Latn-RS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Starozavjetni proroci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4360" y="1341000"/>
            <a:ext cx="5602320" cy="255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6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Jeremija – prorok svjedok</a:t>
            </a: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05" name="Picture 4"/>
          <p:cNvPicPr/>
          <p:nvPr/>
        </p:nvPicPr>
        <p:blipFill>
          <a:blip r:embed="rId1"/>
          <a:stretch/>
        </p:blipFill>
        <p:spPr>
          <a:xfrm>
            <a:off x="6184800" y="0"/>
            <a:ext cx="2959200" cy="3894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Text Box 5"/>
          <p:cNvSpPr/>
          <p:nvPr/>
        </p:nvSpPr>
        <p:spPr>
          <a:xfrm>
            <a:off x="3208320" y="31680"/>
            <a:ext cx="2987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Michelangelo, Jeremija, Sikstinska kapelica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Rectangle 6"/>
          <p:cNvSpPr/>
          <p:nvPr/>
        </p:nvSpPr>
        <p:spPr>
          <a:xfrm>
            <a:off x="4226040" y="3246480"/>
            <a:ext cx="1839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1834920" y="3925800"/>
            <a:ext cx="6553080" cy="267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sr-Latn-RS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Proročka formula u 1. licu i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sr-Latn-RS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izvještaj u 1. licu 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sr-Latn-RS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sr-Latn-RS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+ 3x ovako mi govori Jahve</a:t>
            </a:r>
            <a:br>
              <a:rPr sz="3600"/>
            </a:br>
            <a:r>
              <a:rPr lang="sr-Latn-RS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Jr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925B143-9770-4387-BDEA-23169C78D932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Metoda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691920"/>
            <a:ext cx="8542800" cy="543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Proročka formula (formula o dolasku Riječi):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dođe mi Riječ Jahvina 9x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Uvod u idući redak. Izaija nema, Ez 41x!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Osobno svjedočenje npr. 1,7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reče mi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es-ES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ukupno 13x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+ 3x ovako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govori Jahve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(Jr 13,1; 17,19; 27,3)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Ukupno: 25x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Drže i ističu 1. dio knjige kao cjelinu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prve ruke definira prorokovu ulogu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Glavna poruka u 18,6b (formula u 18,5):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glina u ruci lončara tako ste vi u mojoj ruci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Iz 64,7: Mi smo glina, ti si naš lončar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Picture 6" descr="James Tissot: De profeet Jeremia | bijbel en kunst"/>
          <p:cNvPicPr/>
          <p:nvPr/>
        </p:nvPicPr>
        <p:blipFill>
          <a:blip r:embed="rId1"/>
          <a:stretch/>
        </p:blipFill>
        <p:spPr>
          <a:xfrm>
            <a:off x="7032600" y="0"/>
            <a:ext cx="2133720" cy="43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TextBox 2"/>
          <p:cNvSpPr/>
          <p:nvPr/>
        </p:nvSpPr>
        <p:spPr>
          <a:xfrm>
            <a:off x="7020000" y="4344840"/>
            <a:ext cx="2124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J. Tissot, Jeremija razbija glinenu posudu</a:t>
            </a:r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ABA7177-63B6-459C-BCC4-FFAD76F37A9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59280" y="79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Zvanje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229600" cy="52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dođe mi Riječ Jahvina (Jr 1,4):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Znao sam te i posvetio (5)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reče mi Jahve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(7.9)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govori: Dijete sam! (7)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pl-PL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Dajem</a:t>
            </a:r>
            <a:r>
              <a:rPr lang="pl-P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svoje riječi u tvoja usta (9)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2x I dođe mi Riječ Jahvina (11.13):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vidiš (11.13)?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e-IL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reče mi Jahve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(12.14)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bdijem nad svojom riječi da je izvršim (12)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 sjevera će doći  zlo (14)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Svjedočenje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3x formula + 4x izvještaj = 7x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7" name="Picture 7" descr="jeremiah – Liberal Dictionary"/>
          <p:cNvPicPr/>
          <p:nvPr/>
        </p:nvPicPr>
        <p:blipFill>
          <a:blip r:embed="rId1"/>
          <a:stretch/>
        </p:blipFill>
        <p:spPr>
          <a:xfrm>
            <a:off x="6084720" y="0"/>
            <a:ext cx="3059280" cy="3762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 nodeType="clickEffect">
                      <p:stCondLst>
                        <p:cond delay="indefinite"/>
                      </p:stCondLst>
                      <p:childTnLst>
                        <p:par>
                          <p:cTn id="5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Effect">
                      <p:stCondLst>
                        <p:cond delay="indefinite"/>
                      </p:stCondLst>
                      <p:childTnLst>
                        <p:par>
                          <p:cTn id="6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Effect">
                      <p:stCondLst>
                        <p:cond delay="indefinite"/>
                      </p:stCondLst>
                      <p:childTnLst>
                        <p:par>
                          <p:cTn id="6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10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Effect">
                      <p:stCondLst>
                        <p:cond delay="indefinite"/>
                      </p:stCondLst>
                      <p:childTnLst>
                        <p:par>
                          <p:cTn id="7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10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Effect">
                      <p:stCondLst>
                        <p:cond delay="indefinite"/>
                      </p:stCondLst>
                      <p:childTnLst>
                        <p:par>
                          <p:cTn id="8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Effect">
                      <p:stCondLst>
                        <p:cond delay="indefinite"/>
                      </p:stCondLst>
                      <p:childTnLst>
                        <p:par>
                          <p:cTn id="8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1000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Effect">
                      <p:stCondLst>
                        <p:cond delay="indefinite"/>
                      </p:stCondLst>
                      <p:childTnLst>
                        <p:par>
                          <p:cTn id="9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1000"/>
                                        <p:tgtEl>
                                          <p:spTgt spid="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59280" y="117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Poslanje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686800" cy="508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dođe mi Riječ Jahvina (Jr 2,1):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Propovijedaj u uši Jeruzalema (2,1)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reče mi Jahve (3,6.11):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it-IT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Jesi li vidio: </a:t>
            </a:r>
            <a:br>
              <a:rPr sz="3200"/>
            </a:br>
            <a:r>
              <a:rPr lang="it-IT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odmetnica Izrael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čini blud (3,6)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Odmetnica Izrael pravednije je duše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nego nevjernica Judeja (11)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reče mi Jahve  (11,6.9):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Proglašavaj sve ove riječi po Judeji i Jeruzalemu: Slušajte riječi ovoga Saveza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Kad sam ih izveo iz E., rekao sam: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Poslušajte moj glas!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(7)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pl-P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Judeji i Jeruzalemu vlada zavjera (9)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Picture 7" descr="Mosaic of the Prophet Jeremiah Stock Photo by alessandro0770 | PhotoDune"/>
          <p:cNvPicPr/>
          <p:nvPr/>
        </p:nvPicPr>
        <p:blipFill>
          <a:blip r:embed="rId1"/>
          <a:stretch/>
        </p:blipFill>
        <p:spPr>
          <a:xfrm>
            <a:off x="6707160" y="-39600"/>
            <a:ext cx="2436840" cy="368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 nodeType="clickEffect">
                      <p:stCondLst>
                        <p:cond delay="indefinite"/>
                      </p:stCondLst>
                      <p:childTnLst>
                        <p:par>
                          <p:cTn id="10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Effect">
                      <p:stCondLst>
                        <p:cond delay="indefinite"/>
                      </p:stCondLst>
                      <p:childTnLst>
                        <p:par>
                          <p:cTn id="1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Effect">
                      <p:stCondLst>
                        <p:cond delay="indefinite"/>
                      </p:stCondLst>
                      <p:childTnLst>
                        <p:par>
                          <p:cTn id="11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Effect">
                      <p:stCondLst>
                        <p:cond delay="indefinite"/>
                      </p:stCondLst>
                      <p:childTnLst>
                        <p:par>
                          <p:cTn id="1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Effect">
                      <p:stCondLst>
                        <p:cond delay="indefinite"/>
                      </p:stCondLst>
                      <p:childTnLst>
                        <p:par>
                          <p:cTn id="1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Effect">
                      <p:stCondLst>
                        <p:cond delay="indefinite"/>
                      </p:stCondLst>
                      <p:childTnLst>
                        <p:par>
                          <p:cTn id="13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7476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Narod i njegov Bog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9600" cy="523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Ovako </a:t>
            </a: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mi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govori Jahve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(13,1)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Kupi laneni pojas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stavi ga oko bedara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dođe mi Riječ Božja 2. put (13,3 v. 4):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Sakrij pojas u pukotinu pećine (4)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reče mi Jahve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(13,6)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Pođi i donesi pojas koji si sakrio (6)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dođe mi Riječ Jahvina (13,8 vidi 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Ovako ću uništiti oholost Judinu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silnu oholost Jeruzalema (9) vidi 11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što pojas prianja uz bedra,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tako sam htio da narod uza me prianja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7" descr="Prophet Jeremiah, by Donatello (ca. 1386–1466) | The Christian Century"/>
          <p:cNvPicPr/>
          <p:nvPr/>
        </p:nvPicPr>
        <p:blipFill>
          <a:blip r:embed="rId1"/>
          <a:stretch/>
        </p:blipFill>
        <p:spPr>
          <a:xfrm>
            <a:off x="6595920" y="0"/>
            <a:ext cx="2571840" cy="342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0" dur="indefinite" restart="never" nodeType="tmRoot">
          <p:childTnLst>
            <p:seq>
              <p:cTn id="141" dur="indefinite" nodeType="mainSeq">
                <p:childTnLst>
                  <p:par>
                    <p:cTn id="142" fill="hold" nodeType="clickEffect">
                      <p:stCondLst>
                        <p:cond delay="indefinite"/>
                      </p:stCondLst>
                      <p:childTnLst>
                        <p:par>
                          <p:cTn id="14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Effect">
                      <p:stCondLst>
                        <p:cond delay="indefinite"/>
                      </p:stCondLst>
                      <p:childTnLst>
                        <p:par>
                          <p:cTn id="15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Effect">
                      <p:stCondLst>
                        <p:cond delay="indefinite"/>
                      </p:stCondLst>
                      <p:childTnLst>
                        <p:par>
                          <p:cTn id="1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Effect">
                      <p:stCondLst>
                        <p:cond delay="indefinite"/>
                      </p:stCondLst>
                      <p:childTnLst>
                        <p:par>
                          <p:cTn id="16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74760" y="79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Zagovor ne vrijedi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972000"/>
            <a:ext cx="8229600" cy="523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 reče mi Jahve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(14,11.14; 15,1)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Nemoj moliti da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ovom narodu bude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dobro (14,11)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pl-P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Proroci prorokuju laž</a:t>
            </a:r>
            <a:br>
              <a:rPr sz="3200"/>
            </a:br>
            <a:r>
              <a:rPr lang="pl-P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 moje ime (14,14)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Kad bi Mojsije i Samuel stupili pred moje lice, ne bih dušu svoju upravio narodu ovom (15,1)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6" name="Picture 4" descr="Jeremiah prays | Imagens biblicas, Arte judaica, Desenhos biblicos"/>
          <p:cNvPicPr/>
          <p:nvPr/>
        </p:nvPicPr>
        <p:blipFill>
          <a:blip r:embed="rId1"/>
          <a:stretch/>
        </p:blipFill>
        <p:spPr>
          <a:xfrm>
            <a:off x="4799160" y="1661400"/>
            <a:ext cx="4344840" cy="2173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 nodeType="clickEffect">
                      <p:stCondLst>
                        <p:cond delay="indefinite"/>
                      </p:stCondLst>
                      <p:childTnLst>
                        <p:par>
                          <p:cTn id="16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Effect">
                      <p:stCondLst>
                        <p:cond delay="indefinite"/>
                      </p:stCondLst>
                      <p:childTnLst>
                        <p:par>
                          <p:cTn id="17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Effect">
                      <p:stCondLst>
                        <p:cond delay="indefinite"/>
                      </p:stCondLst>
                      <p:childTnLst>
                        <p:par>
                          <p:cTn id="17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Application>LibreOffice/25.8.5.2$Windows_X86_64 LibreOffice_project/9c8b85f387cc00a89945a79c9e6239f32e450ac2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2014-06-03T10:55:37Z</dcterms:created>
  <dc:creator>Niko</dc:creator>
  <dc:description/>
  <dc:language>hr-HR</dc:language>
  <cp:lastModifiedBy/>
  <cp:lastPrinted>2026-03-23T08:44:50Z</cp:lastPrinted>
  <dcterms:modified xsi:type="dcterms:W3CDTF">2026-03-23T08:44:33Z</dcterms:modified>
  <cp:revision>98</cp:revision>
  <dc:subject/>
  <dc:title>Slide 1</dc:title>
</cp:coreProperties>
</file>