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5.xml" ContentType="application/vnd.openxmlformats-officedocument.theme+xml"/>
  <Override PartName="/ppt/slideLayouts/slideLayout10.xml" ContentType="application/vnd.openxmlformats-officedocument.presentationml.slideLayout+xml"/>
  <Override PartName="/ppt/theme/theme6.xml" ContentType="application/vnd.openxmlformats-officedocument.theme+xml"/>
  <Override PartName="/ppt/slideLayouts/slideLayout1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1" r:id="rId2"/>
    <p:sldMasterId id="2147483653" r:id="rId3"/>
    <p:sldMasterId id="2147483656" r:id="rId4"/>
    <p:sldMasterId id="2147483659" r:id="rId5"/>
    <p:sldMasterId id="2147483662" r:id="rId6"/>
    <p:sldMasterId id="2147483664" r:id="rId7"/>
  </p:sldMasterIdLst>
  <p:notesMasterIdLst>
    <p:notesMasterId r:id="rId23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9144000" cy="6858000" type="screen4x3"/>
  <p:notesSz cx="8686800" cy="6400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87D5DE-5A14-4402-BAFA-9F0675A066D2}" v="1" dt="2026-03-23T07:48:22.5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0" y="0"/>
            <a:ext cx="8686800" cy="640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tIns="45000" rIns="90000" bIns="45000" anchor="ctr" anchorCtr="1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3763800" cy="320760"/>
          </a:xfrm>
          <a:prstGeom prst="rect">
            <a:avLst/>
          </a:prstGeom>
          <a:noFill/>
          <a:ln w="0">
            <a:noFill/>
          </a:ln>
        </p:spPr>
        <p:txBody>
          <a:bodyPr lIns="86040" tIns="43200" rIns="86040" bIns="43200" anchor="t">
            <a:noAutofit/>
          </a:bodyPr>
          <a:lstStyle/>
          <a:p>
            <a:pPr indent="0">
              <a:buNone/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dt" idx="13"/>
          </p:nvPr>
        </p:nvSpPr>
        <p:spPr>
          <a:xfrm>
            <a:off x="4921200" y="-360"/>
            <a:ext cx="3764160" cy="320760"/>
          </a:xfrm>
          <a:prstGeom prst="rect">
            <a:avLst/>
          </a:prstGeom>
          <a:noFill/>
          <a:ln w="0">
            <a:noFill/>
          </a:ln>
        </p:spPr>
        <p:txBody>
          <a:bodyPr lIns="86040" tIns="43200" rIns="86040" bIns="432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  <a:def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07.05.2015.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3"/>
          <p:cNvSpPr>
            <a:spLocks noGrp="1" noRot="1" noChangeAspect="1"/>
          </p:cNvSpPr>
          <p:nvPr>
            <p:ph type="sldImg"/>
          </p:nvPr>
        </p:nvSpPr>
        <p:spPr>
          <a:xfrm>
            <a:off x="2744640" y="480600"/>
            <a:ext cx="3198960" cy="2398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move the slide</a:t>
            </a: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868320" y="3039840"/>
            <a:ext cx="6950160" cy="287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notes' format</a:t>
            </a:r>
          </a:p>
        </p:txBody>
      </p:sp>
      <p:sp>
        <p:nvSpPr>
          <p:cNvPr id="89" name="PlaceHolder 5"/>
          <p:cNvSpPr>
            <a:spLocks noGrp="1"/>
          </p:cNvSpPr>
          <p:nvPr>
            <p:ph type="ftr" idx="14"/>
          </p:nvPr>
        </p:nvSpPr>
        <p:spPr>
          <a:xfrm>
            <a:off x="-360" y="6078240"/>
            <a:ext cx="3763800" cy="320760"/>
          </a:xfrm>
          <a:prstGeom prst="rect">
            <a:avLst/>
          </a:prstGeom>
          <a:noFill/>
          <a:ln w="0">
            <a:noFill/>
          </a:ln>
        </p:spPr>
        <p:txBody>
          <a:bodyPr lIns="86040" tIns="43200" rIns="86040" bIns="432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  <a:def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www.amdg.eu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6"/>
          <p:cNvSpPr>
            <a:spLocks noGrp="1"/>
          </p:cNvSpPr>
          <p:nvPr>
            <p:ph type="sldNum" idx="15"/>
          </p:nvPr>
        </p:nvSpPr>
        <p:spPr>
          <a:xfrm>
            <a:off x="4921200" y="6078240"/>
            <a:ext cx="3764160" cy="320760"/>
          </a:xfrm>
          <a:prstGeom prst="rect">
            <a:avLst/>
          </a:prstGeom>
          <a:noFill/>
          <a:ln w="0">
            <a:noFill/>
          </a:ln>
        </p:spPr>
        <p:txBody>
          <a:bodyPr lIns="86040" tIns="43200" rIns="86040" bIns="432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  <a:def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fld id="{4A2AFEC4-8462-4487-8B66-A5E470F4E70F}" type="slidenum">
              <a: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‹#›</a:t>
            </a:fld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Rectangle 6"/>
          <p:cNvSpPr/>
          <p:nvPr/>
        </p:nvSpPr>
        <p:spPr>
          <a:xfrm>
            <a:off x="0" y="6078600"/>
            <a:ext cx="376380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040" tIns="43200" rIns="86040" bIns="43200" anchor="b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www.amdg.eu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744640" y="480960"/>
            <a:ext cx="3200400" cy="2400480"/>
          </a:xfrm>
          <a:prstGeom prst="rect">
            <a:avLst/>
          </a:prstGeom>
          <a:ln w="0">
            <a:noFill/>
          </a:ln>
        </p:spPr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868320" y="3039840"/>
            <a:ext cx="6950160" cy="287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0"/>
          <p:cNvSpPr/>
          <p:nvPr/>
        </p:nvSpPr>
        <p:spPr>
          <a:xfrm>
            <a:off x="3627360" y="8251920"/>
            <a:ext cx="2768760" cy="430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4960" tIns="44280" rIns="84960" bIns="4428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682560" algn="l"/>
                <a:tab pos="1365120" algn="l"/>
                <a:tab pos="2048040" algn="l"/>
                <a:tab pos="2727360" algn="l"/>
                <a:tab pos="2944800" algn="l"/>
                <a:tab pos="3365640" algn="l"/>
                <a:tab pos="3786120" algn="l"/>
                <a:tab pos="4206960" algn="l"/>
                <a:tab pos="4627440" algn="l"/>
                <a:tab pos="5048280" algn="l"/>
                <a:tab pos="5468760" algn="l"/>
                <a:tab pos="5889600" algn="l"/>
                <a:tab pos="6310440" algn="l"/>
                <a:tab pos="6730920" algn="l"/>
                <a:tab pos="7151760" algn="l"/>
                <a:tab pos="7572240" algn="l"/>
                <a:tab pos="7993080" algn="l"/>
                <a:tab pos="8413920" algn="l"/>
                <a:tab pos="8834400" algn="l"/>
                <a:tab pos="9255240" algn="l"/>
                <a:tab pos="9675720" algn="l"/>
                <a:tab pos="10096560" algn="l"/>
                <a:tab pos="10517040" algn="l"/>
                <a:tab pos="10937880" algn="l"/>
              </a:tabLst>
            </a:pPr>
            <a:fld id="{04AFE180-2C00-424B-82FF-6B308782E78B}" type="slidenum">
              <a:rPr lang="de-DE" sz="10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3</a:t>
            </a:fld>
            <a:endParaRPr lang="hr-HR" sz="1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028880" y="650880"/>
            <a:ext cx="4346280" cy="3259080"/>
          </a:xfrm>
          <a:prstGeom prst="rect">
            <a:avLst/>
          </a:prstGeom>
          <a:ln w="0">
            <a:noFill/>
          </a:ln>
        </p:spPr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641520" y="4125600"/>
            <a:ext cx="5117760" cy="390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Rectangle 6"/>
          <p:cNvSpPr/>
          <p:nvPr/>
        </p:nvSpPr>
        <p:spPr>
          <a:xfrm>
            <a:off x="0" y="6078600"/>
            <a:ext cx="376380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040" tIns="43200" rIns="86040" bIns="43200" anchor="b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www.amdg.eu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744640" y="480960"/>
            <a:ext cx="3200400" cy="2400480"/>
          </a:xfrm>
          <a:prstGeom prst="rect">
            <a:avLst/>
          </a:prstGeom>
          <a:ln w="0">
            <a:noFill/>
          </a:ln>
        </p:spPr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868320" y="3039840"/>
            <a:ext cx="6950160" cy="287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ectangle 6"/>
          <p:cNvSpPr/>
          <p:nvPr/>
        </p:nvSpPr>
        <p:spPr>
          <a:xfrm>
            <a:off x="0" y="6078600"/>
            <a:ext cx="376380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040" tIns="43200" rIns="86040" bIns="43200" anchor="b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www.amdg.eu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744640" y="480960"/>
            <a:ext cx="3200400" cy="2400480"/>
          </a:xfrm>
          <a:prstGeom prst="rect">
            <a:avLst/>
          </a:prstGeom>
          <a:ln w="0">
            <a:noFill/>
          </a:ln>
        </p:spPr>
      </p:sp>
      <p:sp>
        <p:nvSpPr>
          <p:cNvPr id="169" name="PlaceHolder 2"/>
          <p:cNvSpPr>
            <a:spLocks noGrp="1"/>
          </p:cNvSpPr>
          <p:nvPr>
            <p:ph type="body"/>
          </p:nvPr>
        </p:nvSpPr>
        <p:spPr>
          <a:xfrm>
            <a:off x="868320" y="3039840"/>
            <a:ext cx="6950160" cy="287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AFAAE95-F7F2-4BB1-848E-B2B405C900C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F858027B-1283-4136-BB7E-6E4DF0FB3083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681BE2F-5672-4659-81D2-EF0AAE1EE5B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2DF82C58-6E18-4FF2-98EC-EE14BBD3F5B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2583B870-365F-441A-B0BE-23ABB3F1443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C18494F3-99EA-44A3-9DE0-36B530938C05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0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7B79CB6-B59E-4342-AC71-8ED21DFD8340}" type="datetime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23.3.2026.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86C9471-D72C-4979-BADE-BB4D2794BEA6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380880" y="228600"/>
            <a:ext cx="8229600" cy="609480"/>
          </a:xfrm>
          <a:custGeom>
            <a:avLst/>
            <a:gdLst>
              <a:gd name="GluePoint1X" fmla="*/ 0 w 1000"/>
              <a:gd name="GluePoint1Y" fmla="*/ 3716121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Line 8"/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2147483646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15" name="PlaceHolder 3"/>
          <p:cNvSpPr>
            <a:spLocks noGrp="1"/>
          </p:cNvSpPr>
          <p:nvPr>
            <p:ph type="dt" idx="4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A8AA157-1985-4851-8184-B99F21E325AF}" type="datetime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23.3.2026.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ftr" idx="5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sldNum" idx="6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75DE59D-0EAF-483F-BE1C-4F9913433E67}" type="slidenum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1" name="Freeform 17" descr="CITTEXT"/>
            <p:cNvSpPr/>
            <p:nvPr/>
          </p:nvSpPr>
          <p:spPr>
            <a:xfrm>
              <a:off x="0" y="0"/>
              <a:ext cx="2895480" cy="6858000"/>
            </a:xfrm>
            <a:custGeom>
              <a:avLst/>
              <a:gdLst>
                <a:gd name="GluePoint1X" fmla="*/ 0 w 1824"/>
                <a:gd name="GluePoint1Y" fmla="*/ 32001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32001 h 3840"/>
                <a:gd name="GluePoint5X" fmla="*/ 0 w 1824"/>
                <a:gd name="GluePoint5Y" fmla="*/ 32001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4"/>
              <a:srcRect/>
              <a:tile tx="0" ty="0" sx="100000" sy="100000" algn="ctr"/>
            </a:blip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Rectangle 7"/>
            <p:cNvSpPr/>
            <p:nvPr/>
          </p:nvSpPr>
          <p:spPr>
            <a:xfrm>
              <a:off x="1600200" y="0"/>
              <a:ext cx="7543800" cy="38088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3" name="Picture 8" descr="CITBANND"/>
            <p:cNvPicPr/>
            <p:nvPr/>
          </p:nvPicPr>
          <p:blipFill>
            <a:blip r:embed="rId5"/>
            <a:srcRect l="30669" r="5339" b="86772"/>
            <a:stretch/>
          </p:blipFill>
          <p:spPr>
            <a:xfrm>
              <a:off x="2514600" y="0"/>
              <a:ext cx="6629400" cy="138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4" name="Rectangle 9"/>
            <p:cNvSpPr/>
            <p:nvPr/>
          </p:nvSpPr>
          <p:spPr>
            <a:xfrm>
              <a:off x="1600200" y="380880"/>
              <a:ext cx="7543800" cy="76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29520" rIns="90000" bIns="2952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5" name="Group 20"/>
            <p:cNvGrpSpPr/>
            <p:nvPr/>
          </p:nvGrpSpPr>
          <p:grpSpPr>
            <a:xfrm>
              <a:off x="0" y="3581280"/>
              <a:ext cx="5781600" cy="149040"/>
              <a:chOff x="0" y="3581280"/>
              <a:chExt cx="5781600" cy="149040"/>
            </a:xfrm>
          </p:grpSpPr>
          <p:sp>
            <p:nvSpPr>
              <p:cNvPr id="26" name="Freeform 10"/>
              <p:cNvSpPr/>
              <p:nvPr/>
            </p:nvSpPr>
            <p:spPr>
              <a:xfrm>
                <a:off x="0" y="3666960"/>
                <a:ext cx="5781600" cy="180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none" lIns="90000" tIns="-45000" rIns="90000" bIns="-45000" anchor="ctr">
                <a:noAutofit/>
              </a:bodyPr>
              <a:lstStyle/>
              <a:p>
                <a:endParaRPr lang="hr-HR" sz="1800" b="0" u="none" strike="noStrik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27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28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" name="Oval 21"/>
                <p:cNvSpPr/>
                <p:nvPr/>
              </p:nvSpPr>
              <p:spPr>
                <a:xfrm>
                  <a:off x="236196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" name="Oval 22"/>
                <p:cNvSpPr/>
                <p:nvPr/>
              </p:nvSpPr>
              <p:spPr>
                <a:xfrm>
                  <a:off x="320004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</a:p>
          <a:p>
            <a:pPr marL="743040" lvl="1" indent="-285840">
              <a:spcBef>
                <a:spcPts val="700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</a:p>
          <a:p>
            <a:pPr marL="1143000" lvl="2" indent="-228600">
              <a:spcBef>
                <a:spcPts val="601"/>
              </a:spcBef>
              <a:buClr>
                <a:srgbClr val="00CC00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</a:p>
          <a:p>
            <a:pPr marL="1600200" lvl="3" indent="-228600">
              <a:spcBef>
                <a:spcPts val="499"/>
              </a:spcBef>
              <a:buClr>
                <a:srgbClr val="B2B2B2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</a:p>
          <a:p>
            <a:pPr marL="2057400" lvl="4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</a:p>
          <a:p>
            <a:pPr marL="2057400" lvl="5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</a:p>
          <a:p>
            <a:pPr marL="2057400" lvl="6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8361273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dt" idx="7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A4418E6-D67C-48C2-91DB-2EBFF579B86E}" type="datetime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23.3.2026.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ftr" idx="8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sldNum" idx="9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466D1ED-2B9B-44B1-8FFC-0397BC7FD7B9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2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46" name="Freeform 17" descr="CITTEXT"/>
            <p:cNvSpPr/>
            <p:nvPr/>
          </p:nvSpPr>
          <p:spPr>
            <a:xfrm>
              <a:off x="0" y="0"/>
              <a:ext cx="2895480" cy="6858000"/>
            </a:xfrm>
            <a:custGeom>
              <a:avLst/>
              <a:gdLst>
                <a:gd name="GluePoint1X" fmla="*/ 0 w 1824"/>
                <a:gd name="GluePoint1Y" fmla="*/ 32001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32001 h 3840"/>
                <a:gd name="GluePoint5X" fmla="*/ 0 w 1824"/>
                <a:gd name="GluePoint5Y" fmla="*/ 32001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4"/>
              <a:srcRect/>
              <a:tile tx="0" ty="0" sx="100000" sy="100000" algn="ctr"/>
            </a:blip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Rectangle 7"/>
            <p:cNvSpPr/>
            <p:nvPr/>
          </p:nvSpPr>
          <p:spPr>
            <a:xfrm>
              <a:off x="1600200" y="0"/>
              <a:ext cx="7543800" cy="38088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48" name="Picture 8" descr="CITBANND"/>
            <p:cNvPicPr/>
            <p:nvPr/>
          </p:nvPicPr>
          <p:blipFill>
            <a:blip r:embed="rId5"/>
            <a:srcRect l="30669" r="5339" b="86772"/>
            <a:stretch/>
          </p:blipFill>
          <p:spPr>
            <a:xfrm>
              <a:off x="2514600" y="0"/>
              <a:ext cx="6629400" cy="138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9" name="Rectangle 9"/>
            <p:cNvSpPr/>
            <p:nvPr/>
          </p:nvSpPr>
          <p:spPr>
            <a:xfrm>
              <a:off x="1600200" y="380880"/>
              <a:ext cx="7543800" cy="76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29520" rIns="90000" bIns="2952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0" name="Group 20"/>
            <p:cNvGrpSpPr/>
            <p:nvPr/>
          </p:nvGrpSpPr>
          <p:grpSpPr>
            <a:xfrm>
              <a:off x="0" y="3581280"/>
              <a:ext cx="5781600" cy="149040"/>
              <a:chOff x="0" y="3581280"/>
              <a:chExt cx="5781600" cy="149040"/>
            </a:xfrm>
          </p:grpSpPr>
          <p:sp>
            <p:nvSpPr>
              <p:cNvPr id="51" name="Freeform 10"/>
              <p:cNvSpPr/>
              <p:nvPr/>
            </p:nvSpPr>
            <p:spPr>
              <a:xfrm>
                <a:off x="0" y="3666960"/>
                <a:ext cx="5781600" cy="180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none" lIns="90000" tIns="-45000" rIns="90000" bIns="-45000" anchor="ctr">
                <a:noAutofit/>
              </a:bodyPr>
              <a:lstStyle/>
              <a:p>
                <a:endParaRPr lang="hr-HR" sz="1800" b="0" u="none" strike="noStrik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52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53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4" name="Oval 21"/>
                <p:cNvSpPr/>
                <p:nvPr/>
              </p:nvSpPr>
              <p:spPr>
                <a:xfrm>
                  <a:off x="236196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5" name="Oval 22"/>
                <p:cNvSpPr/>
                <p:nvPr/>
              </p:nvSpPr>
              <p:spPr>
                <a:xfrm>
                  <a:off x="320004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6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</a:p>
          <a:p>
            <a:pPr marL="743040" lvl="1" indent="-285840">
              <a:spcBef>
                <a:spcPts val="700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</a:p>
          <a:p>
            <a:pPr marL="1143000" lvl="2" indent="-228600">
              <a:spcBef>
                <a:spcPts val="601"/>
              </a:spcBef>
              <a:buClr>
                <a:srgbClr val="00CC00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</a:p>
          <a:p>
            <a:pPr marL="1600200" lvl="3" indent="-228600">
              <a:spcBef>
                <a:spcPts val="499"/>
              </a:spcBef>
              <a:buClr>
                <a:srgbClr val="B2B2B2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</a:p>
          <a:p>
            <a:pPr marL="2057400" lvl="4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</a:p>
          <a:p>
            <a:pPr marL="2057400" lvl="5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</a:p>
          <a:p>
            <a:pPr marL="2057400" lvl="6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8361273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65" name="PlaceHolder 3"/>
          <p:cNvSpPr>
            <a:spLocks noGrp="1"/>
          </p:cNvSpPr>
          <p:nvPr>
            <p:ph type="dt" idx="10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04.12.12.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ftr" idx="11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amdg.eu - ferbt1_12_008.ppt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5"/>
          <p:cNvSpPr>
            <a:spLocks noGrp="1"/>
          </p:cNvSpPr>
          <p:nvPr>
            <p:ph type="sldNum" idx="12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FA94EF2-6128-4BB1-9B8C-D7E7DF8964FF}" type="slidenum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roup 2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1" name="Freeform 17" descr="CITTEXT"/>
            <p:cNvSpPr/>
            <p:nvPr/>
          </p:nvSpPr>
          <p:spPr>
            <a:xfrm>
              <a:off x="0" y="0"/>
              <a:ext cx="2895480" cy="6858000"/>
            </a:xfrm>
            <a:custGeom>
              <a:avLst/>
              <a:gdLst>
                <a:gd name="GluePoint1X" fmla="*/ 0 w 1824"/>
                <a:gd name="GluePoint1Y" fmla="*/ 32001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32001 h 3840"/>
                <a:gd name="GluePoint5X" fmla="*/ 0 w 1824"/>
                <a:gd name="GluePoint5Y" fmla="*/ 32001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3"/>
              <a:srcRect/>
              <a:tile tx="0" ty="0" sx="100000" sy="100000" algn="ctr"/>
            </a:blip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Rectangle 7"/>
            <p:cNvSpPr/>
            <p:nvPr/>
          </p:nvSpPr>
          <p:spPr>
            <a:xfrm>
              <a:off x="1600200" y="0"/>
              <a:ext cx="7543800" cy="38088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73" name="Picture 8" descr="CITBANND"/>
            <p:cNvPicPr/>
            <p:nvPr/>
          </p:nvPicPr>
          <p:blipFill>
            <a:blip r:embed="rId4"/>
            <a:srcRect l="30669" r="5339" b="86772"/>
            <a:stretch/>
          </p:blipFill>
          <p:spPr>
            <a:xfrm>
              <a:off x="2514600" y="0"/>
              <a:ext cx="6629400" cy="138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4" name="Rectangle 9"/>
            <p:cNvSpPr/>
            <p:nvPr/>
          </p:nvSpPr>
          <p:spPr>
            <a:xfrm>
              <a:off x="1600200" y="380880"/>
              <a:ext cx="7543800" cy="76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29520" rIns="90000" bIns="2952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5" name="Group 20"/>
            <p:cNvGrpSpPr/>
            <p:nvPr/>
          </p:nvGrpSpPr>
          <p:grpSpPr>
            <a:xfrm>
              <a:off x="0" y="3581280"/>
              <a:ext cx="5781600" cy="149040"/>
              <a:chOff x="0" y="3581280"/>
              <a:chExt cx="5781600" cy="149040"/>
            </a:xfrm>
          </p:grpSpPr>
          <p:sp>
            <p:nvSpPr>
              <p:cNvPr id="76" name="Freeform 10"/>
              <p:cNvSpPr/>
              <p:nvPr/>
            </p:nvSpPr>
            <p:spPr>
              <a:xfrm>
                <a:off x="0" y="3666960"/>
                <a:ext cx="5781600" cy="180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none" lIns="90000" tIns="-45000" rIns="90000" bIns="-45000" anchor="ctr">
                <a:noAutofit/>
              </a:bodyPr>
              <a:lstStyle/>
              <a:p>
                <a:endParaRPr lang="hr-HR" sz="1800" b="0" u="none" strike="noStrik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77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78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9" name="Oval 21"/>
                <p:cNvSpPr/>
                <p:nvPr/>
              </p:nvSpPr>
              <p:spPr>
                <a:xfrm>
                  <a:off x="236196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0" name="Oval 22"/>
                <p:cNvSpPr/>
                <p:nvPr/>
              </p:nvSpPr>
              <p:spPr>
                <a:xfrm>
                  <a:off x="320004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1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/>
          <a:p>
            <a:pPr marL="343080" indent="-343080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</a:p>
          <a:p>
            <a:pPr marL="743040" lvl="1" indent="-285840">
              <a:spcBef>
                <a:spcPts val="799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CC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B2B2B2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8C3D21F-63E8-4275-B339-5B6E6DD128B8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1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84360" y="1197000"/>
            <a:ext cx="8424720" cy="2736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6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Proroštvo o Emanuelu </a:t>
            </a:r>
            <a:br>
              <a:rPr sz="5600"/>
            </a:br>
            <a:r>
              <a:rPr lang="hr-HR" sz="56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(Iz 7,14) – u izvornom kontekstu</a:t>
            </a:r>
            <a:br>
              <a:rPr sz="5600"/>
            </a:br>
            <a:endParaRPr lang="hr-HR" sz="56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pic>
        <p:nvPicPr>
          <p:cNvPr id="93" name="Picture 7"/>
          <p:cNvPicPr/>
          <p:nvPr/>
        </p:nvPicPr>
        <p:blipFill>
          <a:blip r:embed="rId3"/>
          <a:stretch/>
        </p:blipFill>
        <p:spPr>
          <a:xfrm>
            <a:off x="6334200" y="3114720"/>
            <a:ext cx="2809800" cy="3743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4" name="Picture 5" descr="http://www.ftidi.hr/wp-content/themes/mycollege_child/images/ftidi-logo.png"/>
          <p:cNvPicPr/>
          <p:nvPr/>
        </p:nvPicPr>
        <p:blipFill>
          <a:blip r:embed="rId4"/>
          <a:stretch/>
        </p:blipFill>
        <p:spPr>
          <a:xfrm>
            <a:off x="179280" y="115920"/>
            <a:ext cx="936720" cy="93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5" name="Text Box 18"/>
          <p:cNvSpPr/>
          <p:nvPr/>
        </p:nvSpPr>
        <p:spPr>
          <a:xfrm>
            <a:off x="1211400" y="0"/>
            <a:ext cx="4655880" cy="1191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Filozofsko-teološki institut DI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Studij filozofije i teologije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www.ftidi.hr</a:t>
            </a:r>
            <a:br>
              <a:rPr sz="1800"/>
            </a:b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subTitle"/>
          </p:nvPr>
        </p:nvSpPr>
        <p:spPr>
          <a:xfrm>
            <a:off x="1981080" y="3962520"/>
            <a:ext cx="6553440" cy="175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algn="ctr">
              <a:spcBef>
                <a:spcPts val="7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9F67CBE-F402-4024-A4EF-9D7BA0AECCBA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10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395280" y="9360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Prorok i djeca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457200" y="907920"/>
            <a:ext cx="8542800" cy="522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lnSpcReduction="9999"/>
          </a:bodyPr>
          <a:lstStyle/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“ja i moja djeca (8,18): 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znakovi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i čudesa” (vidi: 7,3; 8,3)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usp. 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7,11.14; 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Izl 7,3; Dj 15,12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Šear Jašub –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Ostatak će se vratiti (7,3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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10,21s)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 njim pred Ahaza, ondje gdje će </a:t>
            </a:r>
            <a:br>
              <a:rPr sz="2400"/>
            </a:b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asirski izaslanik prijetiti Ezekiji (36,2)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Maher Šalal Haš Baz – Brz grabež, hitar plijen (8,3)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Dok je Emanuel još dijete </a:t>
            </a:r>
            <a:r>
              <a:rPr lang="hr-HR" sz="2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(v4): 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Ašur pobjeđuje Damask i Samariju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Najavljeni Emanuel već u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400" b="1" u="sng" strike="noStrike">
                <a:solidFill>
                  <a:srgbClr val="FF3300"/>
                </a:solidFill>
                <a:effectLst/>
                <a:uFillTx/>
                <a:latin typeface="Times New Roman"/>
                <a:ea typeface="Times New Roman"/>
              </a:rPr>
              <a:t>Iz 9,5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: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Dijete nam je rođeno (Iz 9,5)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7" name="Picture 4"/>
          <p:cNvPicPr/>
          <p:nvPr/>
        </p:nvPicPr>
        <p:blipFill>
          <a:blip r:embed="rId2"/>
          <a:stretch/>
        </p:blipFill>
        <p:spPr>
          <a:xfrm>
            <a:off x="6572520" y="0"/>
            <a:ext cx="2571480" cy="36000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335EBE9-4D54-4F17-B301-324D30284A32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11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385200" y="169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Čudesno dijete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456840" y="907560"/>
            <a:ext cx="8435880" cy="5185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narodi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(Iz 8,9) kuju 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naum, savjetuju se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br>
              <a:rPr sz="2400"/>
            </a:b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(v10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e-IL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יעץ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4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ja‘a</a:t>
            </a:r>
            <a:r>
              <a:rPr lang="en-US" sz="24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ṣ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/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e-IL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עוץ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4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‘</a:t>
            </a:r>
            <a:r>
              <a:rPr lang="en-US" sz="24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ûṣ</a:t>
            </a:r>
            <a:r>
              <a:rPr lang="hr-HR" sz="24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usp. 7,5</a:t>
            </a:r>
            <a:r>
              <a:rPr lang="en-US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49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Aram i Izrael </a:t>
            </a:r>
            <a:r>
              <a:rPr lang="hr-HR" sz="20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smisliše</a:t>
            </a:r>
            <a:r>
              <a:rPr lang="hr-HR" sz="2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propast (7,5)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49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Zašto neće uspjeti?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er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je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 nama Bog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</a:t>
            </a:r>
            <a:r>
              <a:rPr lang="hr-HR" sz="2400" b="1" u="sng" strike="noStrike">
                <a:solidFill>
                  <a:srgbClr val="FF3300"/>
                </a:solidFill>
                <a:effectLst/>
                <a:uFillTx/>
                <a:latin typeface="Times New Roman"/>
                <a:ea typeface="Times New Roman"/>
              </a:rPr>
              <a:t>8,10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)!!!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אל</a:t>
            </a:r>
            <a:r>
              <a:rPr lang="hr-HR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’El =  </a:t>
            </a:r>
            <a:r>
              <a:rPr lang="he-IL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 צבאות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br>
              <a:rPr sz="2400"/>
            </a:b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</a:t>
            </a:r>
            <a:r>
              <a:rPr lang="hr-HR" sz="24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ṣ</a:t>
            </a:r>
            <a:r>
              <a:rPr lang="hr-HR" sz="2400" b="0" i="1" u="none" strike="noStrike" baseline="3000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</a:t>
            </a:r>
            <a:r>
              <a:rPr lang="hr-HR" sz="24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ba’ôt</a:t>
            </a:r>
            <a:r>
              <a:rPr lang="hr-HR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– vojske 8,13)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49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Jedini strahopoštovanja vrijedan (8,13)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49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Kakvo dijete u</a:t>
            </a:r>
            <a:r>
              <a:rPr lang="hr-HR" sz="20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000" b="1" u="sng" strike="noStrike">
                <a:solidFill>
                  <a:srgbClr val="FF3300"/>
                </a:solidFill>
                <a:effectLst/>
                <a:uFillTx/>
                <a:latin typeface="Times New Roman"/>
                <a:ea typeface="Times New Roman"/>
              </a:rPr>
              <a:t>9,5</a:t>
            </a:r>
            <a:r>
              <a:rPr lang="hr-HR" sz="2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Savjetnik = 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oji kuje 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naum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</a:t>
            </a:r>
            <a:r>
              <a:rPr lang="he-IL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יעץ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4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ja‘a</a:t>
            </a:r>
            <a:r>
              <a:rPr lang="en-US" sz="24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ṣ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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8,10)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Dijete/sin = </a:t>
            </a:r>
            <a:r>
              <a:rPr lang="he-IL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אל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’El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Bog  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49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Što narod vidi u</a:t>
            </a:r>
            <a:r>
              <a:rPr lang="hr-HR" sz="2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000" b="1" u="sng" strike="noStrike">
                <a:solidFill>
                  <a:srgbClr val="FF3300"/>
                </a:solidFill>
                <a:effectLst/>
                <a:uFillTx/>
                <a:latin typeface="Times New Roman"/>
                <a:ea typeface="Times New Roman"/>
              </a:rPr>
              <a:t>9,1</a:t>
            </a:r>
            <a:r>
              <a:rPr lang="hr-HR" sz="2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Veliko svjetlo (9,1 = Mt 4,16) 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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Evanđelja, Pavao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49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Najavljeno u 8,23: više neće biti mraka 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1" name="Picture 9" descr="little-jesus"/>
          <p:cNvPicPr/>
          <p:nvPr/>
        </p:nvPicPr>
        <p:blipFill>
          <a:blip r:embed="rId2"/>
          <a:stretch/>
        </p:blipFill>
        <p:spPr>
          <a:xfrm>
            <a:off x="6600960" y="0"/>
            <a:ext cx="2543040" cy="371628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1000" fill="hold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1000" fill="hold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3" dur="1000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1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1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1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9AE97AD-6892-4C8F-A0F6-230E39592FD6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12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385200" y="133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Rađa se novi život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457200" y="907560"/>
            <a:ext cx="8182800" cy="5257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Plodovi u </a:t>
            </a:r>
            <a:r>
              <a:rPr lang="hr-HR" sz="2400" b="1" u="sng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Iz 9,6</a:t>
            </a:r>
            <a:r>
              <a:rPr lang="de-DE" sz="2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: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Beskrajni mir na Davidovu prijestolju 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Prijestolje dovijeka (2 Sam 7,13/1 Ljet 17,14)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FF0000"/>
                </a:solidFill>
                <a:effectLst/>
                <a:uFillTx/>
                <a:latin typeface="Times New Roman"/>
                <a:ea typeface="Times New Roman"/>
              </a:rPr>
              <a:t>Mladica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iz panja (Iz 11,1)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“panj – stup” iz 6,13? – Jišaj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Izdanak (11,1.10)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Osobine u </a:t>
            </a:r>
            <a:r>
              <a:rPr lang="hr-HR" sz="2800" b="1" u="sng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11,2.4.10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Duh na njemu 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v2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Sudi pravedno 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v4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Stijeg </a:t>
            </a:r>
            <a:r>
              <a:rPr lang="hr-HR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narodima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v10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Prestanak neprijateljstva</a:t>
            </a:r>
            <a:r>
              <a:rPr lang="hr-HR" sz="2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(11,12):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Efrajima i Jude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5" name="Picture 4"/>
          <p:cNvPicPr/>
          <p:nvPr/>
        </p:nvPicPr>
        <p:blipFill>
          <a:blip r:embed="rId3"/>
          <a:stretch/>
        </p:blipFill>
        <p:spPr>
          <a:xfrm>
            <a:off x="5805360" y="2421000"/>
            <a:ext cx="3338640" cy="374472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16" dur="500"/>
                                        <p:tgtEl>
                                          <p:spTgt spid="1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21" dur="500"/>
                                        <p:tgtEl>
                                          <p:spTgt spid="1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6" dur="1000" fill="hold"/>
                                        <p:tgtEl>
                                          <p:spTgt spid="1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" dur="1000" fill="hold"/>
                                        <p:tgtEl>
                                          <p:spTgt spid="1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8" dur="1000"/>
                                        <p:tgtEl>
                                          <p:spTgt spid="1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" dur="1000" fill="hold"/>
                                        <p:tgtEl>
                                          <p:spTgt spid="1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1000" fill="hold"/>
                                        <p:tgtEl>
                                          <p:spTgt spid="1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5" dur="1000"/>
                                        <p:tgtEl>
                                          <p:spTgt spid="1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0" dur="1000" fill="hold"/>
                                        <p:tgtEl>
                                          <p:spTgt spid="1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" dur="1000" fill="hold"/>
                                        <p:tgtEl>
                                          <p:spTgt spid="1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2" dur="1000"/>
                                        <p:tgtEl>
                                          <p:spTgt spid="1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1000" fill="hold"/>
                                        <p:tgtEl>
                                          <p:spTgt spid="1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1000" fill="hold"/>
                                        <p:tgtEl>
                                          <p:spTgt spid="1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9" dur="1000"/>
                                        <p:tgtEl>
                                          <p:spTgt spid="1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B63B281-48B4-405B-A38B-99D09741C01A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13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385200" y="133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Dijete je važno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456840" y="907560"/>
            <a:ext cx="8435880" cy="5257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669960" lvl="1" indent="-325440">
              <a:lnSpc>
                <a:spcPct val="10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Ohola šuma Ašur – </a:t>
            </a:r>
            <a:r>
              <a:rPr lang="hr-HR" sz="24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tko popisuje </a:t>
            </a:r>
            <a:br>
              <a:rPr sz="2400"/>
            </a:br>
            <a:r>
              <a:rPr lang="hr-HR" sz="24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preostalo drveće</a:t>
            </a:r>
            <a:r>
              <a:rPr lang="hr-HR" sz="2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(10,19)?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“Mali”, dječak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Mesijansko zajedništvo životinja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– i ljudi! (11,6-8)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Tele i lavić zajedno – </a:t>
            </a:r>
            <a:r>
              <a:rPr lang="hr-HR" sz="24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tko im je pastir</a:t>
            </a:r>
            <a:r>
              <a:rPr lang="hr-HR" sz="2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(Iz 11,6)?</a:t>
            </a:r>
            <a:r>
              <a:rPr lang="en-US" sz="2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Mali dječak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Tko se igra na rupom zmijinom</a:t>
            </a:r>
            <a:r>
              <a:rPr lang="hr-HR" sz="2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(11,8)?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Dojenče (11,8)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Tko pruža ruku nad leglo otrovnica</a:t>
            </a:r>
            <a:r>
              <a:rPr lang="hr-HR" sz="2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(11,8)?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Malo dijete odbijeno od prsiju (11,8)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9" name="Picture 6"/>
          <p:cNvPicPr/>
          <p:nvPr/>
        </p:nvPicPr>
        <p:blipFill>
          <a:blip r:embed="rId2"/>
          <a:stretch/>
        </p:blipFill>
        <p:spPr>
          <a:xfrm>
            <a:off x="6737400" y="0"/>
            <a:ext cx="2406600" cy="32130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lide Number Placeholder 5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F2F5A31-8C7B-475E-9449-A7CA23A101EE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14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385200" y="9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Apokaliptika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457200" y="907920"/>
            <a:ext cx="8686800" cy="522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lnSpcReduction="9999"/>
          </a:bodyPr>
          <a:lstStyle/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Božji sud =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Božji gnjev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(9,11.16.20; 10,4.5.25)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Formula u </a:t>
            </a:r>
            <a:br>
              <a:rPr sz="2600"/>
            </a:br>
            <a:r>
              <a:rPr lang="hr-HR" sz="26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9,11.16.20; 10,4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Ruka ostaje ispružena (9.11.16.20; 10,4)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Formula u</a:t>
            </a:r>
            <a:r>
              <a:rPr lang="hr-HR" sz="26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7,18.20s.23: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“U onaj dan” usp. dan 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nad Vojskama (2,12)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Muhe iz Egipta i pčele iz Asirije (7,18)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Asirski kralj – unajmljena britva (7,20)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Ostatak u zemlji (7,22)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Drač i trnje (7,23-25; 9,17; 10,17)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3" name="Picture 9" descr="Related image"/>
          <p:cNvPicPr/>
          <p:nvPr/>
        </p:nvPicPr>
        <p:blipFill>
          <a:blip r:embed="rId2"/>
          <a:stretch/>
        </p:blipFill>
        <p:spPr>
          <a:xfrm>
            <a:off x="4667400" y="0"/>
            <a:ext cx="4476600" cy="262908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1000"/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Effect">
                      <p:stCondLst>
                        <p:cond delay="indefinite"/>
                      </p:stCondLst>
                      <p:childTnLst>
                        <p:par>
                          <p:cTn id="11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" dur="1000" fill="hold"/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6" dur="1000"/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Effect">
                      <p:stCondLst>
                        <p:cond delay="indefinite"/>
                      </p:stCondLst>
                      <p:childTnLst>
                        <p:par>
                          <p:cTn id="1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3" dur="1000"/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Effect">
                      <p:stCondLst>
                        <p:cond delay="indefinite"/>
                      </p:stCondLst>
                      <p:childTnLst>
                        <p:par>
                          <p:cTn id="25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Effect">
                      <p:stCondLst>
                        <p:cond delay="indefinite"/>
                      </p:stCondLst>
                      <p:childTnLst>
                        <p:par>
                          <p:cTn id="31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" dur="500" fill="hold"/>
                                        <p:tgtEl>
                                          <p:spTgt spid="1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1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Effect">
                      <p:stCondLst>
                        <p:cond delay="indefinite"/>
                      </p:stCondLst>
                      <p:childTnLst>
                        <p:par>
                          <p:cTn id="37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0" dur="500" fill="hold"/>
                                        <p:tgtEl>
                                          <p:spTgt spid="1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1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Effect">
                      <p:stCondLst>
                        <p:cond delay="indefinite"/>
                      </p:stCondLst>
                      <p:childTnLst>
                        <p:par>
                          <p:cTn id="43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6" dur="500" fill="hold"/>
                                        <p:tgtEl>
                                          <p:spTgt spid="1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1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lide Number Placeholder 5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4D83770-A357-47C4-BED0-7CFED60AA533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15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385200" y="133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Izaija – živi svjedok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/>
          </p:nvPr>
        </p:nvSpPr>
        <p:spPr>
          <a:xfrm>
            <a:off x="456840" y="980640"/>
            <a:ext cx="5986440" cy="5149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Vrijednost proroštva u </a:t>
            </a:r>
            <a:r>
              <a:rPr lang="hr-HR" sz="2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8,16: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Pohrani svjedočanstvo, zapečati!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Prorok prisutan – u dijalogu </a:t>
            </a:r>
            <a:br>
              <a:rPr sz="2400"/>
            </a:br>
            <a:r>
              <a:rPr lang="hr-HR" sz="2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(“ja” 8,5.11.18):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“reče mi</a:t>
            </a:r>
            <a:r>
              <a:rPr lang="de-DE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e-IL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” (2x 3.5.11)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“Ja i djeca..”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Živi svjedok </a:t>
            </a:r>
            <a:r>
              <a:rPr lang="hr-HR" sz="2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(8,3.11.17):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Približio sam se proročici (3)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Rukom me uhvatio (11) usp. Ez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Čekat ću </a:t>
            </a:r>
            <a:r>
              <a:rPr lang="he-IL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… </a:t>
            </a:r>
            <a:br>
              <a:rPr sz="3000"/>
            </a:b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njega se uzdam (17)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7" name="Picture 4"/>
          <p:cNvPicPr/>
          <p:nvPr/>
        </p:nvPicPr>
        <p:blipFill>
          <a:blip r:embed="rId2"/>
          <a:stretch/>
        </p:blipFill>
        <p:spPr>
          <a:xfrm>
            <a:off x="6483240" y="0"/>
            <a:ext cx="2660760" cy="573408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Effect">
                      <p:stCondLst>
                        <p:cond delay="indefinite"/>
                      </p:stCondLst>
                      <p:childTnLst>
                        <p:par>
                          <p:cTn id="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12" dur="500"/>
                                        <p:tgtEl>
                                          <p:spTgt spid="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Effect">
                      <p:stCondLst>
                        <p:cond delay="indefinite"/>
                      </p:stCondLst>
                      <p:childTnLst>
                        <p:par>
                          <p:cTn id="1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17" dur="500"/>
                                        <p:tgtEl>
                                          <p:spTgt spid="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Effect">
                      <p:stCondLst>
                        <p:cond delay="indefinite"/>
                      </p:stCondLst>
                      <p:childTnLst>
                        <p:par>
                          <p:cTn id="1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Effect">
                      <p:stCondLst>
                        <p:cond delay="indefinite"/>
                      </p:stCondLst>
                      <p:childTnLst>
                        <p:par>
                          <p:cTn id="25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28" dur="500"/>
                                        <p:tgtEl>
                                          <p:spTgt spid="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Effect">
                      <p:stCondLst>
                        <p:cond delay="indefinite"/>
                      </p:stCondLst>
                      <p:childTnLst>
                        <p:par>
                          <p:cTn id="3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33" dur="500"/>
                                        <p:tgtEl>
                                          <p:spTgt spid="1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Picture 96"/>
          <p:cNvPicPr/>
          <p:nvPr/>
        </p:nvPicPr>
        <p:blipFill>
          <a:blip r:embed="rId2"/>
          <a:stretch/>
        </p:blipFill>
        <p:spPr>
          <a:xfrm>
            <a:off x="0" y="2793960"/>
            <a:ext cx="9144000" cy="1571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8" name="Rectangle 97"/>
          <p:cNvSpPr/>
          <p:nvPr/>
        </p:nvSpPr>
        <p:spPr>
          <a:xfrm>
            <a:off x="53352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80" algn="l"/>
                <a:tab pos="10782360" algn="l"/>
              </a:tabLst>
            </a:pPr>
            <a:r>
              <a:rPr lang="hr-HR" sz="5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Dođi, Isuse naš</a:t>
            </a:r>
            <a:endParaRPr lang="hr-H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 Box 9"/>
          <p:cNvSpPr/>
          <p:nvPr/>
        </p:nvSpPr>
        <p:spPr>
          <a:xfrm>
            <a:off x="457200" y="624852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Text Box 3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Text Box 7"/>
          <p:cNvSpPr/>
          <p:nvPr/>
        </p:nvSpPr>
        <p:spPr>
          <a:xfrm>
            <a:off x="762120" y="1371600"/>
            <a:ext cx="7696080" cy="2057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rmAutofit/>
          </a:bodyPr>
          <a:lstStyle/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Text Box 8"/>
          <p:cNvSpPr/>
          <p:nvPr/>
        </p:nvSpPr>
        <p:spPr>
          <a:xfrm>
            <a:off x="762120" y="3765600"/>
            <a:ext cx="7696080" cy="2057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59880" y="1545840"/>
            <a:ext cx="7618680" cy="2459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7200" b="1" u="none" strike="noStrike">
                <a:solidFill>
                  <a:srgbClr val="420000"/>
                </a:solidFill>
                <a:effectLst/>
                <a:uFillTx/>
                <a:latin typeface="Times New Roman"/>
                <a:ea typeface="Times New Roman"/>
              </a:rPr>
              <a:t>Proroštvo i apokaliptika</a:t>
            </a:r>
            <a:endParaRPr lang="hr-HR" sz="7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pic>
        <p:nvPicPr>
          <p:cNvPr id="104" name="Picture 3" descr="Slikovni rezultat za jesus in nazareth synagogue&quot;"/>
          <p:cNvPicPr/>
          <p:nvPr/>
        </p:nvPicPr>
        <p:blipFill>
          <a:blip r:embed="rId3"/>
          <a:stretch/>
        </p:blipFill>
        <p:spPr>
          <a:xfrm>
            <a:off x="5292720" y="0"/>
            <a:ext cx="3851280" cy="2717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5" name="Text Box 10"/>
          <p:cNvSpPr/>
          <p:nvPr/>
        </p:nvSpPr>
        <p:spPr>
          <a:xfrm>
            <a:off x="1211400" y="0"/>
            <a:ext cx="4655880" cy="1191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Filozofsko-teološki institut DI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Studij filozofije i teologije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ak. g. 2025./26. ECTS 6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ponedjeljkom i srijedom u 10:15</a:t>
            </a: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6" name="Picture 8" descr="http://www.ftidi.hr/wp-content/themes/mycollege_child/images/ftidi-logo.png"/>
          <p:cNvPicPr/>
          <p:nvPr/>
        </p:nvPicPr>
        <p:blipFill>
          <a:blip r:embed="rId4"/>
          <a:stretch/>
        </p:blipFill>
        <p:spPr>
          <a:xfrm>
            <a:off x="179280" y="115920"/>
            <a:ext cx="936720" cy="93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7" name="Text Box 11"/>
          <p:cNvSpPr/>
          <p:nvPr/>
        </p:nvSpPr>
        <p:spPr>
          <a:xfrm>
            <a:off x="865440" y="4005000"/>
            <a:ext cx="7696440" cy="2243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 anchorCtr="1">
            <a:normAutofit fontScale="77500" lnSpcReduction="19999"/>
          </a:bodyPr>
          <a:lstStyle/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amdg.eu → nastava → FTI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Pregled (prezentacije), tekstovi, audio- i videozapisi…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Božo Lujić, </a:t>
            </a:r>
            <a:r>
              <a:rPr lang="sr-Latn-RS" sz="3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Starozavjetni proroci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ectangle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60A22C7-5A4C-4F5E-A50E-3BAE32EA5C1A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4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84360" y="1197000"/>
            <a:ext cx="8424720" cy="2736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6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Proroštvo o Emanuelu </a:t>
            </a:r>
            <a:br>
              <a:rPr sz="5600"/>
            </a:br>
            <a:r>
              <a:rPr lang="hr-HR" sz="56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(Iz 7,14) – u izvornom kontekstu</a:t>
            </a:r>
            <a:br>
              <a:rPr sz="5600"/>
            </a:br>
            <a:endParaRPr lang="hr-HR" sz="56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subTitle"/>
          </p:nvPr>
        </p:nvSpPr>
        <p:spPr>
          <a:xfrm>
            <a:off x="1980720" y="3962160"/>
            <a:ext cx="4319640" cy="2274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spcBef>
                <a:spcPts val="9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36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עמנו אל</a:t>
            </a:r>
            <a:r>
              <a:rPr lang="en-US" sz="3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3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– </a:t>
            </a:r>
            <a:r>
              <a:rPr lang="hr-HR" sz="36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‘immánu ’el</a:t>
            </a:r>
            <a:endParaRPr lang="hr-H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9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l-GR" sz="3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Ἐμμανουήλ </a:t>
            </a:r>
            <a:endParaRPr lang="hr-H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9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(Iz 7-12)</a:t>
            </a:r>
            <a:endParaRPr lang="hr-H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1" name="Picture 7"/>
          <p:cNvPicPr/>
          <p:nvPr/>
        </p:nvPicPr>
        <p:blipFill>
          <a:blip r:embed="rId3"/>
          <a:stretch/>
        </p:blipFill>
        <p:spPr>
          <a:xfrm>
            <a:off x="6334200" y="3114720"/>
            <a:ext cx="2809800" cy="3743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2" name="Picture 5" descr="http://www.ftidi.hr/wp-content/themes/mycollege_child/images/ftidi-logo.png"/>
          <p:cNvPicPr/>
          <p:nvPr/>
        </p:nvPicPr>
        <p:blipFill>
          <a:blip r:embed="rId4"/>
          <a:stretch/>
        </p:blipFill>
        <p:spPr>
          <a:xfrm>
            <a:off x="179280" y="115920"/>
            <a:ext cx="936720" cy="93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3" name="Text Box 1"/>
          <p:cNvSpPr/>
          <p:nvPr/>
        </p:nvSpPr>
        <p:spPr>
          <a:xfrm>
            <a:off x="1211760" y="360"/>
            <a:ext cx="4655880" cy="1191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Filozofsko-teološki institut DI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Studij filozofije i teologije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www.ftidi.hr</a:t>
            </a:r>
            <a:br>
              <a:rPr sz="1800"/>
            </a:b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587D890-DC03-4C91-A050-18BE0E169DF9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5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360360" y="11628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Emanuel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457200" y="836640"/>
            <a:ext cx="8722800" cy="5294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עמנו אל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30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‘immánu ’el 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Ἐ</a:t>
            </a:r>
            <a:r>
              <a:rPr lang="el-G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μμανου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ή</a:t>
            </a:r>
            <a:r>
              <a:rPr lang="el-G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λ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br>
              <a:rPr sz="3000"/>
            </a:b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(Iz 7,14; Mt 1,23)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= “S nama Bog” </a:t>
            </a:r>
            <a:br>
              <a:rPr sz="3000"/>
            </a:br>
            <a:r>
              <a:rPr lang="hr-HR" sz="30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doživljaj zajednice za: 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649"/>
              </a:spcBef>
              <a:buClr>
                <a:srgbClr val="541243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“S tobom sam”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Izak (Post 26,3);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Jakov (Post 28,15; 31,3);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Mojsije (Izl 3,12) – usp. “među vama Svetac” (Iz 12,6)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649"/>
              </a:spcBef>
              <a:buClr>
                <a:srgbClr val="541243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Mt 1,23 primjenjuje i tumači (usp. 28,20):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“Ja sam s vama!” (Mt 28,20)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Spasitelj </a:t>
            </a:r>
            <a:r>
              <a:rPr lang="hr-HR" sz="30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od grijeha 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(Mt 1,21)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7" name="Picture 9" descr="The_Dream_of_Saint_Joseph"/>
          <p:cNvPicPr/>
          <p:nvPr/>
        </p:nvPicPr>
        <p:blipFill>
          <a:blip r:embed="rId2"/>
          <a:stretch/>
        </p:blipFill>
        <p:spPr>
          <a:xfrm>
            <a:off x="6381720" y="0"/>
            <a:ext cx="2762280" cy="38606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Effect">
                      <p:stCondLst>
                        <p:cond delay="indefinite"/>
                      </p:stCondLst>
                      <p:childTnLst>
                        <p:par>
                          <p:cTn id="1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Effect">
                      <p:stCondLst>
                        <p:cond delay="indefinite"/>
                      </p:stCondLst>
                      <p:childTnLst>
                        <p:par>
                          <p:cTn id="1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Effect">
                      <p:stCondLst>
                        <p:cond delay="indefinite"/>
                      </p:stCondLst>
                      <p:childTnLst>
                        <p:par>
                          <p:cTn id="2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6A7495A-4D1F-4253-96EE-B41BA990A9EB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6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395280" y="7240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Navještaj novorođenoga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457200" y="836640"/>
            <a:ext cx="8578800" cy="5294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Prisutan u Bibliji (Izak, Samson…)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;</a:t>
            </a:r>
            <a:r>
              <a:rPr lang="de-DE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de-DE" sz="24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k</a:t>
            </a:r>
            <a:r>
              <a:rPr lang="en-US" sz="24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onteks</a:t>
            </a:r>
            <a:r>
              <a:rPr lang="hr-HR" sz="24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t u</a:t>
            </a:r>
            <a:r>
              <a:rPr lang="hr-HR" sz="2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Iz </a:t>
            </a:r>
            <a:r>
              <a:rPr lang="hr-HR" sz="2400" b="1" u="none" strike="noStrike">
                <a:solidFill>
                  <a:srgbClr val="FF3300"/>
                </a:solidFill>
                <a:effectLst/>
                <a:uFillTx/>
                <a:latin typeface="Times New Roman"/>
                <a:ea typeface="Times New Roman"/>
              </a:rPr>
              <a:t>7,1.17.20?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Rat: Izrael s Aramom protiv Jeruzalema (Iz 7,1)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Asirski kralj (Ašur) 7,17.20 (8,4.7: plijeni, potapa)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>
              <a:lnSpc>
                <a:spcPct val="90000"/>
              </a:lnSpc>
              <a:spcBef>
                <a:spcPts val="4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Protiv njih (Damask, Samarija 8,4)</a:t>
            </a:r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Prorok hrabri uplašenog </a:t>
            </a:r>
            <a:r>
              <a:rPr lang="hr-HR" sz="2200" b="1" u="none" strike="noStrike">
                <a:solidFill>
                  <a:srgbClr val="5B277D"/>
                </a:solidFill>
                <a:effectLst/>
                <a:uFillTx/>
                <a:latin typeface="Times New Roman"/>
                <a:cs typeface="Times New Roman"/>
              </a:rPr>
              <a:t>נוע</a:t>
            </a:r>
            <a:r>
              <a:rPr lang="hr-HR" sz="22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kralja</a:t>
            </a:r>
            <a:r>
              <a:rPr lang="hr-HR" sz="22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(7,4)</a:t>
            </a:r>
            <a:r>
              <a:rPr lang="de-DE" sz="22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: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“Ne boj se”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– razlog: 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Bog zna </a:t>
            </a:r>
            <a:r>
              <a:rPr lang="hr-HR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namisli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(5) napadača (</a:t>
            </a:r>
            <a:r>
              <a:rPr lang="hr-HR" sz="2400" b="1" u="none" strike="noStrike">
                <a:solidFill>
                  <a:srgbClr val="3B812F"/>
                </a:solidFill>
                <a:effectLst/>
                <a:uFillTx/>
                <a:latin typeface="Times New Roman"/>
                <a:ea typeface="Times New Roman"/>
              </a:rPr>
              <a:t>v6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):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“osvojimo!” (v6) – odgovor Božji u </a:t>
            </a:r>
            <a:r>
              <a:rPr lang="hr-HR" sz="2400" b="1" u="none" strike="noStrike">
                <a:solidFill>
                  <a:srgbClr val="3B812F"/>
                </a:solidFill>
                <a:effectLst/>
                <a:uFillTx/>
                <a:latin typeface="Times New Roman"/>
                <a:ea typeface="Times New Roman"/>
              </a:rPr>
              <a:t>v7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: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“neće biti!” + glasnička formula (v7)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Ako se ne </a:t>
            </a:r>
            <a:r>
              <a:rPr lang="hr-HR" sz="2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uzdate</a:t>
            </a: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, </a:t>
            </a:r>
            <a:br>
              <a:rPr sz="2200"/>
            </a:b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nećete biti </a:t>
            </a:r>
            <a:r>
              <a:rPr lang="hr-HR" sz="2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pouzdani</a:t>
            </a: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(v9)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Bog i kralj u</a:t>
            </a:r>
            <a:r>
              <a:rPr lang="hr-HR" sz="2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v11s: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Ponuda znaka (</a:t>
            </a:r>
            <a:r>
              <a:rPr lang="he-IL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אות</a:t>
            </a:r>
            <a:r>
              <a:rPr lang="hr-HR" sz="2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2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’ot</a:t>
            </a: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v11; usp. Izl 7,3)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Ahaz odbija (v12)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1" name="Picture 4"/>
          <p:cNvPicPr/>
          <p:nvPr/>
        </p:nvPicPr>
        <p:blipFill>
          <a:blip r:embed="rId2"/>
          <a:stretch/>
        </p:blipFill>
        <p:spPr>
          <a:xfrm>
            <a:off x="6027840" y="2205000"/>
            <a:ext cx="3116160" cy="316872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1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1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1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1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1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1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5" dur="500" fill="hold"/>
                                        <p:tgtEl>
                                          <p:spTgt spid="1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1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1" dur="500" fill="hold"/>
                                        <p:tgtEl>
                                          <p:spTgt spid="1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500" fill="hold"/>
                                        <p:tgtEl>
                                          <p:spTgt spid="1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148AE2F-6481-4593-9ABC-6896021D3F1E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7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385200" y="133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Znak na Božju inicijativu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394920" y="981000"/>
            <a:ext cx="7489800" cy="5184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lnSpcReduction="9999"/>
          </a:bodyPr>
          <a:lstStyle/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Prorok</a:t>
            </a:r>
            <a:r>
              <a:rPr lang="hr-HR" sz="28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najavljuje (Iz </a:t>
            </a:r>
            <a:r>
              <a:rPr lang="hr-HR" sz="2800" b="1" u="sng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7,13s</a:t>
            </a:r>
            <a:r>
              <a:rPr lang="hr-HR" sz="28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):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Znak Domu Davidovu: 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dijete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(v14)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pred velesilama</a:t>
            </a:r>
            <a:r>
              <a:rPr lang="hr-HR" sz="25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(v18):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Egipat, Ašur (v18)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Djevica (s članom: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e-IL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העלמה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ha‘almâ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v14)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Rebeka (Post 24,43)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Mojsijeva sestra (Izl 2,8)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~ 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ona koja ima roditi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(Mih 5,2)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Iz Betlehema </a:t>
            </a:r>
            <a:r>
              <a:rPr lang="hr-HR" sz="2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(Mih 5,1):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541243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Vladar Izraela, od vječnosti (1)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541243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 2,2s = Mih 4,1s: Gora za sve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5" name="Picture 4"/>
          <p:cNvPicPr/>
          <p:nvPr/>
        </p:nvPicPr>
        <p:blipFill>
          <a:blip r:embed="rId2"/>
          <a:stretch/>
        </p:blipFill>
        <p:spPr>
          <a:xfrm>
            <a:off x="5999040" y="1916280"/>
            <a:ext cx="3144960" cy="4249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6" name="Text Box 5"/>
          <p:cNvSpPr/>
          <p:nvPr/>
        </p:nvSpPr>
        <p:spPr>
          <a:xfrm>
            <a:off x="6227640" y="6243480"/>
            <a:ext cx="2556000" cy="307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4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S. Dali: Djevica će roditi sina</a:t>
            </a:r>
            <a:endParaRPr lang="hr-H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12" dur="500"/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9" dur="500"/>
                                        <p:tgtEl>
                                          <p:spTgt spid="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" dur="1000" fill="hold"/>
                                        <p:tgtEl>
                                          <p:spTgt spid="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" dur="1000" fill="hold"/>
                                        <p:tgtEl>
                                          <p:spTgt spid="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6" dur="1000"/>
                                        <p:tgtEl>
                                          <p:spTgt spid="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1000" fill="hold"/>
                                        <p:tgtEl>
                                          <p:spTgt spid="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1000" fill="hold"/>
                                        <p:tgtEl>
                                          <p:spTgt spid="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3" dur="1000"/>
                                        <p:tgtEl>
                                          <p:spTgt spid="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861C98C-AF7C-4F68-ACF4-298695EF67CA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8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385200" y="9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Loš znak?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457200" y="836640"/>
            <a:ext cx="5410080" cy="5294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669960" lvl="1" indent="-325440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Dok je Emanuel još dijete</a:t>
            </a: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(Iz </a:t>
            </a:r>
            <a:r>
              <a:rPr lang="hr-HR" sz="2200" b="1" u="none" strike="noStrike">
                <a:solidFill>
                  <a:srgbClr val="FF3300"/>
                </a:solidFill>
                <a:effectLst/>
                <a:uFillTx/>
                <a:latin typeface="Times New Roman"/>
                <a:ea typeface="Times New Roman"/>
              </a:rPr>
              <a:t>7,16</a:t>
            </a: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)?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zemlja opustošena (7,16)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drač i trnje (3x v23-25)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Najava već u 6,11b: pustoš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Moć asirskoga kralja u</a:t>
            </a: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200" b="1" u="none" strike="noStrike">
                <a:solidFill>
                  <a:srgbClr val="FF3300"/>
                </a:solidFill>
                <a:effectLst/>
                <a:uFillTx/>
                <a:latin typeface="Times New Roman"/>
                <a:ea typeface="Times New Roman"/>
              </a:rPr>
              <a:t>7,17b; 8,7s?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Kao raspad kraljevstva (7,17)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Kao potop (8,7s)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Kome poruka u</a:t>
            </a: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200" b="1" u="none" strike="noStrike">
                <a:solidFill>
                  <a:srgbClr val="FF3300"/>
                </a:solidFill>
                <a:effectLst/>
                <a:uFillTx/>
                <a:latin typeface="Times New Roman"/>
                <a:ea typeface="Times New Roman"/>
              </a:rPr>
              <a:t>8,8</a:t>
            </a: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Emanuelu (8,8)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Ašur i nad njegovom zemljom 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usp. Ezekija (sin Ahazov) u 36,1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Koja zemlja u</a:t>
            </a:r>
            <a:r>
              <a:rPr lang="hr-HR" sz="22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(7,16)?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Izrael i Aram (?)</a:t>
            </a:r>
            <a:r>
              <a:rPr lang="de-DE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– jo</a:t>
            </a: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š 65 g. (7,8)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0" name="Picture 4"/>
          <p:cNvPicPr/>
          <p:nvPr/>
        </p:nvPicPr>
        <p:blipFill>
          <a:blip r:embed="rId2"/>
          <a:stretch/>
        </p:blipFill>
        <p:spPr>
          <a:xfrm>
            <a:off x="5508720" y="0"/>
            <a:ext cx="3635280" cy="320832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5" dur="1000"/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36" dur="500"/>
                                        <p:tgtEl>
                                          <p:spTgt spid="1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41" dur="500"/>
                                        <p:tgtEl>
                                          <p:spTgt spid="1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46" dur="500"/>
                                        <p:tgtEl>
                                          <p:spTgt spid="1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51" dur="500"/>
                                        <p:tgtEl>
                                          <p:spTgt spid="12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44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ברכי נפשׁי את יהוה</a:t>
            </a:r>
            <a:br>
              <a:rPr sz="4000"/>
            </a:br>
            <a:r>
              <a:rPr lang="hr-HR" sz="3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barahi nafši et Adonaj (Ps 103)</a:t>
            </a:r>
            <a:endParaRPr lang="hr-HR" sz="36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539640" y="5084280"/>
            <a:ext cx="7772400" cy="1451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 algn="ctr">
              <a:lnSpc>
                <a:spcPct val="100000"/>
              </a:lnSpc>
              <a:spcBef>
                <a:spcPts val="799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Blagoslivljaj, dušo moja,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100000"/>
              </a:lnSpc>
              <a:spcBef>
                <a:spcPts val="799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Blagoslivljaj Gospodina!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33" name="Picture 2"/>
          <p:cNvPicPr/>
          <p:nvPr/>
        </p:nvPicPr>
        <p:blipFill>
          <a:blip r:embed="rId2"/>
          <a:stretch/>
        </p:blipFill>
        <p:spPr>
          <a:xfrm>
            <a:off x="0" y="1844640"/>
            <a:ext cx="9144000" cy="31766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1012</TotalTime>
  <Application>Microsoft Office PowerPoint</Application>
  <PresentationFormat>On-screen Show (4:3)</PresentationFormat>
  <Slides>15</Slides>
  <Notes>4</Notes>
  <HiddenSlides>0</HiddenSlide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Office</vt:lpstr>
      <vt:lpstr>Office</vt:lpstr>
      <vt:lpstr>Office</vt:lpstr>
      <vt:lpstr>Office</vt:lpstr>
      <vt:lpstr>Office</vt:lpstr>
      <vt:lpstr>Office</vt:lpstr>
      <vt:lpstr>Office</vt:lpstr>
      <vt:lpstr>Proroštvo o Emanuelu  (Iz 7,14) – u izvornom kontekstu </vt:lpstr>
      <vt:lpstr>PowerPoint Presentation</vt:lpstr>
      <vt:lpstr>Proroštvo i apokaliptika</vt:lpstr>
      <vt:lpstr>Proroštvo o Emanuelu  (Iz 7,14) – u izvornom kontekstu </vt:lpstr>
      <vt:lpstr>Emanuel</vt:lpstr>
      <vt:lpstr>Navještaj novorođenoga</vt:lpstr>
      <vt:lpstr>Znak na Božju inicijativu</vt:lpstr>
      <vt:lpstr>Loš znak?</vt:lpstr>
      <vt:lpstr>ברכי נפשׁי את יהוה barahi nafši et Adonaj (Ps 103)</vt:lpstr>
      <vt:lpstr>Prorok i djeca</vt:lpstr>
      <vt:lpstr>Čudesno dijete</vt:lpstr>
      <vt:lpstr>Rađa se novi život</vt:lpstr>
      <vt:lpstr>Dijete je važno</vt:lpstr>
      <vt:lpstr>Apokaliptika</vt:lpstr>
      <vt:lpstr>Izaija – živi svjedok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subject/>
  <dc:creator>Niko</dc:creator>
  <dc:description/>
  <cp:lastModifiedBy/>
  <cp:revision>110</cp:revision>
  <cp:lastPrinted>2026-03-23T08:28:36Z</cp:lastPrinted>
  <dcterms:created xsi:type="dcterms:W3CDTF">2011-10-19T08:57:55Z</dcterms:created>
  <dcterms:modified xsi:type="dcterms:W3CDTF">2026-03-23T07:48:36Z</dcterms:modified>
  <dc:language>hr-HR</dc:language>
</cp:coreProperties>
</file>