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</p:sldMasterIdLst>
  <p:notesMasterIdLst>
    <p:notesMasterId r:id="rId24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065F3-D7CE-4051-8DAD-3C70E59FEFB7}" v="6" dt="2026-03-16T07:32:20.031"/>
    <p1510:client id="{CC76CB38-1B57-459A-9D5C-693BC119A323}" v="11" dt="2026-03-16T07:36:33.074"/>
    <p1510:client id="{DFB6F47A-12DE-4F44-8315-2F5A1C43C05A}" v="1" dt="2026-03-16T07:33:45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0" y="0"/>
            <a:ext cx="9943200" cy="676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4309920" cy="33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2960" algn="l"/>
                <a:tab pos="1825560" algn="l"/>
                <a:tab pos="2738520" algn="l"/>
                <a:tab pos="3651120" algn="l"/>
                <a:tab pos="4564080" algn="l"/>
                <a:tab pos="5477040" algn="l"/>
                <a:tab pos="6389640" algn="l"/>
                <a:tab pos="7302600" algn="l"/>
                <a:tab pos="8215200" algn="l"/>
                <a:tab pos="9128160" algn="l"/>
                <a:tab pos="10040760" algn="l"/>
                <a:tab pos="1095372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sz11_022.pdf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dt" idx="25"/>
          </p:nvPr>
        </p:nvSpPr>
        <p:spPr>
          <a:xfrm>
            <a:off x="5630400" y="0"/>
            <a:ext cx="4310280" cy="33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2960" algn="l"/>
                <a:tab pos="1825560" algn="l"/>
                <a:tab pos="2738520" algn="l"/>
                <a:tab pos="3651120" algn="l"/>
                <a:tab pos="4564080" algn="l"/>
                <a:tab pos="5477040" algn="l"/>
                <a:tab pos="6389640" algn="l"/>
                <a:tab pos="7302600" algn="l"/>
                <a:tab pos="8215200" algn="l"/>
                <a:tab pos="9128160" algn="l"/>
                <a:tab pos="10040760" algn="l"/>
                <a:tab pos="1095372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2960" algn="l"/>
                <a:tab pos="1825560" algn="l"/>
                <a:tab pos="2738520" algn="l"/>
                <a:tab pos="3651120" algn="l"/>
                <a:tab pos="4564080" algn="l"/>
                <a:tab pos="5477040" algn="l"/>
                <a:tab pos="6389640" algn="l"/>
                <a:tab pos="7302600" algn="l"/>
                <a:tab pos="8215200" algn="l"/>
                <a:tab pos="9128160" algn="l"/>
                <a:tab pos="10040760" algn="l"/>
                <a:tab pos="1095372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19.01.2012.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3281040" y="506160"/>
            <a:ext cx="3384360" cy="2538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993600" y="3211200"/>
            <a:ext cx="7955280" cy="304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ftr" idx="26"/>
          </p:nvPr>
        </p:nvSpPr>
        <p:spPr>
          <a:xfrm>
            <a:off x="0" y="6421320"/>
            <a:ext cx="4309920" cy="33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2960" algn="l"/>
                <a:tab pos="1825560" algn="l"/>
                <a:tab pos="2738520" algn="l"/>
                <a:tab pos="3651120" algn="l"/>
                <a:tab pos="4564080" algn="l"/>
                <a:tab pos="5477040" algn="l"/>
                <a:tab pos="6389640" algn="l"/>
                <a:tab pos="7302600" algn="l"/>
                <a:tab pos="8215200" algn="l"/>
                <a:tab pos="9128160" algn="l"/>
                <a:tab pos="10040760" algn="l"/>
                <a:tab pos="1095372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2960" algn="l"/>
                <a:tab pos="1825560" algn="l"/>
                <a:tab pos="2738520" algn="l"/>
                <a:tab pos="3651120" algn="l"/>
                <a:tab pos="4564080" algn="l"/>
                <a:tab pos="5477040" algn="l"/>
                <a:tab pos="6389640" algn="l"/>
                <a:tab pos="7302600" algn="l"/>
                <a:tab pos="8215200" algn="l"/>
                <a:tab pos="9128160" algn="l"/>
                <a:tab pos="10040760" algn="l"/>
                <a:tab pos="1095372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sldNum" idx="27"/>
          </p:nvPr>
        </p:nvSpPr>
        <p:spPr>
          <a:xfrm>
            <a:off x="5630400" y="6421320"/>
            <a:ext cx="4310280" cy="33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2960" algn="l"/>
                <a:tab pos="1825560" algn="l"/>
                <a:tab pos="2738520" algn="l"/>
                <a:tab pos="3651120" algn="l"/>
                <a:tab pos="4564080" algn="l"/>
                <a:tab pos="5477040" algn="l"/>
                <a:tab pos="6389640" algn="l"/>
                <a:tab pos="7302600" algn="l"/>
                <a:tab pos="8215200" algn="l"/>
                <a:tab pos="9128160" algn="l"/>
                <a:tab pos="10040760" algn="l"/>
                <a:tab pos="1095372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2960" algn="l"/>
                <a:tab pos="1825560" algn="l"/>
                <a:tab pos="2738520" algn="l"/>
                <a:tab pos="3651120" algn="l"/>
                <a:tab pos="4564080" algn="l"/>
                <a:tab pos="5477040" algn="l"/>
                <a:tab pos="6389640" algn="l"/>
                <a:tab pos="7302600" algn="l"/>
                <a:tab pos="8215200" algn="l"/>
                <a:tab pos="9128160" algn="l"/>
                <a:tab pos="10040760" algn="l"/>
                <a:tab pos="10953720" algn="l"/>
              </a:tabLst>
            </a:pPr>
            <a:fld id="{0D5EE240-0CA4-4311-9B5C-F4F8556D6AF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960" tIns="44280" rIns="84960" bIns="4428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682560" algn="l"/>
                <a:tab pos="1365120" algn="l"/>
                <a:tab pos="2048040" algn="l"/>
                <a:tab pos="2727360" algn="l"/>
                <a:tab pos="2944800" algn="l"/>
                <a:tab pos="3365640" algn="l"/>
                <a:tab pos="3786120" algn="l"/>
                <a:tab pos="4206960" algn="l"/>
                <a:tab pos="4627440" algn="l"/>
                <a:tab pos="5048280" algn="l"/>
                <a:tab pos="5468760" algn="l"/>
                <a:tab pos="5889600" algn="l"/>
                <a:tab pos="6310440" algn="l"/>
                <a:tab pos="6730920" algn="l"/>
                <a:tab pos="7151760" algn="l"/>
                <a:tab pos="7572240" algn="l"/>
                <a:tab pos="7993080" algn="l"/>
                <a:tab pos="8413920" algn="l"/>
                <a:tab pos="8834400" algn="l"/>
                <a:tab pos="9255240" algn="l"/>
                <a:tab pos="9675720" algn="l"/>
                <a:tab pos="10096560" algn="l"/>
                <a:tab pos="10517040" algn="l"/>
                <a:tab pos="10937880" algn="l"/>
              </a:tabLst>
            </a:pPr>
            <a:fld id="{3C987198-1204-4C82-87EA-142D1595BFCF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3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2"/>
          <p:cNvSpPr/>
          <p:nvPr/>
        </p:nvSpPr>
        <p:spPr>
          <a:xfrm>
            <a:off x="0" y="0"/>
            <a:ext cx="4309920" cy="3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80920" algn="l"/>
                <a:tab pos="1762200" algn="l"/>
                <a:tab pos="2643120" algn="l"/>
                <a:tab pos="3524400" algn="l"/>
                <a:tab pos="4405320" algn="l"/>
                <a:tab pos="5286240" algn="l"/>
                <a:tab pos="6167520" algn="l"/>
                <a:tab pos="7048440" algn="l"/>
                <a:tab pos="7929720" algn="l"/>
                <a:tab pos="8810640" algn="l"/>
                <a:tab pos="9691560" algn="l"/>
                <a:tab pos="1057284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sz11_022.pdf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Rectangle 3"/>
          <p:cNvSpPr/>
          <p:nvPr/>
        </p:nvSpPr>
        <p:spPr>
          <a:xfrm>
            <a:off x="5630760" y="0"/>
            <a:ext cx="4310280" cy="3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80920" algn="l"/>
                <a:tab pos="1762200" algn="l"/>
                <a:tab pos="2643120" algn="l"/>
                <a:tab pos="3524400" algn="l"/>
                <a:tab pos="4405320" algn="l"/>
                <a:tab pos="5286240" algn="l"/>
                <a:tab pos="6167520" algn="l"/>
                <a:tab pos="7048440" algn="l"/>
                <a:tab pos="7929720" algn="l"/>
                <a:tab pos="8810640" algn="l"/>
                <a:tab pos="9691560" algn="l"/>
                <a:tab pos="1057284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19.01.2012.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Rectangle 6"/>
          <p:cNvSpPr/>
          <p:nvPr/>
        </p:nvSpPr>
        <p:spPr>
          <a:xfrm>
            <a:off x="0" y="6421320"/>
            <a:ext cx="430992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80920" algn="l"/>
                <a:tab pos="1762200" algn="l"/>
                <a:tab pos="2643120" algn="l"/>
                <a:tab pos="3524400" algn="l"/>
                <a:tab pos="4405320" algn="l"/>
                <a:tab pos="5286240" algn="l"/>
                <a:tab pos="6167520" algn="l"/>
                <a:tab pos="7048440" algn="l"/>
                <a:tab pos="7929720" algn="l"/>
                <a:tab pos="8810640" algn="l"/>
                <a:tab pos="9691560" algn="l"/>
                <a:tab pos="1057284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Rectangle 7"/>
          <p:cNvSpPr/>
          <p:nvPr/>
        </p:nvSpPr>
        <p:spPr>
          <a:xfrm>
            <a:off x="5630760" y="6421320"/>
            <a:ext cx="431028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80920" algn="l"/>
                <a:tab pos="1762200" algn="l"/>
                <a:tab pos="2643120" algn="l"/>
                <a:tab pos="3524400" algn="l"/>
                <a:tab pos="4405320" algn="l"/>
                <a:tab pos="5286240" algn="l"/>
                <a:tab pos="6167520" algn="l"/>
                <a:tab pos="7048440" algn="l"/>
                <a:tab pos="7929720" algn="l"/>
                <a:tab pos="8810640" algn="l"/>
                <a:tab pos="9691560" algn="l"/>
                <a:tab pos="10572840" algn="l"/>
              </a:tabLst>
            </a:pPr>
            <a:fld id="{328FC60E-2087-4B70-9579-12DA4B5D77F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2840" y="507960"/>
            <a:ext cx="3378240" cy="253368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993600" y="3211200"/>
            <a:ext cx="7955280" cy="304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"/>
          <p:cNvSpPr/>
          <p:nvPr/>
        </p:nvSpPr>
        <p:spPr>
          <a:xfrm>
            <a:off x="0" y="0"/>
            <a:ext cx="4309920" cy="3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80920" algn="l"/>
                <a:tab pos="1762200" algn="l"/>
                <a:tab pos="2643120" algn="l"/>
                <a:tab pos="3524400" algn="l"/>
                <a:tab pos="4405320" algn="l"/>
                <a:tab pos="5286240" algn="l"/>
                <a:tab pos="6167520" algn="l"/>
                <a:tab pos="7048440" algn="l"/>
                <a:tab pos="7929720" algn="l"/>
                <a:tab pos="8810640" algn="l"/>
                <a:tab pos="9691560" algn="l"/>
                <a:tab pos="1057284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sz11_022.pdf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Rectangle 4"/>
          <p:cNvSpPr/>
          <p:nvPr/>
        </p:nvSpPr>
        <p:spPr>
          <a:xfrm>
            <a:off x="5630760" y="0"/>
            <a:ext cx="4310280" cy="3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80920" algn="l"/>
                <a:tab pos="1762200" algn="l"/>
                <a:tab pos="2643120" algn="l"/>
                <a:tab pos="3524400" algn="l"/>
                <a:tab pos="4405320" algn="l"/>
                <a:tab pos="5286240" algn="l"/>
                <a:tab pos="6167520" algn="l"/>
                <a:tab pos="7048440" algn="l"/>
                <a:tab pos="7929720" algn="l"/>
                <a:tab pos="8810640" algn="l"/>
                <a:tab pos="9691560" algn="l"/>
                <a:tab pos="1057284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19.01.2012.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Rectangle 5"/>
          <p:cNvSpPr/>
          <p:nvPr/>
        </p:nvSpPr>
        <p:spPr>
          <a:xfrm>
            <a:off x="0" y="6421320"/>
            <a:ext cx="430992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80920" algn="l"/>
                <a:tab pos="1762200" algn="l"/>
                <a:tab pos="2643120" algn="l"/>
                <a:tab pos="3524400" algn="l"/>
                <a:tab pos="4405320" algn="l"/>
                <a:tab pos="5286240" algn="l"/>
                <a:tab pos="6167520" algn="l"/>
                <a:tab pos="7048440" algn="l"/>
                <a:tab pos="7929720" algn="l"/>
                <a:tab pos="8810640" algn="l"/>
                <a:tab pos="9691560" algn="l"/>
                <a:tab pos="1057284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Rectangle 9"/>
          <p:cNvSpPr/>
          <p:nvPr/>
        </p:nvSpPr>
        <p:spPr>
          <a:xfrm>
            <a:off x="5630760" y="6421320"/>
            <a:ext cx="431028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3920" rIns="88200" bIns="4392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80920" algn="l"/>
                <a:tab pos="1762200" algn="l"/>
                <a:tab pos="2643120" algn="l"/>
                <a:tab pos="3524400" algn="l"/>
                <a:tab pos="4405320" algn="l"/>
                <a:tab pos="5286240" algn="l"/>
                <a:tab pos="6167520" algn="l"/>
                <a:tab pos="7048440" algn="l"/>
                <a:tab pos="7929720" algn="l"/>
                <a:tab pos="8810640" algn="l"/>
                <a:tab pos="9691560" algn="l"/>
                <a:tab pos="10572840" algn="l"/>
              </a:tabLst>
            </a:pPr>
            <a:fld id="{98179902-64B4-4BDC-B8AE-01A25FDEE7D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2840" y="507960"/>
            <a:ext cx="3378240" cy="253368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993600" y="3211200"/>
            <a:ext cx="7955280" cy="304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77F1BC-3E31-4EDC-9D73-FA6E74750BB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B87CFEE8-FC6A-42BD-B741-D2058004853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F13846-A630-43BD-9359-48EFD30A5F1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04A688-51AD-45F0-8A20-603F7657F64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A487531-7626-4ADB-82E8-9567C03AFB1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44FFE65-90BA-48CD-ACBD-B70E114FCA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6ADD8CE-63AE-46AA-A6FD-954089D3124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7403D39-B247-4082-BDD8-CE4B9B04BBD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393CFA2-FC75-4EFE-A6B0-E446A030D2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7726C6A-23BE-4D33-B28B-4C304A68C28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17.01.2013.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sz_12_027ez_dan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97B045-7778-4FF7-B706-65080A633D5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17.01.2013.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sz_12_027ez_dan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359301-0D57-4DED-BE1B-4427A692B65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17.01.2013.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sz_12_027ez_dan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A3A21F-8E23-4291-852D-0AAE8AA66295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7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1605E0-F443-4103-82B3-09895206725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2F04157-C0E2-4BF1-A129-FB6D85DE117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Shape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Shape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Shape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400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492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42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79400" lvl="4" indent="-33948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79400" lvl="5" indent="-33948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79400" lvl="6" indent="-33948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8E63CC3-7B30-4DEE-9BAB-05B73272AF7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Shape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Shape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Shape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ctr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400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492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42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79400" lvl="4" indent="-33948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79400" lvl="5" indent="-33948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79400" lvl="6" indent="-33948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ftr" idx="20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*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9FE4C4-953A-4218-9C78-F5BDE18B5063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dt" idx="22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ftr" idx="23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sldNum" idx="2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7308877-700D-40E2-852B-37CAF74DA1B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81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5766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57668 h 3840"/>
                <a:gd name="GluePoint5X" fmla="*/ 0 w 1824"/>
                <a:gd name="GluePoint5Y" fmla="*/ 5766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tl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83" name="Picture 8" descr="CITBANND"/>
            <p:cNvPicPr/>
            <p:nvPr/>
          </p:nvPicPr>
          <p:blipFill>
            <a:blip r:embed="rId5"/>
            <a:srcRect l="30669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4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31320" rIns="90000" bIns="31320" anchor="ctr">
              <a:noAutofit/>
            </a:bodyPr>
            <a:lstStyle/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85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86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3560" rIns="90000" bIns="-43560" anchor="ctr">
                <a:noAutofit/>
              </a:bodyPr>
              <a:lstStyle/>
              <a:p>
                <a:endParaRPr lang="en-GB" sz="1800" b="0" u="none" strike="noStrike">
                  <a:solidFill>
                    <a:schemeClr val="dk1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8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8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89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90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9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lang="de-DE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56640" y="1307520"/>
            <a:ext cx="7623360" cy="229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Daniel – </a:t>
            </a:r>
            <a:br>
              <a:rPr sz="6000"/>
            </a:b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 mudrac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04" name="Picture 103" descr="http://www.newworldorderwar.com/wp-content/uploads/2011/07/Daniel-In-The-Lions-Den.jpg"/>
          <p:cNvPicPr/>
          <p:nvPr/>
        </p:nvPicPr>
        <p:blipFill>
          <a:blip r:embed="rId2"/>
          <a:stretch/>
        </p:blipFill>
        <p:spPr>
          <a:xfrm>
            <a:off x="6192720" y="0"/>
            <a:ext cx="2951280" cy="3933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9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Proroštva o Mesiji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5554800" cy="523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25" lvl="1" indent="-325120">
              <a:lnSpc>
                <a:spcPct val="110000"/>
              </a:lnSpc>
              <a:spcBef>
                <a:spcPts val="1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dolazi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Dn </a:t>
            </a:r>
            <a:r>
              <a:rPr lang="hr-HR" sz="24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7,13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0000"/>
              </a:lnSpc>
              <a:spcBef>
                <a:spcPts val="1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Jedan kao sin čovječji (7,13)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0000"/>
              </a:lnSpc>
              <a:spcBef>
                <a:spcPts val="1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najavljen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9,25.26?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0000"/>
              </a:lnSpc>
              <a:spcBef>
                <a:spcPts val="1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Pomazanik, knez (25) 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0000"/>
              </a:lnSpc>
              <a:spcBef>
                <a:spcPts val="1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Koji će biti smaknut (26)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0000"/>
              </a:lnSpc>
              <a:spcBef>
                <a:spcPts val="1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מָשִׁיחַ</a:t>
            </a:r>
            <a:r>
              <a:rPr lang="hr-HR" sz="2600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mašîah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(bez člana)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0000"/>
              </a:lnSpc>
              <a:spcBef>
                <a:spcPts val="1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Pomazanje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9,24: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0000"/>
              </a:lnSpc>
              <a:spcBef>
                <a:spcPts val="1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Svetinja nad svetinjama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0000"/>
              </a:lnSpc>
              <a:spcBef>
                <a:spcPts val="1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Uobičajen naziv od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Izl 26,37: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0000"/>
              </a:lnSpc>
              <a:spcBef>
                <a:spcPts val="1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Oltar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0000"/>
              </a:lnSpc>
              <a:spcBef>
                <a:spcPts val="1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 svećenika, proroka i kralja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220000" y="3960000"/>
            <a:ext cx="3923640" cy="217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Viđenje na Tigrisu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(10,5)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Čovjek odjeven u lanene haljine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3"/>
          <a:stretch/>
        </p:blipFill>
        <p:spPr>
          <a:xfrm>
            <a:off x="5509800" y="0"/>
            <a:ext cx="3670200" cy="378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2" dur="2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hr-HR" sz="4400" b="1" u="none" strike="noStrike">
                <a:solidFill>
                  <a:schemeClr val="dk2"/>
                </a:solidFill>
                <a:effectLst/>
                <a:uFillTx/>
                <a:latin typeface="Times New Roman"/>
              </a:rPr>
              <a:t>Neka se raduje srce (Ps 105)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41" name="Picture 7" descr="A sheet music with notes&#10;&#10;AI-generated content may be incorrect."/>
          <p:cNvPicPr/>
          <p:nvPr/>
        </p:nvPicPr>
        <p:blipFill>
          <a:blip r:embed="rId2"/>
          <a:stretch/>
        </p:blipFill>
        <p:spPr>
          <a:xfrm>
            <a:off x="122400" y="2637000"/>
            <a:ext cx="8899200" cy="1728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84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Proroštva o eshatonu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360000" y="1017360"/>
            <a:ext cx="6120000" cy="51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 čemu proroštvo u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12,2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Uskrsnuće i konačan sud (12,2)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Vječnost (2x 12,2s) –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Apokaliptika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Kada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(12,1 usp. 11,35.40; 12,4.9):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ono vrijeme (12,1),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vrijeme svršetka (9)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Redovito ljudsko iskustvo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12,2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Buđenje od sna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Elementi iz stvaranja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12,3: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“Zvijezde” (v3) –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A.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Osobno obećanje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12,13: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Mirovati, potom ustati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5040000" y="3357720"/>
            <a:ext cx="4103640" cy="2772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742950" lvl="1" indent="-28575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Pristup proroštvu u</a:t>
            </a:r>
            <a:r>
              <a:rPr lang="hr-HR" sz="2200" b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12,4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držati u tajnosti (4) 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Apokaliptika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2950" lvl="1" indent="-28575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Veliko viđenje u </a:t>
            </a:r>
            <a:r>
              <a:rPr lang="hr-HR" sz="22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12,5s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–</a:t>
            </a:r>
            <a:r>
              <a:rPr lang="hr-HR" sz="22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osoba?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(usp. 10,5)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Trojica </a:t>
            </a:r>
            <a:br>
              <a:rPr sz="2600" dirty="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Post 18,1s)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Picture 3"/>
          <p:cNvPicPr/>
          <p:nvPr/>
        </p:nvPicPr>
        <p:blipFill>
          <a:blip r:embed="rId3"/>
          <a:stretch/>
        </p:blipFill>
        <p:spPr>
          <a:xfrm>
            <a:off x="6388200" y="0"/>
            <a:ext cx="2755800" cy="3357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3" dur="2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8" dur="2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85200" y="241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Daniel u lavljoj jami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6840" y="1196640"/>
            <a:ext cx="5194440" cy="493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Glavari: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jama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(6,8.13.17s.25)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Post 37,24; 40,15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Spletka, optužba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120 + 2 (6,8):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Molba samo kralju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Daniel u molitvi (6,10)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Kralj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1,1s.7.10…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Darije (= obnova Hrama)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Prijatelj Danielov (</a:t>
            </a:r>
            <a:r>
              <a:rPr lang="hr-HR" sz="28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4.15.19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Nad svim kraljevstvom (4)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Žalost, spasiti (15)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spava (19)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Picture 9"/>
          <p:cNvPicPr/>
          <p:nvPr/>
        </p:nvPicPr>
        <p:blipFill>
          <a:blip r:embed="rId2"/>
          <a:stretch/>
        </p:blipFill>
        <p:spPr>
          <a:xfrm>
            <a:off x="5580000" y="1197000"/>
            <a:ext cx="3216240" cy="4530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9" dur="20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85200" y="133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Spašen prorok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68360" y="1052280"/>
            <a:ext cx="6191640" cy="511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NZ-motiv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Dn </a:t>
            </a:r>
            <a:r>
              <a:rPr lang="hr-HR" sz="24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6,18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Kamen na otvoru (18)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Čudesan spas u</a:t>
            </a:r>
            <a:r>
              <a:rPr lang="hr-HR" sz="2400" b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v23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Anđeo zaustavio lava (23)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Sudbina tužitelja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4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25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Tužitelji pogubljeni (25)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Darije i Bog (</a:t>
            </a:r>
            <a:r>
              <a:rPr lang="hr-HR" sz="2800" b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17.21.27</a:t>
            </a: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neka te spasi (17)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2950" lvl="1" indent="-285750">
              <a:lnSpc>
                <a:spcPct val="120000"/>
              </a:lnSpc>
              <a:spcBef>
                <a:spcPts val="2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 li te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spasio? (21)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20000"/>
              </a:lnSpc>
              <a:spcBef>
                <a:spcPts val="2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Pismo svim narodima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(26):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Živi Bog, dovijeka (27) 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Spasio Daniela (28)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1" name="Picture 8"/>
          <p:cNvPicPr/>
          <p:nvPr/>
        </p:nvPicPr>
        <p:blipFill>
          <a:blip r:embed="rId2"/>
          <a:stretch/>
        </p:blipFill>
        <p:spPr>
          <a:xfrm>
            <a:off x="5400000" y="0"/>
            <a:ext cx="3763800" cy="4530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468360" y="765000"/>
            <a:ext cx="8351640" cy="85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 ću tvoje (Ps 145)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0" y="2046240"/>
            <a:ext cx="9144000" cy="3541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Text Box 7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Text Box 8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12" name="Picture 5" descr="Slikovni rezultat za jesus in nazareth synagogue&quot;"/>
          <p:cNvPicPr/>
          <p:nvPr/>
        </p:nvPicPr>
        <p:blipFill>
          <a:blip r:embed="rId3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Text Box 10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Picture 6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Text Box 11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 anchorCtr="1">
            <a:normAutofit fontScale="85000" lnSpcReduction="9999"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 → nastava → FTI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</a:t>
            </a:r>
            <a:br>
              <a:rPr sz="3200"/>
            </a:b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audio- i videozapisi…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56640" y="1307520"/>
            <a:ext cx="7623360" cy="229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Daniel – </a:t>
            </a:r>
            <a:br>
              <a:rPr sz="6000"/>
            </a:b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 mudrac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1979280" y="3933720"/>
            <a:ext cx="6553080" cy="23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uspješan mladić na stranom dvoru: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motiv Josipa Egipatskog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HB: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“Spisi”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Picture 117" descr="http://www.newworldorderwar.com/wp-content/uploads/2011/07/Daniel-In-The-Lions-Den.jpg"/>
          <p:cNvPicPr/>
          <p:nvPr/>
        </p:nvPicPr>
        <p:blipFill>
          <a:blip r:embed="rId2"/>
          <a:stretch/>
        </p:blipFill>
        <p:spPr>
          <a:xfrm>
            <a:off x="6192720" y="0"/>
            <a:ext cx="2951280" cy="3933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85200" y="9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Osobita knjiga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6840" y="900000"/>
            <a:ext cx="8687160" cy="523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Trojezična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Hebrejski: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Dolazak u Babilon (c1)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završna proroštva (c8-12)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Aramejski: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velika viđenja c2-7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Grčki: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molitve (c3) + izvještaji c13s = Dodaci u LXX: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Dn13: Suzana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Dn 14: Zmaj i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Lavlja jama br. 2 (usp. Dn 6) + Habakuk hrani Daniela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Bliska Makabejcima: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Dn </a:t>
            </a:r>
            <a:r>
              <a:rPr lang="hr-HR" sz="2400" b="1" u="sng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9,27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usp. 1 Mak 1,54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“Grozota pustoši”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Babilonski velikaš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Baltazar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poglavar mudracâ (2,48)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Picture 4"/>
          <p:cNvPicPr/>
          <p:nvPr/>
        </p:nvPicPr>
        <p:blipFill>
          <a:blip r:embed="rId2"/>
          <a:stretch/>
        </p:blipFill>
        <p:spPr>
          <a:xfrm>
            <a:off x="5544000" y="0"/>
            <a:ext cx="3600000" cy="270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Tri kipa?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6840" y="900000"/>
            <a:ext cx="8687160" cy="523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25" lvl="1" indent="-32512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Što Daniel tumači u </a:t>
            </a:r>
            <a:r>
              <a:rPr lang="hr-HR" sz="2400" b="1" u="none" strike="noStrike">
                <a:solidFill>
                  <a:srgbClr val="224B12"/>
                </a:solidFill>
                <a:effectLst/>
                <a:uFillTx/>
                <a:latin typeface="Times New Roman"/>
                <a:ea typeface="Times New Roman"/>
              </a:rPr>
              <a:t>Dan 2,31?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Kip iz kraljeva sna (2,31)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Tumačenje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2,37-45: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Povijesni razvoj – usp. Dn 10.11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Od kuda tumačenje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(2,28)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Boga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kralj gradi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3,1.5?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Babilonski kip za sveopće klanjanje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najavljuje proroštvo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Dn 9,27; 11,31; 12,11?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„grozota pustoši” – Zeusov kip u Hramu pod Antiohom Epifanom (Seleukovićem)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6120000" y="0"/>
            <a:ext cx="2984760" cy="3978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Tko je Daniel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5760000" cy="523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Osn.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דין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dîn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+ nastavak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-î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moj, + El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Pnz 32,26: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Pravdu će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dati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Ana 1 Sam 2,10: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sudi međama zemlje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Sudac moj jest Bog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Kad Daniel stiže u Babilon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(Dn 1,1)?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Jojakima – 1. osvajanje (598.)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za razorenja pod Sidkijom (587.)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Tri prijatelja (1,6.7):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Hananija, Mišael, Azarja (6)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Šadrak, Mešak i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Abed Nego (7) u Dn 3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 što poziva Daniel (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2,17)?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da im Bog objavi tajnu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Motiv: spas babilonskih mudraca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400000" y="3780000"/>
            <a:ext cx="3744000" cy="2340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fontScale="85000"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Što Daniel radi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2,20-23?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Moli – zahvala Bogu – prva molitva, hebr.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Je li im molitva </a:t>
            </a:r>
            <a:br>
              <a:rPr sz="2600"/>
            </a:b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uslišana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 (2,23)?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„Objavio si mi” (23)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1"/>
          <p:cNvPicPr/>
          <p:nvPr/>
        </p:nvPicPr>
        <p:blipFill>
          <a:blip r:embed="rId2"/>
          <a:stretch/>
        </p:blipFill>
        <p:spPr>
          <a:xfrm>
            <a:off x="6120000" y="360"/>
            <a:ext cx="3024360" cy="3684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73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Pokornička molitva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6840000" cy="523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radi Daniel u 9,4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(usp. Neh 9, Bar 1-3)?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 se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Bogu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svome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samo u Dan 9 (2.4.8.10.13.14[2x].20)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Kako se moli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(9,3), </a:t>
            </a: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kada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(21)?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postu, kostrijeti, pepelu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večernje žrtve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Glavni sadržaj molitve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(9,5.8.11.15.16)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Sagriješismo (u HB samo tu)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Daniel nije grješnik, nego zagovornik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Sažetak, definicija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3x 9,10.11.14 usp. 6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„Nismo slušali glas” (10.11.14)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Proroci (9,6) – „slušati” 7x u Dn 9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Posljedica (9,2): ruševine Jeruzalema (587.)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940000" y="3060000"/>
            <a:ext cx="3204000" cy="2520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Molba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3x u 9,17-19: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Poslušaj!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Uslišanje?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9,23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Od početka tvoje molitve izišla je Riječ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Picture 131"/>
          <p:cNvPicPr/>
          <p:nvPr/>
        </p:nvPicPr>
        <p:blipFill>
          <a:blip r:embed="rId2"/>
          <a:stretch/>
        </p:blipFill>
        <p:spPr>
          <a:xfrm>
            <a:off x="6263640" y="468000"/>
            <a:ext cx="2880360" cy="216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85200" y="169920"/>
            <a:ext cx="8229600" cy="882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Produženo izgnanstvo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8784000" cy="523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/>
          <a:p>
            <a:pPr marL="669960" lvl="1" indent="-325440">
              <a:lnSpc>
                <a:spcPct val="115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je prorok Danielu važan u </a:t>
            </a: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Dn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sng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9,2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“Riječ Jahvina Jeremiji” (9,2)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Veliko </a:t>
            </a:r>
            <a:r>
              <a:rPr lang="hr-HR" sz="2800" b="1" i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produženje</a:t>
            </a: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progonstva </a:t>
            </a: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(9,24):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70 godina (Jr 25,11s; 29,10) postaje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70 “sedmica” (70x7) godina (Dn 9,24)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tumač Danielu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(Dn </a:t>
            </a:r>
            <a:r>
              <a:rPr lang="hr-HR" sz="2800" b="1" u="sng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8,16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9,21)?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Gabriel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 kojih je kraljeva Daniel u izgnanstvu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(2,1; 5,1; </a:t>
            </a:r>
            <a:r>
              <a:rPr lang="hr-HR" sz="2800" b="1" u="sng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1,21; 6,1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Nabukodonozor (Dn 1-4) i sin Baltazar (5,1)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za Kirove vladavine (1,21; 6,29; 10,1 =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povratak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samo do 1. (1,21), nego i do 3. god. (10,1) – prijatelj (14,2)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pod Darijem (c6;  9,1; 11,1) =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izgradnja hrama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5" name="Picture 4"/>
          <p:cNvPicPr/>
          <p:nvPr/>
        </p:nvPicPr>
        <p:blipFill>
          <a:blip r:embed="rId2"/>
          <a:stretch/>
        </p:blipFill>
        <p:spPr>
          <a:xfrm>
            <a:off x="6365160" y="0"/>
            <a:ext cx="2750400" cy="342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Application>Microsoft Office PowerPoint</Application>
  <PresentationFormat>On-screen Show (4:3)</PresentationFormat>
  <Slides>14</Slides>
  <Notes>3</Notes>
  <HiddenSlides>0</HiddenSlide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1_TS001069000</vt:lpstr>
      <vt:lpstr>Daniel –  prorok mudrac</vt:lpstr>
      <vt:lpstr>PowerPoint Presentation</vt:lpstr>
      <vt:lpstr>Proroštvo i apokaliptika</vt:lpstr>
      <vt:lpstr>Daniel –  prorok mudrac</vt:lpstr>
      <vt:lpstr>Osobita knjiga</vt:lpstr>
      <vt:lpstr>Tri kipa?</vt:lpstr>
      <vt:lpstr>Tko je Daniel</vt:lpstr>
      <vt:lpstr>Pokornička molitva</vt:lpstr>
      <vt:lpstr>Produženo izgnanstvo</vt:lpstr>
      <vt:lpstr>Proroštva o Mesiji</vt:lpstr>
      <vt:lpstr>Neka se raduje srce (Ps 105)</vt:lpstr>
      <vt:lpstr>Proroštva o eshatonu</vt:lpstr>
      <vt:lpstr>Daniel u lavljoj jami</vt:lpstr>
      <vt:lpstr>Spašen prorok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</dc:title>
  <dc:subject/>
  <dc:creator>Guenther</dc:creator>
  <dc:description/>
  <cp:lastModifiedBy/>
  <cp:revision>123</cp:revision>
  <cp:lastPrinted>2026-03-16T08:13:52Z</cp:lastPrinted>
  <dcterms:created xsi:type="dcterms:W3CDTF">2008-01-17T09:43:08Z</dcterms:created>
  <dcterms:modified xsi:type="dcterms:W3CDTF">2026-03-16T07:36:44Z</dcterms:modified>
  <dc:language>hr-HR</dc:language>
</cp:coreProperties>
</file>