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4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8686800" cy="6400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812C82-A016-F2BD-7A5B-F04CA8A261AF}" v="4" dt="2026-03-09T06:34:22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/>
          <p:cNvSpPr/>
          <p:nvPr/>
        </p:nvSpPr>
        <p:spPr>
          <a:xfrm>
            <a:off x="0" y="0"/>
            <a:ext cx="8686800" cy="640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lstStyle/>
          <a:p>
            <a:endParaRPr lang="hr-HR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765600" cy="3189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ferbt1_005</a:t>
            </a:r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dt" idx="13"/>
          </p:nvPr>
        </p:nvSpPr>
        <p:spPr>
          <a:xfrm>
            <a:off x="4919760" y="0"/>
            <a:ext cx="3765600" cy="3189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4D56FBA2-F4AA-420A-9A8C-3247CA727DB8}" type="datetime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8.3.2026.</a:t>
            </a:fld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30.10.12.</a:t>
            </a:r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2743200" y="479520"/>
            <a:ext cx="3201840" cy="2401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move the slide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8108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notes' format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14"/>
          </p:nvPr>
        </p:nvSpPr>
        <p:spPr>
          <a:xfrm>
            <a:off x="0" y="6079680"/>
            <a:ext cx="3765600" cy="31932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amdg.eu</a:t>
            </a:r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sldNum" idx="15"/>
          </p:nvPr>
        </p:nvSpPr>
        <p:spPr>
          <a:xfrm>
            <a:off x="4919760" y="6079680"/>
            <a:ext cx="3765600" cy="31932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308293E3-0B41-4AC9-98D4-ADDB4DB787B0}" type="slidenum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2"/>
          <p:cNvSpPr/>
          <p:nvPr/>
        </p:nvSpPr>
        <p:spPr>
          <a:xfrm>
            <a:off x="0" y="0"/>
            <a:ext cx="3765600" cy="31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ferbt1_005</a:t>
            </a:r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Rectangle 3"/>
          <p:cNvSpPr/>
          <p:nvPr/>
        </p:nvSpPr>
        <p:spPr>
          <a:xfrm>
            <a:off x="4919760" y="0"/>
            <a:ext cx="3765600" cy="31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t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5E9FD680-0063-404F-A1BE-7E25B2086CC4}" type="datetime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8.3.2026.</a:t>
            </a:fld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30.10.12.</a:t>
            </a:r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Rectangle 6"/>
          <p:cNvSpPr/>
          <p:nvPr/>
        </p:nvSpPr>
        <p:spPr>
          <a:xfrm>
            <a:off x="0" y="6080040"/>
            <a:ext cx="3765600" cy="31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amdg.eu</a:t>
            </a:r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Rectangle 7"/>
          <p:cNvSpPr/>
          <p:nvPr/>
        </p:nvSpPr>
        <p:spPr>
          <a:xfrm>
            <a:off x="4919760" y="6080040"/>
            <a:ext cx="3765600" cy="31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993E07E5-887D-4C46-B841-9423FF718E31}" type="slidenum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</a:t>
            </a:fld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Rectangle 2"/>
          <p:cNvSpPr/>
          <p:nvPr/>
        </p:nvSpPr>
        <p:spPr>
          <a:xfrm>
            <a:off x="0" y="0"/>
            <a:ext cx="37656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440" tIns="41400" rIns="82440" bIns="41400" anchor="t">
            <a:noAutofit/>
          </a:bodyPr>
          <a:lstStyle/>
          <a:p>
            <a:pPr>
              <a:tabLst>
                <a:tab pos="0" algn="l"/>
                <a:tab pos="825480" algn="l"/>
                <a:tab pos="1650960" algn="l"/>
                <a:tab pos="2476440" algn="l"/>
                <a:tab pos="3301920" algn="l"/>
                <a:tab pos="4127400" algn="l"/>
                <a:tab pos="4952880" algn="l"/>
                <a:tab pos="5778360" algn="l"/>
                <a:tab pos="6603840" algn="l"/>
                <a:tab pos="7429680" algn="l"/>
                <a:tab pos="8255160" algn="l"/>
                <a:tab pos="9080640" algn="l"/>
                <a:tab pos="9906120" algn="l"/>
                <a:tab pos="10731600" algn="l"/>
              </a:tabLst>
            </a:pPr>
            <a:r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sz11_022.pdf</a:t>
            </a:r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Rectangle 3"/>
          <p:cNvSpPr/>
          <p:nvPr/>
        </p:nvSpPr>
        <p:spPr>
          <a:xfrm>
            <a:off x="4919760" y="0"/>
            <a:ext cx="37656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440" tIns="41400" rIns="82440" bIns="41400" anchor="t">
            <a:noAutofit/>
          </a:bodyPr>
          <a:lstStyle/>
          <a:p>
            <a:pPr algn="r">
              <a:tabLst>
                <a:tab pos="0" algn="l"/>
                <a:tab pos="825480" algn="l"/>
                <a:tab pos="1650960" algn="l"/>
                <a:tab pos="2476440" algn="l"/>
                <a:tab pos="3301920" algn="l"/>
                <a:tab pos="4127400" algn="l"/>
                <a:tab pos="4952880" algn="l"/>
                <a:tab pos="5778360" algn="l"/>
                <a:tab pos="6603840" algn="l"/>
                <a:tab pos="7429680" algn="l"/>
                <a:tab pos="8255160" algn="l"/>
                <a:tab pos="9080640" algn="l"/>
                <a:tab pos="9906120" algn="l"/>
                <a:tab pos="10731600" algn="l"/>
              </a:tabLst>
            </a:pPr>
            <a:r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19.01.2012.</a:t>
            </a:r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Rectangle 6"/>
          <p:cNvSpPr/>
          <p:nvPr/>
        </p:nvSpPr>
        <p:spPr>
          <a:xfrm>
            <a:off x="0" y="6078600"/>
            <a:ext cx="37656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440" tIns="41400" rIns="82440" bIns="41400" anchor="b">
            <a:noAutofit/>
          </a:bodyPr>
          <a:lstStyle/>
          <a:p>
            <a:pPr>
              <a:tabLst>
                <a:tab pos="0" algn="l"/>
                <a:tab pos="825480" algn="l"/>
                <a:tab pos="1650960" algn="l"/>
                <a:tab pos="2476440" algn="l"/>
                <a:tab pos="3301920" algn="l"/>
                <a:tab pos="4127400" algn="l"/>
                <a:tab pos="4952880" algn="l"/>
                <a:tab pos="5778360" algn="l"/>
                <a:tab pos="6603840" algn="l"/>
                <a:tab pos="7429680" algn="l"/>
                <a:tab pos="8255160" algn="l"/>
                <a:tab pos="9080640" algn="l"/>
                <a:tab pos="9906120" algn="l"/>
                <a:tab pos="10731600" algn="l"/>
              </a:tabLst>
            </a:pPr>
            <a:r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www.ffdi.unizg.hr/amdg</a:t>
            </a:r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Rectangle 7"/>
          <p:cNvSpPr/>
          <p:nvPr/>
        </p:nvSpPr>
        <p:spPr>
          <a:xfrm>
            <a:off x="4919760" y="6078600"/>
            <a:ext cx="37656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440" tIns="41400" rIns="82440" bIns="41400" anchor="b">
            <a:noAutofit/>
          </a:bodyPr>
          <a:lstStyle/>
          <a:p>
            <a:pPr algn="r">
              <a:tabLst>
                <a:tab pos="0" algn="l"/>
                <a:tab pos="825480" algn="l"/>
                <a:tab pos="1650960" algn="l"/>
                <a:tab pos="2476440" algn="l"/>
                <a:tab pos="3301920" algn="l"/>
                <a:tab pos="4127400" algn="l"/>
                <a:tab pos="4952880" algn="l"/>
                <a:tab pos="5778360" algn="l"/>
                <a:tab pos="6603840" algn="l"/>
                <a:tab pos="7429680" algn="l"/>
                <a:tab pos="8255160" algn="l"/>
                <a:tab pos="9080640" algn="l"/>
                <a:tab pos="9906120" algn="l"/>
                <a:tab pos="10731600" algn="l"/>
              </a:tabLst>
            </a:pPr>
            <a:fld id="{30931286-D5B2-4D51-8F65-D0B7F0E3DE61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640" y="479520"/>
            <a:ext cx="3202200" cy="2401920"/>
          </a:xfrm>
          <a:prstGeom prst="rect">
            <a:avLst/>
          </a:prstGeom>
          <a:ln w="0">
            <a:noFill/>
          </a:ln>
        </p:spPr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8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sr-Latn-R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ctangle 2"/>
          <p:cNvSpPr/>
          <p:nvPr/>
        </p:nvSpPr>
        <p:spPr>
          <a:xfrm>
            <a:off x="0" y="0"/>
            <a:ext cx="3765600" cy="31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ferbt1_005</a:t>
            </a:r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Rectangle 3"/>
          <p:cNvSpPr/>
          <p:nvPr/>
        </p:nvSpPr>
        <p:spPr>
          <a:xfrm>
            <a:off x="4919760" y="0"/>
            <a:ext cx="3765600" cy="31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t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D0BF3BCC-A64C-4624-B1BD-14B8DB26E67D}" type="datetime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8.3.2026.</a:t>
            </a:fld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30.10.12.</a:t>
            </a:r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Rectangle 6"/>
          <p:cNvSpPr/>
          <p:nvPr/>
        </p:nvSpPr>
        <p:spPr>
          <a:xfrm>
            <a:off x="0" y="6080040"/>
            <a:ext cx="3765600" cy="31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amdg.eu</a:t>
            </a:r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Rectangle 7"/>
          <p:cNvSpPr/>
          <p:nvPr/>
        </p:nvSpPr>
        <p:spPr>
          <a:xfrm>
            <a:off x="4919760" y="6080040"/>
            <a:ext cx="3765600" cy="31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9B69C286-44B5-4FAF-8A9F-4F5472F4CFA3}" type="slidenum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</a:t>
            </a:fld>
            <a:endParaRPr lang="hr-HR" sz="1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Rectangle 2"/>
          <p:cNvSpPr/>
          <p:nvPr/>
        </p:nvSpPr>
        <p:spPr>
          <a:xfrm>
            <a:off x="0" y="0"/>
            <a:ext cx="37656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440" tIns="41400" rIns="82440" bIns="41400" anchor="t">
            <a:noAutofit/>
          </a:bodyPr>
          <a:lstStyle/>
          <a:p>
            <a:pPr>
              <a:tabLst>
                <a:tab pos="0" algn="l"/>
                <a:tab pos="825480" algn="l"/>
                <a:tab pos="1650960" algn="l"/>
                <a:tab pos="2476440" algn="l"/>
                <a:tab pos="3301920" algn="l"/>
                <a:tab pos="4127400" algn="l"/>
                <a:tab pos="4952880" algn="l"/>
                <a:tab pos="5778360" algn="l"/>
                <a:tab pos="6603840" algn="l"/>
                <a:tab pos="7429680" algn="l"/>
                <a:tab pos="8255160" algn="l"/>
                <a:tab pos="9080640" algn="l"/>
                <a:tab pos="9906120" algn="l"/>
                <a:tab pos="10731600" algn="l"/>
              </a:tabLst>
            </a:pPr>
            <a:r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sz11_022.pdf</a:t>
            </a:r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Rectangle 3"/>
          <p:cNvSpPr/>
          <p:nvPr/>
        </p:nvSpPr>
        <p:spPr>
          <a:xfrm>
            <a:off x="4919760" y="0"/>
            <a:ext cx="37656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440" tIns="41400" rIns="82440" bIns="41400" anchor="t">
            <a:noAutofit/>
          </a:bodyPr>
          <a:lstStyle/>
          <a:p>
            <a:pPr algn="r">
              <a:tabLst>
                <a:tab pos="0" algn="l"/>
                <a:tab pos="825480" algn="l"/>
                <a:tab pos="1650960" algn="l"/>
                <a:tab pos="2476440" algn="l"/>
                <a:tab pos="3301920" algn="l"/>
                <a:tab pos="4127400" algn="l"/>
                <a:tab pos="4952880" algn="l"/>
                <a:tab pos="5778360" algn="l"/>
                <a:tab pos="6603840" algn="l"/>
                <a:tab pos="7429680" algn="l"/>
                <a:tab pos="8255160" algn="l"/>
                <a:tab pos="9080640" algn="l"/>
                <a:tab pos="9906120" algn="l"/>
                <a:tab pos="10731600" algn="l"/>
              </a:tabLst>
            </a:pPr>
            <a:r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19.01.2012.</a:t>
            </a:r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Rectangle 6"/>
          <p:cNvSpPr/>
          <p:nvPr/>
        </p:nvSpPr>
        <p:spPr>
          <a:xfrm>
            <a:off x="0" y="6078600"/>
            <a:ext cx="37656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440" tIns="41400" rIns="82440" bIns="41400" anchor="b">
            <a:noAutofit/>
          </a:bodyPr>
          <a:lstStyle/>
          <a:p>
            <a:pPr>
              <a:tabLst>
                <a:tab pos="0" algn="l"/>
                <a:tab pos="825480" algn="l"/>
                <a:tab pos="1650960" algn="l"/>
                <a:tab pos="2476440" algn="l"/>
                <a:tab pos="3301920" algn="l"/>
                <a:tab pos="4127400" algn="l"/>
                <a:tab pos="4952880" algn="l"/>
                <a:tab pos="5778360" algn="l"/>
                <a:tab pos="6603840" algn="l"/>
                <a:tab pos="7429680" algn="l"/>
                <a:tab pos="8255160" algn="l"/>
                <a:tab pos="9080640" algn="l"/>
                <a:tab pos="9906120" algn="l"/>
                <a:tab pos="10731600" algn="l"/>
              </a:tabLst>
            </a:pPr>
            <a:r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www.ffdi.unizg.hr/amdg</a:t>
            </a:r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Rectangle 7"/>
          <p:cNvSpPr/>
          <p:nvPr/>
        </p:nvSpPr>
        <p:spPr>
          <a:xfrm>
            <a:off x="4919760" y="6078600"/>
            <a:ext cx="37656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440" tIns="41400" rIns="82440" bIns="41400" anchor="b">
            <a:noAutofit/>
          </a:bodyPr>
          <a:lstStyle/>
          <a:p>
            <a:pPr algn="r">
              <a:tabLst>
                <a:tab pos="0" algn="l"/>
                <a:tab pos="825480" algn="l"/>
                <a:tab pos="1650960" algn="l"/>
                <a:tab pos="2476440" algn="l"/>
                <a:tab pos="3301920" algn="l"/>
                <a:tab pos="4127400" algn="l"/>
                <a:tab pos="4952880" algn="l"/>
                <a:tab pos="5778360" algn="l"/>
                <a:tab pos="6603840" algn="l"/>
                <a:tab pos="7429680" algn="l"/>
                <a:tab pos="8255160" algn="l"/>
                <a:tab pos="9080640" algn="l"/>
                <a:tab pos="9906120" algn="l"/>
                <a:tab pos="10731600" algn="l"/>
              </a:tabLst>
            </a:pPr>
            <a:fld id="{8013F195-3A19-4940-826B-6B0DDB063175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fld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640" y="479520"/>
            <a:ext cx="3202200" cy="2401920"/>
          </a:xfrm>
          <a:prstGeom prst="rect">
            <a:avLst/>
          </a:prstGeom>
          <a:ln w="0">
            <a:noFill/>
          </a:ln>
        </p:spPr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8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sr-Latn-R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1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4960" tIns="44280" rIns="84960" bIns="4428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682560" algn="l"/>
                <a:tab pos="1365120" algn="l"/>
                <a:tab pos="2048040" algn="l"/>
                <a:tab pos="2727360" algn="l"/>
                <a:tab pos="2944800" algn="l"/>
                <a:tab pos="3365640" algn="l"/>
                <a:tab pos="3786120" algn="l"/>
                <a:tab pos="4206960" algn="l"/>
                <a:tab pos="4627440" algn="l"/>
                <a:tab pos="5048280" algn="l"/>
                <a:tab pos="5468760" algn="l"/>
                <a:tab pos="5889600" algn="l"/>
                <a:tab pos="6310440" algn="l"/>
                <a:tab pos="6730920" algn="l"/>
                <a:tab pos="7151760" algn="l"/>
                <a:tab pos="7572240" algn="l"/>
                <a:tab pos="7993080" algn="l"/>
                <a:tab pos="8413920" algn="l"/>
                <a:tab pos="8834400" algn="l"/>
                <a:tab pos="9255240" algn="l"/>
                <a:tab pos="9675720" algn="l"/>
                <a:tab pos="10096560" algn="l"/>
                <a:tab pos="10517040" algn="l"/>
                <a:tab pos="10937880" algn="l"/>
              </a:tabLst>
            </a:pPr>
            <a:fld id="{353A686A-AF40-4640-902C-42A14BF63DF4}" type="slidenum">
              <a:rPr lang="de-DE" sz="10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4</a:t>
            </a:fld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8880" y="650880"/>
            <a:ext cx="4346280" cy="3259080"/>
          </a:xfrm>
          <a:prstGeom prst="rect">
            <a:avLst/>
          </a:prstGeom>
          <a:ln w="0">
            <a:noFill/>
          </a:ln>
        </p:spPr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17.01.2013.</a:t>
            </a:r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sz_12_027ez_dan</a:t>
            </a:r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D08799B-09A8-489A-B586-71AED10F16D8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dt" idx="4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17.01.2013.</a:t>
            </a:r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sz_12_027ez_dan</a:t>
            </a:r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6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0B238DE-D71F-42C2-B2A0-0979EA0A3207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3716121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dt" idx="7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8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9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00938C7-FEB1-4D14-BA72-E7620A411BD4}" type="slidenum">
              <a: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4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6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6001 h 3840"/>
                <a:gd name="GluePoint5X" fmla="*/ 0 w 1824"/>
                <a:gd name="GluePoint5Y" fmla="*/ 36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6" name="Picture 8" descr="CITBANND"/>
            <p:cNvPicPr/>
            <p:nvPr/>
          </p:nvPicPr>
          <p:blipFill>
            <a:blip r:embed="rId3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7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29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4400" b="1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0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31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1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1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1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1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8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6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6001 h 3840"/>
                <a:gd name="GluePoint5X" fmla="*/ 0 w 1824"/>
                <a:gd name="GluePoint5Y" fmla="*/ 36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40" name="Picture 8" descr="CITBANND"/>
            <p:cNvPicPr/>
            <p:nvPr/>
          </p:nvPicPr>
          <p:blipFill>
            <a:blip r:embed="rId3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1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2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43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4400" b="1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4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45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1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1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1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1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4C7783E-0892-46D6-A0A7-AEBD7D78A08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55" name="PlaceHolder 3"/>
          <p:cNvSpPr>
            <a:spLocks noGrp="1"/>
          </p:cNvSpPr>
          <p:nvPr>
            <p:ph type="dt" idx="10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11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B2BEC85-ADD3-4B0D-9155-0E326E6476FD}" type="slidenum">
              <a:rPr lang="hr-HR" sz="1200" b="1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914040" y="1523520"/>
            <a:ext cx="7623000" cy="1752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Prorok Ezekiel</a:t>
            </a:r>
            <a:endParaRPr lang="hr-HR" sz="6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68" name="Picture 5"/>
          <p:cNvPicPr/>
          <p:nvPr/>
        </p:nvPicPr>
        <p:blipFill>
          <a:blip r:embed="rId3"/>
          <a:stretch/>
        </p:blipFill>
        <p:spPr>
          <a:xfrm>
            <a:off x="0" y="3500280"/>
            <a:ext cx="3419640" cy="2565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Picture 4"/>
          <p:cNvPicPr/>
          <p:nvPr/>
        </p:nvPicPr>
        <p:blipFill>
          <a:blip r:embed="rId4"/>
          <a:stretch/>
        </p:blipFill>
        <p:spPr>
          <a:xfrm>
            <a:off x="6227640" y="0"/>
            <a:ext cx="2916360" cy="243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Text Box 18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Jordanovac 110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endParaRPr lang="hr-HR" sz="1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1" name="Picture 5" descr="http://www.ftidi.hr/wp-content/themes/mycollege_child/images/ftidi-logo.png"/>
          <p:cNvPicPr/>
          <p:nvPr/>
        </p:nvPicPr>
        <p:blipFill>
          <a:blip r:embed="rId5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Posebna zadaća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052640"/>
            <a:ext cx="8362800" cy="5078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Služba u </a:t>
            </a:r>
            <a:r>
              <a:rPr lang="hr-HR" sz="25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3,17</a:t>
            </a: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9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Čuvar/Stražar doma Izraelova</a:t>
            </a:r>
            <a:br>
              <a:rPr sz="2900"/>
            </a:br>
            <a:r>
              <a:rPr lang="hr-HR" sz="29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(3,17; 33,7)</a:t>
            </a:r>
            <a:endParaRPr lang="hr-HR" sz="2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Gdje</a:t>
            </a:r>
            <a:r>
              <a:rPr lang="hr-HR" sz="25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(44,5b)?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Pred “trećim” hramom 44,5 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9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opis u 40-48: Ezekielova </a:t>
            </a:r>
            <a:r>
              <a:rPr lang="hr-HR" sz="29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Tora</a:t>
            </a:r>
            <a:endParaRPr lang="hr-HR" sz="2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Dužnost svećenika u 44,23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9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Poučava što je sveto i čisto (44,23)</a:t>
            </a:r>
            <a:endParaRPr lang="hr-HR" sz="2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Ezekielov iskaz štovanja u 1,28; 3,23; 11,13; 43,3; 44,4: 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9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“Prigiba se licem do zemlje” 1,28; 3,23… 5x</a:t>
            </a:r>
            <a:endParaRPr lang="hr-HR" sz="2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Stručna riječ “klanjanje” u Ez = idolopoklonstvo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6" name="Picture 10"/>
          <p:cNvPicPr/>
          <p:nvPr/>
        </p:nvPicPr>
        <p:blipFill>
          <a:blip r:embed="rId2"/>
          <a:stretch/>
        </p:blipFill>
        <p:spPr>
          <a:xfrm>
            <a:off x="6253200" y="0"/>
            <a:ext cx="2890800" cy="45306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7" dur="500"/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Effect">
                      <p:stCondLst>
                        <p:cond delay="indefinite"/>
                      </p:stCondLst>
                      <p:childTnLst>
                        <p:par>
                          <p:cTn id="2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" dur="500"/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Zahtjevna škola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456840" y="836280"/>
            <a:ext cx="6031080" cy="5344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יחזקאל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</a:t>
            </a:r>
            <a:r>
              <a:rPr lang="hr-HR" sz="2700" b="0" i="1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</a:t>
            </a:r>
            <a:r>
              <a:rPr lang="hr-HR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</a:t>
            </a:r>
            <a:r>
              <a:rPr lang="en-US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æ</a:t>
            </a:r>
            <a:r>
              <a:rPr lang="hr-HR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zqel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(1,3; 24,24):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“Bog će biti jak”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jaka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Gospodinova ruka (3,14)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Što mu se događa u </a:t>
            </a:r>
            <a:r>
              <a:rPr lang="hr-HR" sz="25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3,25.26</a:t>
            </a: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1. Vezan užetima (3,25; 4,8)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2. Nijem (3,26) sve do vijesti </a:t>
            </a:r>
            <a:br>
              <a:rPr sz="2700"/>
            </a:b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 padu Jeruzalema (33,22)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Znak u 4,4-6? </a:t>
            </a:r>
            <a:r>
              <a:rPr lang="hr-HR" sz="25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(LXX: 190 v5)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390 (v5) + 40 (v6) dana leži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1E6A39"/>
                </a:solidFill>
                <a:effectLst/>
                <a:uFillTx/>
                <a:latin typeface="Times New Roman"/>
                <a:ea typeface="Times New Roman"/>
              </a:rPr>
              <a:t>Kreposna mladost 4,14: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“od djetinjstva” (4,14) 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5040000" y="2644560"/>
            <a:ext cx="4140000" cy="3485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743040" lvl="1" indent="-2858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1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Što radi u</a:t>
            </a:r>
            <a:r>
              <a:rPr lang="hr-HR" sz="21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4,14; </a:t>
            </a:r>
            <a:r>
              <a:rPr lang="hr-HR" sz="2100" b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9,8</a:t>
            </a:r>
            <a:r>
              <a:rPr lang="hr-HR" sz="21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…?</a:t>
            </a:r>
            <a:endParaRPr lang="hr-HR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moli (4,14; 9,8; 11,13; 21,5; 37,3)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1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Plod u </a:t>
            </a:r>
            <a:r>
              <a:rPr lang="hr-HR" sz="21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4,15; </a:t>
            </a:r>
            <a:r>
              <a:rPr lang="hr-HR" sz="2100" b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9,9</a:t>
            </a:r>
            <a:r>
              <a:rPr lang="hr-HR" sz="21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…?</a:t>
            </a:r>
            <a:endParaRPr lang="hr-HR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“i reče mi”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svaki put odgovor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1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Služba u</a:t>
            </a:r>
            <a:r>
              <a:rPr lang="hr-HR" sz="21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43,11:  </a:t>
            </a:r>
            <a:r>
              <a:rPr lang="he-IL" sz="2100" b="1" u="none" strike="noStrike">
                <a:solidFill>
                  <a:srgbClr val="006633"/>
                </a:solidFill>
                <a:effectLst/>
                <a:uFillTx/>
                <a:latin typeface="Times New Roman"/>
                <a:cs typeface="Times New Roman"/>
              </a:rPr>
              <a:t>כתב</a:t>
            </a:r>
            <a:r>
              <a:rPr lang="hr-HR" sz="21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0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</a:t>
            </a:r>
            <a:r>
              <a:rPr lang="hr-HR" sz="2600" b="0" i="1" u="none" strike="noStrike" baseline="3000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e</a:t>
            </a:r>
            <a:r>
              <a:rPr lang="hr-HR" sz="2600" b="0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tob</a:t>
            </a:r>
            <a:r>
              <a:rPr lang="hr-HR" sz="21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“piši!” – pisac (43,11)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0" name="Picture 12"/>
          <p:cNvPicPr/>
          <p:nvPr/>
        </p:nvPicPr>
        <p:blipFill>
          <a:blip r:embed="rId2"/>
          <a:stretch/>
        </p:blipFill>
        <p:spPr>
          <a:xfrm>
            <a:off x="6488280" y="0"/>
            <a:ext cx="2655720" cy="27082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Effect">
                      <p:stCondLst>
                        <p:cond delay="indefinite"/>
                      </p:stCondLst>
                      <p:childTnLst>
                        <p:par>
                          <p:cTn id="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" dur="500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Effect">
                      <p:stCondLst>
                        <p:cond delay="indefinite"/>
                      </p:stCondLst>
                      <p:childTnLst>
                        <p:par>
                          <p:cTn id="2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Effect">
                      <p:stCondLst>
                        <p:cond delay="indefinite"/>
                      </p:stCondLst>
                      <p:childTnLst>
                        <p:par>
                          <p:cTn id="2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Effect">
                      <p:stCondLst>
                        <p:cond delay="indefinite"/>
                      </p:stCondLst>
                      <p:childTnLst>
                        <p:par>
                          <p:cTn id="3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Effect">
                      <p:stCondLst>
                        <p:cond delay="indefinite"/>
                      </p:stCondLst>
                      <p:childTnLst>
                        <p:par>
                          <p:cTn id="4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Effect">
                      <p:stCondLst>
                        <p:cond delay="indefinite"/>
                      </p:stCondLst>
                      <p:childTnLst>
                        <p:par>
                          <p:cTn id="4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Effect">
                      <p:stCondLst>
                        <p:cond delay="indefinite"/>
                      </p:stCondLst>
                      <p:childTnLst>
                        <p:par>
                          <p:cTn id="5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373680" y="186840"/>
            <a:ext cx="8229600" cy="761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Perspektive i motivi</a:t>
            </a:r>
            <a:endParaRPr lang="hr-HR" sz="46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922320"/>
            <a:ext cx="6408720" cy="520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9999"/>
          </a:bodyPr>
          <a:lstStyle/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najavljuje </a:t>
            </a:r>
            <a:r>
              <a:rPr lang="he-IL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ברית עולם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</a:t>
            </a:r>
            <a:r>
              <a:rPr lang="hr-HR" sz="2700" b="0" i="1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</a:t>
            </a:r>
            <a:r>
              <a:rPr lang="hr-HR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rit ‘olam 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16,60; 37,26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“vječni savez” (usp. Post 9.17)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Kakav u 34,25; 37,26? </a:t>
            </a:r>
            <a:br>
              <a:rPr sz="2500"/>
            </a:b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(usp. Br 25,12; Iz 54,10 – samo tu!)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“savez mira” </a:t>
            </a:r>
            <a:r>
              <a:rPr lang="he-IL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ברית שׁלום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</a:t>
            </a:r>
            <a:r>
              <a:rPr lang="hr-HR" sz="2700" b="0" i="1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</a:t>
            </a:r>
            <a:r>
              <a:rPr lang="hr-HR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rît šalôm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Sadržaj?</a:t>
            </a:r>
            <a:r>
              <a:rPr lang="hr-HR" sz="25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(11,20; 14,11; 34,30; 36,28; 37,23.27) – 6x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“Moj narod, vaš Bog” </a:t>
            </a:r>
            <a:br>
              <a:rPr sz="2700"/>
            </a:b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</a:t>
            </a: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formula Saveza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Božji zahtjev u </a:t>
            </a:r>
            <a:r>
              <a:rPr lang="hr-HR" sz="25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18,31?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“Napravite si novo srce i nov duh”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Tko izvršava prema 11,19 </a:t>
            </a:r>
            <a:r>
              <a:rPr lang="hr-HR" sz="25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36,26</a:t>
            </a: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 ću im dati… / Ja ću vam dati… 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5968800" y="3357720"/>
            <a:ext cx="3174840" cy="2808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100000"/>
              </a:lnSpc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Glavni motiv Knjige, svrha Božjeg djelovanja: 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spoznati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“znati da sam ja Gospodin”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preko 50x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4" name="Picture 4"/>
          <p:cNvPicPr/>
          <p:nvPr/>
        </p:nvPicPr>
        <p:blipFill>
          <a:blip r:embed="rId2"/>
          <a:stretch/>
        </p:blipFill>
        <p:spPr>
          <a:xfrm>
            <a:off x="6761160" y="0"/>
            <a:ext cx="2382840" cy="335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Text Box 5"/>
          <p:cNvSpPr/>
          <p:nvPr/>
        </p:nvSpPr>
        <p:spPr>
          <a:xfrm>
            <a:off x="3276720" y="0"/>
            <a:ext cx="2808000" cy="24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0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J. J. </a:t>
            </a:r>
            <a:r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CHRISTIAN, </a:t>
            </a:r>
            <a:r>
              <a:rPr lang="hr-HR" sz="10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Ezekielova bista, Ottobeuren</a:t>
            </a:r>
            <a:endParaRPr lang="hr-HR" sz="1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Effect">
                      <p:stCondLst>
                        <p:cond delay="indefinite"/>
                      </p:stCondLst>
                      <p:childTnLst>
                        <p:par>
                          <p:cTn id="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1000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1000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Effect">
                      <p:stCondLst>
                        <p:cond delay="indefinite"/>
                      </p:stCondLst>
                      <p:childTnLst>
                        <p:par>
                          <p:cTn id="3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1000" fill="hold"/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Effect">
                      <p:stCondLst>
                        <p:cond delay="indefinite"/>
                      </p:stCondLst>
                      <p:childTnLst>
                        <p:par>
                          <p:cTn id="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1000" fill="hold"/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4" dur="1000"/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Effect">
                      <p:stCondLst>
                        <p:cond delay="indefinite"/>
                      </p:stCondLst>
                      <p:childTnLst>
                        <p:par>
                          <p:cTn id="4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1000" fill="hold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1" dur="10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Effect">
                      <p:stCondLst>
                        <p:cond delay="indefinite"/>
                      </p:stCondLst>
                      <p:childTnLst>
                        <p:par>
                          <p:cTn id="5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1000" fill="hold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1000" fill="hold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8" dur="10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66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Hajdemo u dom Gospodnji</a:t>
            </a:r>
            <a:br>
              <a:rPr sz="4800"/>
            </a:br>
            <a:r>
              <a:rPr lang="hr-HR" sz="4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(Ps 122)</a:t>
            </a:r>
            <a:endParaRPr lang="hr-HR" sz="48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73" name="Content Placeholder 4" descr="Diagram&#10;&#10;Description automatically generated"/>
          <p:cNvPicPr/>
          <p:nvPr/>
        </p:nvPicPr>
        <p:blipFill>
          <a:blip r:embed="rId2"/>
          <a:stretch/>
        </p:blipFill>
        <p:spPr>
          <a:xfrm>
            <a:off x="6480" y="2492280"/>
            <a:ext cx="9137520" cy="21607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914040" y="1523520"/>
            <a:ext cx="7623000" cy="1752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Prorok Ezekiel</a:t>
            </a:r>
            <a:endParaRPr lang="hr-HR" sz="6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3492360" y="2852280"/>
            <a:ext cx="5400720" cy="352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80000"/>
              </a:lnSpc>
              <a:spcBef>
                <a:spcPts val="7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Najpoznatiji po c36s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Bitna promjena u 36,26?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6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  	Srce kameno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od mesa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Tko govori, kome,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 čemu,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koji je cilj akcije u 37,4-6?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6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“Reče mi” (v4)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6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Suhe kosti – 2x oživjet će (v5s)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6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Ja (sam) </a:t>
            </a: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(v6)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6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6" name="Picture 5"/>
          <p:cNvPicPr/>
          <p:nvPr/>
        </p:nvPicPr>
        <p:blipFill>
          <a:blip r:embed="rId3"/>
          <a:stretch/>
        </p:blipFill>
        <p:spPr>
          <a:xfrm>
            <a:off x="0" y="3500280"/>
            <a:ext cx="3419640" cy="2565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" name="Picture 4"/>
          <p:cNvPicPr/>
          <p:nvPr/>
        </p:nvPicPr>
        <p:blipFill>
          <a:blip r:embed="rId4"/>
          <a:stretch/>
        </p:blipFill>
        <p:spPr>
          <a:xfrm>
            <a:off x="6227640" y="0"/>
            <a:ext cx="2916360" cy="243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" name="Text Box 18"/>
          <p:cNvSpPr/>
          <p:nvPr/>
        </p:nvSpPr>
        <p:spPr>
          <a:xfrm>
            <a:off x="1211400" y="0"/>
            <a:ext cx="4655880" cy="91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Jordanovac 110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endParaRPr lang="hr-HR" sz="1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9" name="Picture 5" descr="http://www.ftidi.hr/wp-content/themes/mycollege_child/images/ftidi-logo.png"/>
          <p:cNvPicPr/>
          <p:nvPr/>
        </p:nvPicPr>
        <p:blipFill>
          <a:blip r:embed="rId5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Text Box 3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Text Box 7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rm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Text Box 8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85" name="Picture 3" descr="Slikovni rezultat za jesus in nazareth synagogue&quot;"/>
          <p:cNvPicPr/>
          <p:nvPr/>
        </p:nvPicPr>
        <p:blipFill>
          <a:blip r:embed="rId3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Text Box 10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ak. g. 2025./26. ECTS 6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ponedjeljkom i srijedom u 10:15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7" name="Picture 7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Text Box 11"/>
          <p:cNvSpPr/>
          <p:nvPr/>
        </p:nvSpPr>
        <p:spPr>
          <a:xfrm>
            <a:off x="865440" y="4191480"/>
            <a:ext cx="769644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 anchorCtr="1">
            <a:normAutofit fontScale="85000" lnSpcReduction="19999"/>
          </a:bodyPr>
          <a:lstStyle/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Amdg.eu → nastava → FTI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Pregled (prezentacije), tekstovi, </a:t>
            </a:r>
            <a:br>
              <a:rPr sz="3200"/>
            </a:b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audio- i videozapisi…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Božo Lujić, </a:t>
            </a:r>
            <a:r>
              <a:rPr lang="sr-Latn-RS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Starozavjetni proroci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Prorok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888480"/>
            <a:ext cx="4038480" cy="5241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743040" lvl="1" indent="-2858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Služba u </a:t>
            </a:r>
            <a:r>
              <a:rPr lang="hr-HR" sz="2400" b="1" i="1" u="sng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1,3</a:t>
            </a:r>
            <a:r>
              <a:rPr lang="hr-HR" sz="24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Svećenik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Funkcija u </a:t>
            </a:r>
            <a:r>
              <a:rPr lang="hr-HR" sz="24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40,46</a:t>
            </a: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Približava se Bogu</a:t>
            </a:r>
            <a:br>
              <a:rPr sz="2800"/>
            </a:b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קרב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qareb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(40,46; 43,19; 44,15; 45,4)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Što dolazi na nj u 1,3?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Gospodinova ruka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(1,3; 3,14; 3,22; 8,1;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33,22; 37,1; 40,1)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7x – cjelovitost djela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4158720" y="725040"/>
            <a:ext cx="4668840" cy="5405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Zapovijed u </a:t>
            </a:r>
            <a:r>
              <a:rPr lang="hr-HR" sz="2400" b="1" i="1" u="sng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3,11</a:t>
            </a: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“Idi u izgnanstvo”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(3,11)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Duh u </a:t>
            </a:r>
            <a:r>
              <a:rPr lang="hr-HR" sz="24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3,12.14</a:t>
            </a: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Diže ga i nosi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(3,12.14) 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Kamo (11,24)?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 izgnanicima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Kaldeju (11,24)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Svetište prognanicima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11,16?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Sam Bog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Dan Gospodnji!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Često kao u Tori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2" name="Picture 10"/>
          <p:cNvPicPr/>
          <p:nvPr/>
        </p:nvPicPr>
        <p:blipFill>
          <a:blip r:embed="rId2"/>
          <a:stretch/>
        </p:blipFill>
        <p:spPr>
          <a:xfrm>
            <a:off x="7085160" y="260280"/>
            <a:ext cx="2058840" cy="32562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Effect">
                      <p:stCondLst>
                        <p:cond delay="indefinite"/>
                      </p:stCondLst>
                      <p:childTnLst>
                        <p:par>
                          <p:cTn id="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1000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1000"/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Effect">
                      <p:stCondLst>
                        <p:cond delay="indefinite"/>
                      </p:stCondLst>
                      <p:childTnLst>
                        <p:par>
                          <p:cTn id="3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10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Effect">
                      <p:stCondLst>
                        <p:cond delay="indefinite"/>
                      </p:stCondLst>
                      <p:childTnLst>
                        <p:par>
                          <p:cTn id="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1000" fill="hold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4" dur="1000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Effect">
                      <p:stCondLst>
                        <p:cond delay="indefinite"/>
                      </p:stCondLst>
                      <p:childTnLst>
                        <p:par>
                          <p:cTn id="4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1000" fill="hold"/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1" dur="1000"/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Effect">
                      <p:stCondLst>
                        <p:cond delay="indefinite"/>
                      </p:stCondLst>
                      <p:childTnLst>
                        <p:par>
                          <p:cTn id="5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1000" fill="hold"/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1000" fill="hold"/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8" dur="1000"/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Effect">
                      <p:stCondLst>
                        <p:cond delay="indefinite"/>
                      </p:stCondLst>
                      <p:childTnLst>
                        <p:par>
                          <p:cTn id="6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1000" fill="hold"/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1000" fill="hold"/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5" dur="1000"/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6868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5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Smrtnik pred besmrtnom Slavom</a:t>
            </a:r>
            <a:endParaRPr lang="hr-HR" sz="45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57200" y="1017360"/>
            <a:ext cx="8416800" cy="5113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ga naziva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בן אדם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ben ’adam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2,1 itd.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“sin čovječji” od 2,1 u gotovo svim poglavljima do 47,6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veličanstveno viđenje (c1), npr. </a:t>
            </a:r>
            <a:r>
              <a:rPr lang="hr-HR" sz="2800" b="1" u="sng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1,10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Čovjek, lav, vol, orao – pada ničice (v28)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Kakav je Bog u </a:t>
            </a:r>
            <a:r>
              <a:rPr lang="hr-HR" sz="24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1,26b</a:t>
            </a: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Prilika kao ljudski izgled </a:t>
            </a: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אדם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(1,26b)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אדם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uzor za Novi zavjet?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lnSpc>
                <a:spcPct val="100000"/>
              </a:lnSpc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Ljudski Bog, Sin čovječji 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veliki Bog izravno mu se obraća 2,1.3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lnSpc>
                <a:spcPct val="100000"/>
              </a:lnSpc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 tobom ću govoriti… 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šaljem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te…”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Kontemplativan: c1.10.40-48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5" name="Picture 10"/>
          <p:cNvPicPr/>
          <p:nvPr/>
        </p:nvPicPr>
        <p:blipFill>
          <a:blip r:embed="rId2"/>
          <a:stretch/>
        </p:blipFill>
        <p:spPr>
          <a:xfrm>
            <a:off x="6259680" y="2900520"/>
            <a:ext cx="2884320" cy="39574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" fill="hold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" fill="hold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250" fill="hold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250" fill="hold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125" fill="hold"/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25" fill="hold"/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385200" y="169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Teška božanska osuda</a:t>
            </a:r>
            <a:endParaRPr lang="hr-HR" sz="5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047600"/>
            <a:ext cx="8004240" cy="5083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10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Kakav je Božji narod u </a:t>
            </a:r>
            <a:r>
              <a:rPr lang="hr-HR" sz="2500" b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2,3.5</a:t>
            </a:r>
            <a:r>
              <a:rPr lang="hr-HR" sz="25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KS: “narod odmetnički”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=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buntovni pogani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גוים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gôjîm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dom Izraelov </a:t>
            </a:r>
            <a:r>
              <a:rPr lang="hr-HR" sz="2800" b="1" u="none" strike="noStrike">
                <a:solidFill>
                  <a:srgbClr val="006633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2,5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“rod odmetnički” = </a:t>
            </a:r>
            <a:r>
              <a:rPr lang="hr-HR" sz="25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dom prkosa </a:t>
            </a: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14x </a:t>
            </a:r>
            <a:br>
              <a:rPr sz="2500"/>
            </a:b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 2,5 do 44,6 (cjelovitost djela)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Jeruzalem bludnica, gora </a:t>
            </a:r>
            <a:br>
              <a:rPr sz="2500"/>
            </a:b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 Sodome i Samarije (c16.23)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Kako doživljavaju proroka u </a:t>
            </a:r>
            <a:r>
              <a:rPr lang="hr-HR" sz="25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33,32?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pjevač ljubavnih pjesama, čovjek zabave – “estradna zvijezda” (33,32)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8" name="Picture 4"/>
          <p:cNvPicPr/>
          <p:nvPr/>
        </p:nvPicPr>
        <p:blipFill>
          <a:blip r:embed="rId2"/>
          <a:stretch/>
        </p:blipFill>
        <p:spPr>
          <a:xfrm>
            <a:off x="6337440" y="1047600"/>
            <a:ext cx="2806560" cy="38642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" dur="5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2" dur="500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7" dur="500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2" dur="500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Uzdam se (Ps 52)</a:t>
            </a:r>
            <a:endParaRPr lang="hr-HR" sz="5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00" name="Picture 6" descr="A sheet of music&#10;&#10;Description automatically generated with low confidence"/>
          <p:cNvPicPr/>
          <p:nvPr/>
        </p:nvPicPr>
        <p:blipFill>
          <a:blip r:embed="rId2"/>
          <a:stretch/>
        </p:blipFill>
        <p:spPr>
          <a:xfrm>
            <a:off x="0" y="2349360"/>
            <a:ext cx="9144000" cy="3176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385200" y="16776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Čovjek Duha</a:t>
            </a:r>
            <a:endParaRPr lang="hr-HR" sz="4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457200" y="847440"/>
            <a:ext cx="8229600" cy="528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Nalozi u </a:t>
            </a:r>
            <a:r>
              <a:rPr lang="hr-HR" sz="22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2,8; 3,1.10</a:t>
            </a: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Slušaj (2,8; 33,7)!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oni neće (3,7)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Nahrani se (2,8; 3,1)!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Primi u srce riječi (3,10)!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Uloga Duha (3,12…):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Duh ga </a:t>
            </a: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nosi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(3,12.14; 8,3; 11,1.24; 43,5)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Pada na nj (11,5); vodi ga (37,1)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Radosno proroštvo u 36,27; 37,14; 39,29: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Bog: “Duh svoj u vašu nutrinu”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3x (36,27; 37,14; 39,29)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Kome je Ezekiel prorok u </a:t>
            </a:r>
            <a:r>
              <a:rPr lang="hr-HR" sz="22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37,9</a:t>
            </a: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Proriče Duhu (37,9)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3" name="Picture 4"/>
          <p:cNvPicPr/>
          <p:nvPr/>
        </p:nvPicPr>
        <p:blipFill>
          <a:blip r:embed="rId2"/>
          <a:stretch/>
        </p:blipFill>
        <p:spPr>
          <a:xfrm>
            <a:off x="6375240" y="0"/>
            <a:ext cx="2768760" cy="3860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7" dur="5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" dur="500"/>
                                        <p:tgtEl>
                                          <p:spTgt spid="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7" dur="500"/>
                                        <p:tgtEl>
                                          <p:spTgt spid="1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2143</TotalTime>
  <Application>Microsoft Office PowerPoint</Application>
  <PresentationFormat>On-screen Show (4:3)</PresentationFormat>
  <Slides>12</Slides>
  <Notes>3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</vt:lpstr>
      <vt:lpstr>Office</vt:lpstr>
      <vt:lpstr>Prorok Ezekiel</vt:lpstr>
      <vt:lpstr>Hajdemo u dom Gospodnji (Ps 122)</vt:lpstr>
      <vt:lpstr>Prorok Ezekiel</vt:lpstr>
      <vt:lpstr>Proroštvo i apokaliptika</vt:lpstr>
      <vt:lpstr>Prorok</vt:lpstr>
      <vt:lpstr>Smrtnik pred besmrtnom Slavom</vt:lpstr>
      <vt:lpstr>Teška božanska osuda</vt:lpstr>
      <vt:lpstr>Uzdam se (Ps 52)</vt:lpstr>
      <vt:lpstr>Čovjek Duha</vt:lpstr>
      <vt:lpstr>Posebna zadaća</vt:lpstr>
      <vt:lpstr>Zahtjevna škola</vt:lpstr>
      <vt:lpstr>Perspektive i motivi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Prorok Ezekiel</dc:title>
  <dc:subject/>
  <dc:creator>niko</dc:creator>
  <dc:description/>
  <cp:lastModifiedBy/>
  <cp:revision>206</cp:revision>
  <cp:lastPrinted>2026-03-09T07:30:23Z</cp:lastPrinted>
  <dcterms:created xsi:type="dcterms:W3CDTF">2011-10-13T14:39:20Z</dcterms:created>
  <dcterms:modified xsi:type="dcterms:W3CDTF">2026-03-09T06:34:55Z</dcterms:modified>
  <dc:language>hr-HR</dc:language>
</cp:coreProperties>
</file>