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0"/>
            <a:ext cx="6400800" cy="86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/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dt" idx="19"/>
          </p:nvPr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/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840" cy="3259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71" name="PlaceHolder 5"/>
          <p:cNvSpPr>
            <a:spLocks noGrp="1"/>
          </p:cNvSpPr>
          <p:nvPr>
            <p:ph type="ftr" idx="20"/>
          </p:nvPr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b">
            <a:noAutofit/>
          </a:bodyPr>
          <a:lstStyle/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sldNum" idx="21"/>
          </p:nvPr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b">
            <a:noAutofit/>
          </a:bodyPr>
          <a:lstStyle>
            <a:lvl1pPr marL="216000" indent="0" algn="r">
              <a:buNone/>
              <a:tabLst>
                <a:tab pos="0" algn="l"/>
                <a:tab pos="860400" algn="l"/>
                <a:tab pos="1720800" algn="l"/>
                <a:tab pos="2581200" algn="l"/>
                <a:tab pos="3441600" algn="l"/>
                <a:tab pos="4302000" algn="l"/>
                <a:tab pos="5162400" algn="l"/>
                <a:tab pos="6022800" algn="l"/>
                <a:tab pos="6883560" algn="l"/>
                <a:tab pos="7743960" algn="l"/>
                <a:tab pos="8604360" algn="l"/>
                <a:tab pos="9464760" algn="l"/>
                <a:tab pos="1032516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860400" algn="l"/>
                <a:tab pos="1720800" algn="l"/>
                <a:tab pos="2581200" algn="l"/>
                <a:tab pos="3441600" algn="l"/>
                <a:tab pos="4302000" algn="l"/>
                <a:tab pos="5162400" algn="l"/>
                <a:tab pos="6022800" algn="l"/>
                <a:tab pos="6883560" algn="l"/>
                <a:tab pos="7743960" algn="l"/>
                <a:tab pos="8604360" algn="l"/>
                <a:tab pos="9464760" algn="l"/>
                <a:tab pos="10325160" algn="l"/>
              </a:tabLst>
            </a:pPr>
            <a:fld id="{A23AC1ED-0238-45CF-93AA-3A8BD3DD6128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tabLst>
                <a:tab pos="0" algn="l"/>
                <a:tab pos="860400" algn="l"/>
                <a:tab pos="1720800" algn="l"/>
                <a:tab pos="2581200" algn="l"/>
                <a:tab pos="3441600" algn="l"/>
                <a:tab pos="4302000" algn="l"/>
                <a:tab pos="5162400" algn="l"/>
                <a:tab pos="6022800" algn="l"/>
                <a:tab pos="6883560" algn="l"/>
                <a:tab pos="7743960" algn="l"/>
                <a:tab pos="8604360" algn="l"/>
                <a:tab pos="9464760" algn="l"/>
                <a:tab pos="10325160" algn="l"/>
              </a:tabLst>
            </a:pPr>
            <a:fld id="{5B6E171B-9F02-4FC5-A368-1D3ED4E6EE0D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tabLst>
                <a:tab pos="0" algn="l"/>
                <a:tab pos="860400" algn="l"/>
                <a:tab pos="1720800" algn="l"/>
                <a:tab pos="2581200" algn="l"/>
                <a:tab pos="3441600" algn="l"/>
                <a:tab pos="4302000" algn="l"/>
                <a:tab pos="5162400" algn="l"/>
                <a:tab pos="6022800" algn="l"/>
                <a:tab pos="6883560" algn="l"/>
                <a:tab pos="7743960" algn="l"/>
                <a:tab pos="8604360" algn="l"/>
                <a:tab pos="9464760" algn="l"/>
                <a:tab pos="10325160" algn="l"/>
              </a:tabLst>
            </a:pPr>
            <a:fld id="{6ACAEFCD-C79C-4A6C-A601-A1BEEF7CB496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"/>
          <p:cNvSpPr/>
          <p:nvPr/>
        </p:nvSpPr>
        <p:spPr>
          <a:xfrm>
            <a:off x="3627360" y="8251920"/>
            <a:ext cx="276876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4960" tIns="44280" rIns="84960" bIns="4428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682560" algn="l"/>
                <a:tab pos="1365120" algn="l"/>
                <a:tab pos="2048040" algn="l"/>
                <a:tab pos="2727360" algn="l"/>
                <a:tab pos="2944800" algn="l"/>
                <a:tab pos="3365640" algn="l"/>
                <a:tab pos="3786120" algn="l"/>
                <a:tab pos="4206960" algn="l"/>
                <a:tab pos="4627440" algn="l"/>
                <a:tab pos="5048280" algn="l"/>
                <a:tab pos="5468760" algn="l"/>
                <a:tab pos="5889600" algn="l"/>
                <a:tab pos="6310440" algn="l"/>
                <a:tab pos="6730920" algn="l"/>
                <a:tab pos="7151760" algn="l"/>
                <a:tab pos="7572240" algn="l"/>
                <a:tab pos="7993080" algn="l"/>
                <a:tab pos="8413920" algn="l"/>
                <a:tab pos="8834400" algn="l"/>
                <a:tab pos="9255240" algn="l"/>
                <a:tab pos="9675720" algn="l"/>
                <a:tab pos="10096560" algn="l"/>
                <a:tab pos="10517040" algn="l"/>
                <a:tab pos="10937880" algn="l"/>
              </a:tabLst>
            </a:pPr>
            <a:fld id="{AA017F34-B38A-4338-B71A-BFF114DC1AA6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3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6280" cy="3259080"/>
          </a:xfrm>
          <a:prstGeom prst="rect">
            <a:avLst/>
          </a:prstGeom>
          <a:ln w="0">
            <a:noFill/>
          </a:ln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tabLst>
                <a:tab pos="0" algn="l"/>
                <a:tab pos="860400" algn="l"/>
                <a:tab pos="1720800" algn="l"/>
                <a:tab pos="2581200" algn="l"/>
                <a:tab pos="3441600" algn="l"/>
                <a:tab pos="4302000" algn="l"/>
                <a:tab pos="5162400" algn="l"/>
                <a:tab pos="6022800" algn="l"/>
                <a:tab pos="6883560" algn="l"/>
                <a:tab pos="7743960" algn="l"/>
                <a:tab pos="8604360" algn="l"/>
                <a:tab pos="9464760" algn="l"/>
                <a:tab pos="10325160" algn="l"/>
              </a:tabLst>
            </a:pPr>
            <a:fld id="{B06CE864-D8A2-4C15-BFC1-984EA419FCBF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tabLst>
                <a:tab pos="0" algn="l"/>
                <a:tab pos="860400" algn="l"/>
                <a:tab pos="1720800" algn="l"/>
                <a:tab pos="2581200" algn="l"/>
                <a:tab pos="3441600" algn="l"/>
                <a:tab pos="4302000" algn="l"/>
                <a:tab pos="5162400" algn="l"/>
                <a:tab pos="6022800" algn="l"/>
                <a:tab pos="6883560" algn="l"/>
                <a:tab pos="7743960" algn="l"/>
                <a:tab pos="8604360" algn="l"/>
                <a:tab pos="9464760" algn="l"/>
                <a:tab pos="10325160" algn="l"/>
              </a:tabLst>
            </a:pPr>
            <a:fld id="{51AE0A6B-ADF0-4301-B58C-410441869564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tabLst>
                <a:tab pos="0" algn="l"/>
                <a:tab pos="860400" algn="l"/>
                <a:tab pos="1720800" algn="l"/>
                <a:tab pos="2581200" algn="l"/>
                <a:tab pos="3441600" algn="l"/>
                <a:tab pos="4302000" algn="l"/>
                <a:tab pos="5162400" algn="l"/>
                <a:tab pos="6022800" algn="l"/>
                <a:tab pos="6883560" algn="l"/>
                <a:tab pos="7743960" algn="l"/>
                <a:tab pos="8604360" algn="l"/>
                <a:tab pos="9464760" algn="l"/>
                <a:tab pos="10325160" algn="l"/>
              </a:tabLst>
            </a:pPr>
            <a:fld id="{526E6658-B0F9-4426-AEF2-DEA7F47CA7B0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tabLst>
                <a:tab pos="0" algn="l"/>
                <a:tab pos="860400" algn="l"/>
                <a:tab pos="1720800" algn="l"/>
                <a:tab pos="2581200" algn="l"/>
                <a:tab pos="3441600" algn="l"/>
                <a:tab pos="4302000" algn="l"/>
                <a:tab pos="5162400" algn="l"/>
                <a:tab pos="6022800" algn="l"/>
                <a:tab pos="6883560" algn="l"/>
                <a:tab pos="7743960" algn="l"/>
                <a:tab pos="8604360" algn="l"/>
                <a:tab pos="9464760" algn="l"/>
                <a:tab pos="10325160" algn="l"/>
              </a:tabLst>
            </a:pPr>
            <a:fld id="{B46B14DF-16FB-4182-9E1D-86B142BD8CE7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tabLst>
                <a:tab pos="0" algn="l"/>
                <a:tab pos="860400" algn="l"/>
                <a:tab pos="1720800" algn="l"/>
                <a:tab pos="2581200" algn="l"/>
                <a:tab pos="3441600" algn="l"/>
                <a:tab pos="4302000" algn="l"/>
                <a:tab pos="5162400" algn="l"/>
                <a:tab pos="6022800" algn="l"/>
                <a:tab pos="6883560" algn="l"/>
                <a:tab pos="7743960" algn="l"/>
                <a:tab pos="8604360" algn="l"/>
                <a:tab pos="9464760" algn="l"/>
                <a:tab pos="10325160" algn="l"/>
              </a:tabLst>
            </a:pPr>
            <a:fld id="{8ECCC13C-5813-4D8E-B3F0-0FC5F9E45B8D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tabLst>
                <a:tab pos="0" algn="l"/>
                <a:tab pos="860400" algn="l"/>
                <a:tab pos="1720800" algn="l"/>
                <a:tab pos="2581200" algn="l"/>
                <a:tab pos="3441600" algn="l"/>
                <a:tab pos="4302000" algn="l"/>
                <a:tab pos="5162400" algn="l"/>
                <a:tab pos="6022800" algn="l"/>
                <a:tab pos="6883560" algn="l"/>
                <a:tab pos="7743960" algn="l"/>
                <a:tab pos="8604360" algn="l"/>
                <a:tab pos="9464760" algn="l"/>
                <a:tab pos="10325160" algn="l"/>
              </a:tabLst>
            </a:pPr>
            <a:fld id="{4AAD3BB6-3005-49C8-BE16-0676DF90B5D7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DF44FE0-8BA4-4220-AC3E-2FF13D29B917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3.3.2026.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F836661-2D7D-4023-BEEC-B7CC7DFD755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F8DA49-732A-4138-8149-F4445EBC37FC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3B2DC0-854B-489D-8EFF-F6D6B8DFF200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3.3.2026.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35E0843-05D5-49A7-B88F-7E94F44B26FB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sr-Latn-CS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79CFAB-B145-42E6-B93A-BB435A901689}" type="datetime">
              <a:rPr lang="sr-Latn-CS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3.3.2026.</a:t>
            </a:fld>
            <a:r>
              <a:rPr lang="sr-Latn-CS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29.11.2011.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ferbt2_007.ppt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C5DA6A4-1B60-4B79-86A5-222D4F91885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1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5284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5284 h 3840"/>
                <a:gd name="GluePoint5X" fmla="*/ 0 w 1824"/>
                <a:gd name="GluePoint5Y" fmla="*/ 25284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45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4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6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36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1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5284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5284 h 3840"/>
                <a:gd name="GluePoint5X" fmla="*/ 0 w 1824"/>
                <a:gd name="GluePoint5Y" fmla="*/ 25284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3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4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5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36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318A0C-FBA1-4D2D-99DF-8ED5D5EB5617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3.3.2026.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ftr" idx="14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67D1BFF-1911-456D-AD73-8C0FD4E53CF4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0C06B61E-A6C2-4239-B45C-D34373AA656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ftr" idx="17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650C839-073A-4E28-B0CD-51C00113DAB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4360" y="1341000"/>
            <a:ext cx="5602320" cy="2552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0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Knjiga proroka</a:t>
            </a:r>
            <a:br>
              <a:rPr sz="6000"/>
            </a:br>
            <a:r>
              <a:rPr lang="hr-HR" sz="60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Jeremije</a:t>
            </a:r>
            <a:endParaRPr lang="hr-HR" sz="6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74" name="Picture 4"/>
          <p:cNvPicPr/>
          <p:nvPr/>
        </p:nvPicPr>
        <p:blipFill>
          <a:blip r:embed="rId3"/>
          <a:stretch/>
        </p:blipFill>
        <p:spPr>
          <a:xfrm>
            <a:off x="5935680" y="0"/>
            <a:ext cx="3208320" cy="422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Text Box 5"/>
          <p:cNvSpPr/>
          <p:nvPr/>
        </p:nvSpPr>
        <p:spPr>
          <a:xfrm>
            <a:off x="6156360" y="4365720"/>
            <a:ext cx="298764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Michelangelo, Jeremija, Sikstinska kapelica</a:t>
            </a:r>
          </a:p>
        </p:txBody>
      </p:sp>
      <p:sp>
        <p:nvSpPr>
          <p:cNvPr id="76" name="Rectangle 6"/>
          <p:cNvSpPr/>
          <p:nvPr/>
        </p:nvSpPr>
        <p:spPr>
          <a:xfrm>
            <a:off x="4226040" y="3246480"/>
            <a:ext cx="18396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553440" cy="175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algn="ct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r-Latn-R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8" name="Picture 2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Text Box 18"/>
          <p:cNvSpPr/>
          <p:nvPr/>
        </p:nvSpPr>
        <p:spPr>
          <a:xfrm>
            <a:off x="1211400" y="0"/>
            <a:ext cx="46558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tebe se uzdam (Ps 25)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19" name="Picture 4"/>
          <p:cNvPicPr/>
          <p:nvPr/>
        </p:nvPicPr>
        <p:blipFill>
          <a:blip r:embed="rId2"/>
          <a:stretch/>
        </p:blipFill>
        <p:spPr>
          <a:xfrm>
            <a:off x="0" y="2577960"/>
            <a:ext cx="9144000" cy="159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55280" y="1628280"/>
            <a:ext cx="7201080" cy="2336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Savez</a:t>
            </a:r>
            <a:r>
              <a:rPr lang="hr-HR" sz="6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u </a:t>
            </a:r>
            <a:br>
              <a:rPr sz="6800"/>
            </a:br>
            <a:r>
              <a:rPr lang="hr-HR" sz="6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Jr 31,31–34</a:t>
            </a:r>
            <a:endParaRPr lang="hr-HR" sz="6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55344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9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Kontekst i značenje</a:t>
            </a:r>
            <a:endParaRPr lang="hr-HR" sz="3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Rectangle 6"/>
          <p:cNvSpPr/>
          <p:nvPr/>
        </p:nvSpPr>
        <p:spPr>
          <a:xfrm>
            <a:off x="4226040" y="3246480"/>
            <a:ext cx="18396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Picture 10" descr="Image result for jeremiah 31:31"/>
          <p:cNvPicPr/>
          <p:nvPr/>
        </p:nvPicPr>
        <p:blipFill>
          <a:blip r:embed="rId3"/>
          <a:stretch/>
        </p:blipFill>
        <p:spPr>
          <a:xfrm>
            <a:off x="4643280" y="0"/>
            <a:ext cx="4500720" cy="2789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Proročki pogled</a:t>
            </a:r>
            <a:r>
              <a:rPr lang="de-DE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229600" cy="52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tekst u “Knjizi utjehe” Jr 30s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ברית הדשׁה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lang="hr-HR" sz="30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rît hadašâ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(31,31)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“novi savez” (LXX: </a:t>
            </a:r>
            <a:r>
              <a:rPr lang="hr-HR" sz="30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38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,31-34)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Oznaka: </a:t>
            </a:r>
            <a:r>
              <a:rPr lang="he-IL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נאם יהוה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(4x v31-34)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“riječ Gospodnja”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obiteljski prostor: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בית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ê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“dom” Izraelov (v31.33), Judin (v31)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braća: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אח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’aḥ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(v34),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bližnji: 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רע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réa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“drug” (v34)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narod: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עם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‘am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(v34) – rodbina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6" name="Picture 4"/>
          <p:cNvPicPr/>
          <p:nvPr/>
        </p:nvPicPr>
        <p:blipFill>
          <a:blip r:embed="rId2"/>
          <a:stretch/>
        </p:blipFill>
        <p:spPr>
          <a:xfrm>
            <a:off x="6154560" y="0"/>
            <a:ext cx="2989440" cy="4076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7" dur="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2" dur="5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7" dur="500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Božja naklonost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836280"/>
            <a:ext cx="8229600" cy="5329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Novost: aktivnost u Jr 31,33?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Upisat ću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Pouku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(Zakon =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תורה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tôrâ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njihovo srce (33)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Sadržaj saveza u v33s?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formula saveza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(v33):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prihvaća zajednicu i priznaje se njezinom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“Svi će me znati” (v34)</a:t>
            </a: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blisko poznavanje: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ידע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jada’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1,5)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Temelj saveza: </a:t>
            </a:r>
            <a:r>
              <a:rPr lang="he-IL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סלח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salaḥ</a:t>
            </a:r>
            <a:r>
              <a:rPr lang="hr-HR" sz="2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(“jer…” v34b)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Oprostit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ću krivnju” (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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Lev 4s)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9" name="Picture 4"/>
          <p:cNvPicPr/>
          <p:nvPr/>
        </p:nvPicPr>
        <p:blipFill>
          <a:blip r:embed="rId2"/>
          <a:stretch/>
        </p:blipFill>
        <p:spPr>
          <a:xfrm>
            <a:off x="5500800" y="0"/>
            <a:ext cx="3643200" cy="3063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Effect">
                      <p:stCondLst>
                        <p:cond delay="indefinite"/>
                      </p:stCondLst>
                      <p:childTnLst>
                        <p:par>
                          <p:cTn id="3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8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55640" y="1413000"/>
            <a:ext cx="7345440" cy="248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Kako je nastala</a:t>
            </a:r>
            <a:br>
              <a:rPr sz="5000"/>
            </a:b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Knjiga proroka </a:t>
            </a:r>
            <a:br>
              <a:rPr sz="5000"/>
            </a:b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Jeremije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1980720" y="3962160"/>
            <a:ext cx="6838920" cy="2058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Jr 36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Prilog za imanentnu hermeneutiku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Rectangle 4"/>
          <p:cNvSpPr/>
          <p:nvPr/>
        </p:nvSpPr>
        <p:spPr>
          <a:xfrm>
            <a:off x="4226040" y="3246480"/>
            <a:ext cx="18396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3" name="Picture 4"/>
          <p:cNvPicPr/>
          <p:nvPr/>
        </p:nvPicPr>
        <p:blipFill>
          <a:blip r:embed="rId3"/>
          <a:stretch/>
        </p:blipFill>
        <p:spPr>
          <a:xfrm>
            <a:off x="5935680" y="0"/>
            <a:ext cx="3208320" cy="4221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8D6141-A621-4EA8-9846-FA308634DC20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15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Kako je nastala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836280"/>
            <a:ext cx="8686800" cy="5329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Motivacija (Jr 36,2.28):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nalog: “piši!” – 2x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Svrha pisanja u v3.7?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Možda će se oni vratiti – obratiti</a:t>
            </a:r>
            <a:br>
              <a:rPr sz="2600"/>
            </a:b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שׁוב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û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(3.7); (a ja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סלח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3 usp. 31,34)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Metoda pisanja 4.6.17s.27.32 (18)?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Diktat Baruhu (“iz usta” proroka)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Svjedoči: “kazivao mi, pisao sam” (v18)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je zapisano?</a:t>
            </a:r>
            <a:r>
              <a:rPr lang="hr-HR" sz="25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5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כל הדברים</a:t>
            </a: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0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kol had</a:t>
            </a:r>
            <a:r>
              <a:rPr lang="hr-HR" sz="2500" b="0" i="1" u="none" strike="noStrike" baseline="3000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500" b="0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barîm </a:t>
            </a: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v2… (4.6.8.11)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“sve riječi” (12x 2.4.11.13.16[2x].17s.20.24.28.32)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od Jošijina doba (v2)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“riječi Jahvine” Jeremiji 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(4.6.8.11)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7" name="Picture 4"/>
          <p:cNvPicPr/>
          <p:nvPr/>
        </p:nvPicPr>
        <p:blipFill>
          <a:blip r:embed="rId2"/>
          <a:stretch/>
        </p:blipFill>
        <p:spPr>
          <a:xfrm>
            <a:off x="5977080" y="0"/>
            <a:ext cx="3166920" cy="3816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C582941-5BC7-4DF9-BC35-820D6B4A7710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95280" y="103320"/>
            <a:ext cx="8229600" cy="113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Sudbina knjige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6840" y="836640"/>
            <a:ext cx="793116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Gdje se i kad</a:t>
            </a:r>
            <a:r>
              <a:rPr lang="en-US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čita (Jr 36,10?)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Baruh čita u hramu (v10)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(Jom Kippur?)</a:t>
            </a:r>
            <a:r>
              <a:rPr lang="en-US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5. g. Jojakimovoj 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Kome prvo (v10)?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Svemu narodu (v10 )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Kome potom (v15)?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 glavarima (v15),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Kome čita sluga (v21):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Sluga čita </a:t>
            </a:r>
            <a:r>
              <a:rPr lang="en-US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kralju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(v21)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sa svitkom u v23?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 spaljuje komad po komad (v23)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5105520" y="3933720"/>
            <a:ext cx="4038480" cy="223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Razlog spaljivanja u v29?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Bogu poznat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Najavljena propast (“babilonski kralj” v29)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2" name="Picture 5"/>
          <p:cNvPicPr/>
          <p:nvPr/>
        </p:nvPicPr>
        <p:blipFill>
          <a:blip r:embed="rId2"/>
          <a:stretch/>
        </p:blipFill>
        <p:spPr>
          <a:xfrm>
            <a:off x="6012000" y="0"/>
            <a:ext cx="3132000" cy="3870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9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Drugi svitak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395280" y="907560"/>
            <a:ext cx="5905440" cy="525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 nalog u Jr 36,28 (</a:t>
            </a:r>
            <a:r>
              <a:rPr lang="hr-HR" sz="2500" b="1" u="none" strike="noStrike">
                <a:solidFill>
                  <a:srgbClr val="006633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32): 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“drugi svitak” – piši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Ispunjenje: Baruh opet piše (v32)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Tema knjige (v31):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 zlo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koje prijeti Jeruzalemcima </a:t>
            </a:r>
            <a:br>
              <a:rPr sz="2500"/>
            </a:b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Judejcima (v31 = v3 HB)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Zapisano isto kao prije? (v32)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 mnogo takvih riječi (v32)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Sudbina pisara i proroka (v26):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Skriveni, Bog ih je sakrio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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savjet plemstva (19)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5" name="Picture 4"/>
          <p:cNvPicPr/>
          <p:nvPr/>
        </p:nvPicPr>
        <p:blipFill>
          <a:blip r:embed="rId2"/>
          <a:stretch/>
        </p:blipFill>
        <p:spPr>
          <a:xfrm>
            <a:off x="6037200" y="0"/>
            <a:ext cx="3106800" cy="4248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0" dur="500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ruke tvoje (Ps 31)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10440" y="2837160"/>
            <a:ext cx="8989560" cy="16628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9"/>
          <p:cNvSpPr/>
          <p:nvPr/>
        </p:nvSpPr>
        <p:spPr>
          <a:xfrm>
            <a:off x="45720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Text Box 3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Text Box 7"/>
          <p:cNvSpPr/>
          <p:nvPr/>
        </p:nvSpPr>
        <p:spPr>
          <a:xfrm>
            <a:off x="762120" y="1371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Text Box 10"/>
          <p:cNvSpPr/>
          <p:nvPr/>
        </p:nvSpPr>
        <p:spPr>
          <a:xfrm>
            <a:off x="762120" y="3765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59880" y="1545840"/>
            <a:ext cx="7618680" cy="245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200" b="1" u="none" strike="noStrike">
                <a:solidFill>
                  <a:srgbClr val="420000"/>
                </a:solidFill>
                <a:effectLst/>
                <a:uFillTx/>
                <a:latin typeface="Times New Roman"/>
                <a:ea typeface="Times New Roman"/>
              </a:rPr>
              <a:t>Proroštvo i apokaliptika</a:t>
            </a:r>
            <a:endParaRPr lang="hr-HR" sz="7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87" name="Picture 3" descr="Slikovni rezultat za jesus in nazareth synagogue&quot;"/>
          <p:cNvPicPr/>
          <p:nvPr/>
        </p:nvPicPr>
        <p:blipFill>
          <a:blip r:embed="rId3"/>
          <a:stretch/>
        </p:blipFill>
        <p:spPr>
          <a:xfrm>
            <a:off x="5292720" y="0"/>
            <a:ext cx="3851280" cy="271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Text Box 11"/>
          <p:cNvSpPr/>
          <p:nvPr/>
        </p:nvSpPr>
        <p:spPr>
          <a:xfrm>
            <a:off x="1211400" y="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ak. g. 2025./26.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ponedjeljkom i srijedom u 10:15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Picture 6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" name="Text Box 12"/>
          <p:cNvSpPr/>
          <p:nvPr/>
        </p:nvSpPr>
        <p:spPr>
          <a:xfrm>
            <a:off x="865440" y="4191480"/>
            <a:ext cx="769644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 anchorCtr="1">
            <a:normAutofit fontScale="92500" lnSpcReduction="9999"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Pregled (prezentacije), tekstovi, </a:t>
            </a:r>
            <a:br>
              <a:rPr sz="3600"/>
            </a:br>
            <a:r>
              <a:rPr lang="sr-Latn-RS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audio- i videozapisi…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Božo Lujić, </a:t>
            </a:r>
            <a:r>
              <a:rPr lang="sr-Latn-RS" sz="3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Starozavjetni proroci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4360" y="1341000"/>
            <a:ext cx="5602320" cy="2552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0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Knjiga proroka</a:t>
            </a:r>
            <a:br>
              <a:rPr sz="6000"/>
            </a:br>
            <a:r>
              <a:rPr lang="hr-HR" sz="60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Jeremije</a:t>
            </a:r>
            <a:endParaRPr lang="hr-HR" sz="6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1979280" y="4005360"/>
            <a:ext cx="648180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Zvanje: Jr 1,4-19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Savez u Jr 31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3. Sudbina Knjige: Jr 36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3" name="Picture 4"/>
          <p:cNvPicPr/>
          <p:nvPr/>
        </p:nvPicPr>
        <p:blipFill>
          <a:blip r:embed="rId3"/>
          <a:stretch/>
        </p:blipFill>
        <p:spPr>
          <a:xfrm>
            <a:off x="5935680" y="0"/>
            <a:ext cx="3208320" cy="422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Text Box 5"/>
          <p:cNvSpPr/>
          <p:nvPr/>
        </p:nvSpPr>
        <p:spPr>
          <a:xfrm>
            <a:off x="6156360" y="4365720"/>
            <a:ext cx="298764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Michelangelo, Jeremija, Sikstinska kapelica</a:t>
            </a:r>
          </a:p>
        </p:txBody>
      </p:sp>
      <p:sp>
        <p:nvSpPr>
          <p:cNvPr id="95" name="Rectangle 6"/>
          <p:cNvSpPr/>
          <p:nvPr/>
        </p:nvSpPr>
        <p:spPr>
          <a:xfrm>
            <a:off x="4226040" y="3246480"/>
            <a:ext cx="18396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6" name="Picture 8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Text Box 1"/>
          <p:cNvSpPr/>
          <p:nvPr/>
        </p:nvSpPr>
        <p:spPr>
          <a:xfrm>
            <a:off x="1211400" y="0"/>
            <a:ext cx="46558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5B200CE-5128-4D85-AC46-3E3D6163E5AB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5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Bliski poznanici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22960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Jeremijino podrijetlo (Jr 1,1):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Svećenički sin (iz Anatota 1,1)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Od kada zvanje (1,5)?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prije začeća (5):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ידע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jada‘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Bogu blisko poznat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Prije rođenja (1,5): 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קדשׁ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qadaš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posvećen (usp. Post 2,3)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Proročki razgovor (Jr 1,4.11.13): 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“Dođe mi riječ” (4.11.13)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govori 6x, prorok govori 3x 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Kako se oslovljavaju u Jr 1,6.11?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Imenom: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(v6)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ירמיהו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jirm</a:t>
            </a:r>
            <a:r>
              <a:rPr lang="hr-HR" sz="24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jáhu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(v11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uzvisuje/uzvisio!)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1" name="Picture 4"/>
          <p:cNvPicPr/>
          <p:nvPr/>
        </p:nvPicPr>
        <p:blipFill>
          <a:blip r:embed="rId2"/>
          <a:stretch/>
        </p:blipFill>
        <p:spPr>
          <a:xfrm>
            <a:off x="5435640" y="0"/>
            <a:ext cx="3708360" cy="3708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5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5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95280" y="5724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7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Univerzalno poslanje</a:t>
            </a:r>
            <a:endParaRPr lang="hr-HR" sz="47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692280"/>
            <a:ext cx="8686800" cy="547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Znak (Jr 1,9):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Ruka doseže usta (v9)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stavlja svoje </a:t>
            </a:r>
            <a:r>
              <a:rPr lang="hr-HR" sz="21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riječi</a:t>
            </a: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(v9 usp. Pnz 18,18)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Razvoj Božjih </a:t>
            </a:r>
            <a:r>
              <a:rPr lang="hr-HR" sz="2100" b="1" u="sng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riječi</a:t>
            </a:r>
            <a:r>
              <a:rPr lang="hr-HR" sz="21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u Jr 5,14 (13b KS):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Postaju oganj u ustima (5,14)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Kome je Jeremija prorok (Jr 1,5)?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Narodima (</a:t>
            </a: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גוים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gôjim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v5 Bog ga </a:t>
            </a: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dao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Tko mu je povjeren  (</a:t>
            </a:r>
            <a:r>
              <a:rPr lang="he-IL" sz="21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פקד</a:t>
            </a:r>
            <a:r>
              <a:rPr lang="hr-HR" sz="21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v10)?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Narodi (</a:t>
            </a: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גוים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), kraljevstva (v10)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Kome prorok u Izraelu (v18b):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Kraljevi, knezovi, svećenici, narod u Judeji (v18)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vidi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(1,11.13)?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d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m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(11) –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bd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ije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m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nad </a:t>
            </a: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riječju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(12 LXX: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riječima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Lonac kipi sa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sjevera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(13): napadači, sud (14-16)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4" name="Picture 4"/>
          <p:cNvPicPr/>
          <p:nvPr/>
        </p:nvPicPr>
        <p:blipFill>
          <a:blip r:embed="rId2"/>
          <a:stretch/>
        </p:blipFill>
        <p:spPr>
          <a:xfrm>
            <a:off x="6227640" y="0"/>
            <a:ext cx="2916360" cy="3898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Text Box 5"/>
          <p:cNvSpPr/>
          <p:nvPr/>
        </p:nvSpPr>
        <p:spPr>
          <a:xfrm>
            <a:off x="6443640" y="3860640"/>
            <a:ext cx="244800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r"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M. Chagall, Jeremijino zvanje, 1956.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5" dur="500"/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Effect">
                      <p:stCondLst>
                        <p:cond delay="indefinite"/>
                      </p:stCondLst>
                      <p:childTnLst>
                        <p:par>
                          <p:cTn id="3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0" dur="500"/>
                                        <p:tgtEl>
                                          <p:spTgt spid="1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Effect">
                      <p:stCondLst>
                        <p:cond delay="indefinite"/>
                      </p:stCondLst>
                      <p:childTnLst>
                        <p:par>
                          <p:cTn id="4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5" dur="500"/>
                                        <p:tgtEl>
                                          <p:spTgt spid="1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95280" y="81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Proročka zadaća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22960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Izvor poslanja (Jr 1,7.9):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</a:t>
            </a:r>
            <a:r>
              <a:rPr lang="hr-HR" sz="25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šalje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שׁלח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</a:t>
            </a:r>
            <a:r>
              <a:rPr lang="en-US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la</a:t>
            </a:r>
            <a:r>
              <a:rPr lang="en-US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ḥ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Trostruka uloga u v18?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Grad – stup – zidina (v18)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</a:t>
            </a:r>
            <a:r>
              <a:rPr lang="hr-HR" sz="25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okvir knjige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br>
              <a:rPr sz="2500"/>
            </a:b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Jeruzalem, hram, zidine (usp. c52)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treba činiti? (Jr 1,7.17)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a)</a:t>
            </a:r>
            <a:r>
              <a:rPr lang="hr-HR" sz="25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Idi!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(v7)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b) </a:t>
            </a:r>
            <a:r>
              <a:rPr lang="hr-HR" sz="25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Govori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sve što ti zapovjedim (v7.17)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l-NL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←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nl-NL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Božje riječi (1,9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.12</a:t>
            </a:r>
            <a:r>
              <a:rPr lang="nl-NL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c) Opaši bedra! (v17)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ratnik riječima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8" name="Picture 4"/>
          <p:cNvPicPr/>
          <p:nvPr/>
        </p:nvPicPr>
        <p:blipFill>
          <a:blip r:embed="rId2"/>
          <a:stretch/>
        </p:blipFill>
        <p:spPr>
          <a:xfrm>
            <a:off x="6154560" y="0"/>
            <a:ext cx="2989440" cy="3933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Effect">
                      <p:stCondLst>
                        <p:cond delay="indefinite"/>
                      </p:stCondLst>
                      <p:childTnLst>
                        <p:par>
                          <p:cTn id="3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Effect">
                      <p:stCondLst>
                        <p:cond delay="indefinite"/>
                      </p:stCondLst>
                      <p:childTnLst>
                        <p:par>
                          <p:cTn id="4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Effect">
                      <p:stCondLst>
                        <p:cond delay="indefinite"/>
                      </p:stCondLst>
                      <p:childTnLst>
                        <p:par>
                          <p:cTn id="4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615EEC4-A60C-48A1-81E6-554F212D9607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8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Mladi ratnik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692280"/>
            <a:ext cx="8229600" cy="547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Kako sam sebe tumači u Jr 1,6?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נער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ná‛ar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“mališ”, momak (v6s)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Jošua (Izl 33,11), Samuel </a:t>
            </a:r>
            <a:br>
              <a:rPr sz="2000"/>
            </a:b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 Sam 3,1.8), Salomon (1 Kr 3,7)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Subjektivan sud u 1,6: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zna govoriti (6)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Obećanje i potpora u v8.19 (2x):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“ja sam s tobom…” (1,8.19)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Određena: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“…da te izbavim” (8.19)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Naknadna procjena u 20,7: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“Zaveo si me!” (20,7)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Picture 7"/>
          <p:cNvPicPr/>
          <p:nvPr/>
        </p:nvPicPr>
        <p:blipFill>
          <a:blip r:embed="rId2"/>
          <a:stretch/>
        </p:blipFill>
        <p:spPr>
          <a:xfrm>
            <a:off x="5773680" y="0"/>
            <a:ext cx="3370320" cy="453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Text Box 8"/>
          <p:cNvSpPr/>
          <p:nvPr/>
        </p:nvSpPr>
        <p:spPr>
          <a:xfrm>
            <a:off x="5818320" y="4530600"/>
            <a:ext cx="327636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S. Dali, </a:t>
            </a:r>
            <a:r>
              <a:rPr lang="de-DE" sz="1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Seduxisti me, Domine</a:t>
            </a: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(1964.-67.)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Effect">
                      <p:stCondLst>
                        <p:cond delay="indefinite"/>
                      </p:stCondLst>
                      <p:childTnLst>
                        <p:par>
                          <p:cTn id="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6" dur="5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Effect">
                      <p:stCondLst>
                        <p:cond delay="indefinite"/>
                      </p:stCondLst>
                      <p:childTnLst>
                        <p:par>
                          <p:cTn id="3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1" dur="500"/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1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E35B6D3-C339-41A1-A6F9-12A06BBBD102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9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Pravi prorok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9600" cy="526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mu Bog čini u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Jr 1,9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Stavljam („dajem”) svoje riječi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tvoja usta (usp. Pnz 18,18)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Prva služba prorokova: primiti Riječ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Definicija prorokovanja u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Jr 1,17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Govorit ćeš im sve ono što ću ti </a:t>
            </a: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sam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zapovjediti (usp. Pnz 18,18)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Formule u</a:t>
            </a:r>
            <a:r>
              <a:rPr lang="hr-HR" sz="2400" b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 Jr 1 (2.4.11.13 + 8.15.19)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4x Dođe mu Riječ (1,2), dođe mi riječ (4.11.13)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 Gospodnja (1,8.15.19)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395511"/>
                </a:solidFill>
                <a:effectLst/>
                <a:uFillTx/>
                <a:latin typeface="Times New Roman"/>
                <a:ea typeface="Times New Roman"/>
              </a:rPr>
              <a:t>Cjelina knjige u „naslovu”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(Jr 1,1-3)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Jošije (1,2) do Sidkije i izgnanstva (3)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7" name="Picture 1"/>
          <p:cNvPicPr/>
          <p:nvPr/>
        </p:nvPicPr>
        <p:blipFill>
          <a:blip r:embed="rId2"/>
          <a:stretch/>
        </p:blipFill>
        <p:spPr>
          <a:xfrm>
            <a:off x="6240600" y="0"/>
            <a:ext cx="2903400" cy="2997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Application>Microsoft Office PowerPoint</Application>
  <PresentationFormat>On-screen Show (4:3)</PresentationFormat>
  <Slides>17</Slides>
  <Notes>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</vt:lpstr>
      <vt:lpstr>Office</vt:lpstr>
      <vt:lpstr>Knjiga proroka Jeremije</vt:lpstr>
      <vt:lpstr>PowerPoint Presentation</vt:lpstr>
      <vt:lpstr>Proroštvo i apokaliptika</vt:lpstr>
      <vt:lpstr>Knjiga proroka Jeremije</vt:lpstr>
      <vt:lpstr>Bliski poznanici</vt:lpstr>
      <vt:lpstr>Univerzalno poslanje</vt:lpstr>
      <vt:lpstr>Proročka zadaća</vt:lpstr>
      <vt:lpstr>Mladi ratnik</vt:lpstr>
      <vt:lpstr>Pravi prorok</vt:lpstr>
      <vt:lpstr>U tebe se uzdam (Ps 25)</vt:lpstr>
      <vt:lpstr>Savez u  Jr 31,31–34</vt:lpstr>
      <vt:lpstr>Proročki pogled </vt:lpstr>
      <vt:lpstr>Božja naklonost</vt:lpstr>
      <vt:lpstr>Kako je nastala Knjiga proroka  Jeremije</vt:lpstr>
      <vt:lpstr>Kako je nastala</vt:lpstr>
      <vt:lpstr>Sudbina knjige</vt:lpstr>
      <vt:lpstr>Drugi svitak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Niko</dc:creator>
  <dc:description/>
  <cp:lastModifiedBy/>
  <cp:revision>73</cp:revision>
  <cp:lastPrinted>2026-03-04T08:38:46Z</cp:lastPrinted>
  <dcterms:created xsi:type="dcterms:W3CDTF">2014-06-03T10:55:37Z</dcterms:created>
  <dcterms:modified xsi:type="dcterms:W3CDTF">2026-03-04T07:55:06Z</dcterms:modified>
  <dc:language>hr-HR</dc:language>
</cp:coreProperties>
</file>