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8" r:id="rId3"/>
    <p:sldId id="259" r:id="rId4"/>
    <p:sldId id="260" r:id="rId5"/>
    <p:sldId id="270" r:id="rId6"/>
    <p:sldId id="271" r:id="rId7"/>
    <p:sldId id="261" r:id="rId8"/>
    <p:sldId id="266" r:id="rId9"/>
    <p:sldId id="262" r:id="rId10"/>
    <p:sldId id="264" r:id="rId11"/>
    <p:sldId id="269" r:id="rId12"/>
    <p:sldId id="265" r:id="rId13"/>
    <p:sldId id="267" r:id="rId14"/>
    <p:sldId id="268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60E699-B43C-4BCF-BD6B-A06E9B14D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3BE60BB-8D8B-41D9-B065-CFA0176E8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70ACF33-4D06-427B-BEFF-1C4361E65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CB91-702A-4625-B0CD-8B31FD059231}" type="datetimeFigureOut">
              <a:rPr lang="hr-HR" smtClean="0"/>
              <a:t>10.3.2026.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59CCAA7-F888-4D44-94C3-4FB27C7A1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7825A04-5D91-4A35-9737-B33DDA663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05D15-F139-477E-BB43-BFD88B3F96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2582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56B506-6AA9-4B1D-B907-0B534AC32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8A40D99-31B2-467B-B7DF-7C6C9FDBEB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345DF6A-5E58-4218-9170-F0223D903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CB91-702A-4625-B0CD-8B31FD059231}" type="datetimeFigureOut">
              <a:rPr lang="hr-HR" smtClean="0"/>
              <a:t>10.3.2026.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F8FEF6D-A817-484D-AB1F-FCB024175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FC5A11C-0A80-4BF9-8CA1-D0ADED3D9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05D15-F139-477E-BB43-BFD88B3F96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5574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9162EEB4-BACD-4A4B-BB9E-F102092403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06B5121-65CA-4B0E-B093-449074677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F25A5C3-410D-46AF-A98A-107D8E260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CB91-702A-4625-B0CD-8B31FD059231}" type="datetimeFigureOut">
              <a:rPr lang="hr-HR" smtClean="0"/>
              <a:t>10.3.2026.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BBB605F-29BA-4E87-BC28-88EE3F3B7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63BCF5F-AB31-448C-9D1D-3FF9F0C05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05D15-F139-477E-BB43-BFD88B3F96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542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0F4D76-F566-4799-B005-77985AAB0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3C4163E-7A36-4FA9-B006-8545D3974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687EAB0-6483-41CA-B109-51DC68BC9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CB91-702A-4625-B0CD-8B31FD059231}" type="datetimeFigureOut">
              <a:rPr lang="hr-HR" smtClean="0"/>
              <a:t>10.3.2026.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967D8EC-E68E-4ED6-8DC5-367403F38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E4D74A0-7AA5-4BA6-B6A0-66458D51A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05D15-F139-477E-BB43-BFD88B3F96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9051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54FC1F-920D-4E96-B8C2-DDACF8854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1069092-9467-4B83-9207-0FD56D21A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ABF3813-F1CC-4D72-82E6-AB808A982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CB91-702A-4625-B0CD-8B31FD059231}" type="datetimeFigureOut">
              <a:rPr lang="hr-HR" smtClean="0"/>
              <a:t>10.3.2026.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33AE9B9-ED19-4880-B936-E4B0BA94B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FD3653D-3DB7-45EF-86FD-A23781170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05D15-F139-477E-BB43-BFD88B3F96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8556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AF2BF7-5CA8-4ACF-A554-C48A5CA90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8A140AB-0EE1-4D45-9DCA-93A95EED8C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3314DC8-E8E1-4711-8D69-EC2A81527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5B5FD66-A276-46D3-A585-86E7F882D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CB91-702A-4625-B0CD-8B31FD059231}" type="datetimeFigureOut">
              <a:rPr lang="hr-HR" smtClean="0"/>
              <a:t>10.3.2026.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2ED4B3E-CBFB-4B97-AF71-08E33A4C5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D57F7D5-191F-4FA9-9571-4B2469B9E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05D15-F139-477E-BB43-BFD88B3F96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539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D8EF77-5CEB-4BB2-B2E7-9775AA64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10AE172-6D68-401F-B1D3-BC2EF8795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A3F509F-B1A7-4B7C-A298-124BB4F41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98ECABCA-5D94-4D83-9A4F-6B622497B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7DCBC6D8-B4EE-4F4F-9C20-1E624E761E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297190AD-F905-4BEC-890D-933337609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CB91-702A-4625-B0CD-8B31FD059231}" type="datetimeFigureOut">
              <a:rPr lang="hr-HR" smtClean="0"/>
              <a:t>10.3.2026.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A2C3D4E-A9C9-4890-9B29-73DD98697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BC8FD969-FF82-4097-AC1F-1A60C8F3F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05D15-F139-477E-BB43-BFD88B3F96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5491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877B36-667F-482B-A14A-5E5EDF13B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739146FC-3729-4BAF-B5D2-2FE7091A6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CB91-702A-4625-B0CD-8B31FD059231}" type="datetimeFigureOut">
              <a:rPr lang="hr-HR" smtClean="0"/>
              <a:t>10.3.2026.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4077E06-596E-4A0A-8695-24D7740CE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F45F62C-6EE1-4FD8-A064-BBB707656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05D15-F139-477E-BB43-BFD88B3F96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3333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A2B1EA15-7454-4042-8A4B-F33830FB9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CB91-702A-4625-B0CD-8B31FD059231}" type="datetimeFigureOut">
              <a:rPr lang="hr-HR" smtClean="0"/>
              <a:t>10.3.2026.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A23EAF74-A27C-4637-A318-6BAFCABB3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28A4DAA-02FB-40EB-A189-4B0D82FB8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05D15-F139-477E-BB43-BFD88B3F96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6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0A7014-952D-4611-82D1-CD14C9631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BD2409D-1544-497C-A1FC-1C29D95E2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FCCB03E-C276-4F78-90A8-2A45C0994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4B50A69-88ED-4146-98A2-04BFD4AC6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CB91-702A-4625-B0CD-8B31FD059231}" type="datetimeFigureOut">
              <a:rPr lang="hr-HR" smtClean="0"/>
              <a:t>10.3.2026.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E0BEAA8-D7AE-4B75-B81E-3FB018F7C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6A8752E-A872-4D8D-978E-A7E23B27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05D15-F139-477E-BB43-BFD88B3F96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2883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4EA1F2-5DB1-4C0B-A877-D45F46FA9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2DA6C89B-8849-4D3D-9531-78D677B49F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9D7E60A-D35D-4D4E-AA75-CE7B85E91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A736745-E89F-463B-BD8B-A22D149BB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CB91-702A-4625-B0CD-8B31FD059231}" type="datetimeFigureOut">
              <a:rPr lang="hr-HR" smtClean="0"/>
              <a:t>10.3.2026.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CBD8B5E-8489-4692-9B8F-010D97892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D621B28-081C-4F36-BB48-C3E0CBB33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05D15-F139-477E-BB43-BFD88B3F96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2174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E1B950D1-F674-4F24-AE64-7965CA1F8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C24C5C1-0735-42E8-B854-9593BA2BE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6F399D7-E8D6-4A5F-BFB8-7F61D144AD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DCB91-702A-4625-B0CD-8B31FD059231}" type="datetimeFigureOut">
              <a:rPr lang="hr-HR" smtClean="0"/>
              <a:t>10.3.2026.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3334EA6-44F9-4C1D-A5D7-D300D95844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320BF58-8BF1-4D1D-98CB-8F5D852DC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05D15-F139-477E-BB43-BFD88B3F96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064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Prophet Isaiah Foretells Christ's Birth">
            <a:extLst>
              <a:ext uri="{FF2B5EF4-FFF2-40B4-BE49-F238E27FC236}">
                <a16:creationId xmlns:a16="http://schemas.microsoft.com/office/drawing/2014/main" id="{AEDB9286-6957-4E7C-A543-F588B8012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240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8133F78-0F4F-478C-896A-709D8E9FD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09992"/>
            <a:ext cx="9144000" cy="1500008"/>
          </a:xfrm>
        </p:spPr>
        <p:txBody>
          <a:bodyPr>
            <a:normAutofit/>
          </a:bodyPr>
          <a:lstStyle/>
          <a:p>
            <a:r>
              <a:rPr lang="hr-HR" sz="8800" b="1" i="1" dirty="0">
                <a:latin typeface="+mn-lt"/>
              </a:rPr>
              <a:t>Izaija 49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710AA00-7466-4984-A239-1CACEF666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0000"/>
            <a:ext cx="9144000" cy="969963"/>
          </a:xfrm>
        </p:spPr>
        <p:txBody>
          <a:bodyPr>
            <a:normAutofit/>
          </a:bodyPr>
          <a:lstStyle/>
          <a:p>
            <a:r>
              <a:rPr lang="hr-HR" sz="3200" dirty="0"/>
              <a:t>Biblijska egzegeza</a:t>
            </a:r>
          </a:p>
        </p:txBody>
      </p:sp>
    </p:spTree>
    <p:extLst>
      <p:ext uri="{BB962C8B-B14F-4D97-AF65-F5344CB8AC3E}">
        <p14:creationId xmlns:p14="http://schemas.microsoft.com/office/powerpoint/2010/main" val="1932947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106 – The Arrest of Christ – dr richard stemp">
            <a:extLst>
              <a:ext uri="{FF2B5EF4-FFF2-40B4-BE49-F238E27FC236}">
                <a16:creationId xmlns:a16="http://schemas.microsoft.com/office/drawing/2014/main" id="{954EC57F-021A-4AAF-82F4-545DF73BD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8D60B4B-17A6-4DE5-9D5F-F7FD054D5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0" lang="sr-Latn-RS" altLang="sr-Latn-RS" sz="4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2. Obnova i </a:t>
            </a:r>
            <a:r>
              <a:rPr lang="sr-Latn-RS" altLang="sr-Latn-RS" b="1" dirty="0">
                <a:solidFill>
                  <a:srgbClr val="0A0A0A"/>
                </a:solidFill>
                <a:latin typeface="+mn-lt"/>
              </a:rPr>
              <a:t>o</a:t>
            </a:r>
            <a:r>
              <a:rPr kumimoji="0" lang="sr-Latn-RS" altLang="sr-Latn-RS" sz="4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bećanje Sionu (Izaija 49,8-13)</a:t>
            </a:r>
            <a:endParaRPr lang="hr-HR" dirty="0">
              <a:latin typeface="+mn-lt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44BF64-2620-43C8-85EA-D74022367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7437"/>
            <a:ext cx="5884333" cy="5550562"/>
          </a:xfrm>
        </p:spPr>
        <p:txBody>
          <a:bodyPr>
            <a:norm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r-HR" sz="3200" b="1" i="0" u="sng" dirty="0">
                <a:solidFill>
                  <a:srgbClr val="0A0A0A"/>
                </a:solidFill>
                <a:effectLst/>
              </a:rPr>
              <a:t>Prezreni Sluga (r. 7): 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r-HR" sz="2800" b="0" i="0" dirty="0">
                <a:solidFill>
                  <a:srgbClr val="0A0A0A"/>
                </a:solidFill>
                <a:effectLst/>
              </a:rPr>
              <a:t>Dvostruko značenje: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r-HR" sz="2400" b="1" i="0" dirty="0">
                <a:solidFill>
                  <a:srgbClr val="0A0A0A"/>
                </a:solidFill>
                <a:effectLst/>
              </a:rPr>
              <a:t>Sluga</a:t>
            </a:r>
            <a:r>
              <a:rPr lang="hr-HR" sz="2400" b="0" i="0" dirty="0">
                <a:solidFill>
                  <a:srgbClr val="0A0A0A"/>
                </a:solidFill>
                <a:effectLst/>
              </a:rPr>
              <a:t> je opisan kao onaj koga ljudi preziru i odbacuju,</a:t>
            </a:r>
            <a:r>
              <a:rPr lang="hr-HR" sz="2400" dirty="0">
                <a:solidFill>
                  <a:srgbClr val="0A0A0A"/>
                </a:solidFill>
              </a:rPr>
              <a:t> a</a:t>
            </a:r>
            <a:r>
              <a:rPr lang="hr-HR" sz="2400" b="0" i="0" dirty="0">
                <a:solidFill>
                  <a:srgbClr val="0A0A0A"/>
                </a:solidFill>
                <a:effectLst/>
              </a:rPr>
              <a:t>li će mu se kraljevi pokloniti </a:t>
            </a:r>
            <a:r>
              <a:rPr lang="hr-HR" sz="2400" b="0" i="0" dirty="0">
                <a:solidFill>
                  <a:srgbClr val="0A0A0A"/>
                </a:solidFill>
                <a:effectLst/>
                <a:sym typeface="Wingdings" panose="05000000000000000000" pitchFamily="2" charset="2"/>
              </a:rPr>
              <a:t> p</a:t>
            </a:r>
            <a:r>
              <a:rPr lang="hr-HR" sz="2400" b="0" i="0" dirty="0">
                <a:solidFill>
                  <a:srgbClr val="0A0A0A"/>
                </a:solidFill>
                <a:effectLst/>
              </a:rPr>
              <a:t>okazatelj patnje prije proslave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r-HR" sz="2400" b="1" i="0" dirty="0">
                <a:solidFill>
                  <a:srgbClr val="0A0A0A"/>
                </a:solidFill>
                <a:effectLst/>
              </a:rPr>
              <a:t>Izrael </a:t>
            </a:r>
            <a:r>
              <a:rPr lang="hr-HR" sz="2400" b="0" i="0" dirty="0">
                <a:solidFill>
                  <a:srgbClr val="0A0A0A"/>
                </a:solidFill>
                <a:effectLst/>
              </a:rPr>
              <a:t>– izmučen 40godišnjim sužanjstvom </a:t>
            </a:r>
            <a:r>
              <a:rPr lang="hr-HR" sz="2400" b="0" i="0" dirty="0">
                <a:solidFill>
                  <a:srgbClr val="0A0A0A"/>
                </a:solidFill>
                <a:effectLst/>
                <a:sym typeface="Wingdings" panose="05000000000000000000" pitchFamily="2" charset="2"/>
              </a:rPr>
              <a:t> Bog će ga oporaviti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hr-HR" sz="2400" b="0" i="0" dirty="0">
              <a:solidFill>
                <a:srgbClr val="0A0A0A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3200" b="1" i="0" u="sng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Novi Savez (r. 8):</a:t>
            </a:r>
            <a:r>
              <a:rPr kumimoji="0" lang="sr-Latn-RS" altLang="sr-Latn-RS" sz="3200" b="0" i="0" u="sng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 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Bog odgovara Sluzi u </a:t>
            </a:r>
            <a:r>
              <a:rPr kumimoji="0" lang="sr-Latn-RS" altLang="sr-Latn-RS" sz="2800" b="0" i="1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doba milosti</a:t>
            </a:r>
            <a:endParaRPr kumimoji="0" lang="sr-Latn-RS" altLang="sr-Latn-RS" sz="28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sr-Latn-RS" altLang="sr-Latn-RS" sz="2800" b="1" i="1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kumimoji="0" lang="sr-Latn-RS" altLang="sr-Latn-RS" sz="2800" b="1" i="1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ostavlja ga za Savez narodu 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sym typeface="Wingdings" panose="05000000000000000000" pitchFamily="2" charset="2"/>
              </a:rPr>
              <a:t> </a:t>
            </a: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da obnovi zemlju</a:t>
            </a:r>
          </a:p>
          <a:p>
            <a:endParaRPr lang="hr-HR" dirty="0"/>
          </a:p>
        </p:txBody>
      </p:sp>
      <p:pic>
        <p:nvPicPr>
          <p:cNvPr id="2056" name="Picture 8" descr="The Babylonian Invasion in Archeology – Part 3: Exile | Bible Reading  Archeology">
            <a:extLst>
              <a:ext uri="{FF2B5EF4-FFF2-40B4-BE49-F238E27FC236}">
                <a16:creationId xmlns:a16="http://schemas.microsoft.com/office/drawing/2014/main" id="{679AC144-B279-4CE1-BE20-9C4F5E786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830" y="3948641"/>
            <a:ext cx="4268170" cy="290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472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ow To Make Yom Kippur Meaningful Even If You Don't Fast | JewishBoston">
            <a:extLst>
              <a:ext uri="{FF2B5EF4-FFF2-40B4-BE49-F238E27FC236}">
                <a16:creationId xmlns:a16="http://schemas.microsoft.com/office/drawing/2014/main" id="{6C0CD795-89D6-4DC2-B487-D41AFDB3C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6530" cy="706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Undeterred by Iran or Russia, ultra-Orthodox Israelis celebrate New Year in  Ukraine | Reuters">
            <a:extLst>
              <a:ext uri="{FF2B5EF4-FFF2-40B4-BE49-F238E27FC236}">
                <a16:creationId xmlns:a16="http://schemas.microsoft.com/office/drawing/2014/main" id="{4B99052A-94DA-4DB3-A734-F7EBE0CEA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131" y="4257675"/>
            <a:ext cx="3365501" cy="224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8D60B4B-17A6-4DE5-9D5F-F7FD054D5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65" y="73819"/>
            <a:ext cx="10515600" cy="1325563"/>
          </a:xfrm>
        </p:spPr>
        <p:txBody>
          <a:bodyPr/>
          <a:lstStyle/>
          <a:p>
            <a:r>
              <a:rPr kumimoji="0" lang="sr-Latn-RS" altLang="sr-Latn-RS" sz="4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2. </a:t>
            </a:r>
            <a:r>
              <a:rPr kumimoji="0" lang="hr-HR" altLang="sr-Latn-RS" sz="4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Obnova</a:t>
            </a:r>
            <a:r>
              <a:rPr kumimoji="0" lang="sr-Latn-RS" altLang="sr-Latn-RS" sz="4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 i obećanje Sionu (Izaija 49,8-13)</a:t>
            </a:r>
            <a:endParaRPr lang="hr-HR" dirty="0">
              <a:latin typeface="+mn-lt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44BF64-2620-43C8-85EA-D74022367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988" y="1364721"/>
            <a:ext cx="6637868" cy="5493279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r-HR" altLang="sr-Latn-RS" sz="2800" b="1" i="0" u="sng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Povratak iz sužanjstva (r. 9-12):</a:t>
            </a:r>
            <a:r>
              <a:rPr kumimoji="0" lang="hr-HR" altLang="sr-Latn-RS" sz="2800" b="0" i="0" u="sng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 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hr-HR" altLang="sr-Latn-R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 </a:t>
            </a:r>
            <a:r>
              <a:rPr kumimoji="0" lang="hr-HR" altLang="sr-Latn-RS" b="1" i="1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Iziđite! – Dođite na svjetlo!</a:t>
            </a:r>
            <a:endParaRPr kumimoji="0" lang="hr-HR" altLang="sr-Latn-RS" b="1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hr-HR" altLang="sr-Latn-R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Opisuje se povratak iz babilonskog sužanjstva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r-HR" altLang="sr-Latn-RS" dirty="0">
                <a:solidFill>
                  <a:srgbClr val="0A0A0A"/>
                </a:solidFill>
              </a:rPr>
              <a:t>J</a:t>
            </a:r>
            <a:r>
              <a:rPr kumimoji="0" lang="hr-HR" altLang="sr-Latn-R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ezik podsjeća na </a:t>
            </a:r>
            <a:r>
              <a:rPr kumimoji="0" lang="hr-HR" altLang="sr-Latn-R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novi Izlazak </a:t>
            </a:r>
            <a:endParaRPr lang="hr-HR" altLang="sr-Latn-RS" dirty="0">
              <a:solidFill>
                <a:srgbClr val="0A0A0A"/>
              </a:solidFill>
              <a:sym typeface="Wingdings" panose="05000000000000000000" pitchFamily="2" charset="2"/>
            </a:endParaRP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r-HR" altLang="sr-Latn-RS" dirty="0">
                <a:solidFill>
                  <a:srgbClr val="0A0A0A"/>
                </a:solidFill>
              </a:rPr>
              <a:t>N</a:t>
            </a:r>
            <a:r>
              <a:rPr kumimoji="0" lang="hr-HR" altLang="sr-Latn-R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ema gladi, nema žeđi, Bog ih vodi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r-HR" altLang="sr-Latn-RS" dirty="0">
                <a:solidFill>
                  <a:srgbClr val="0A0A0A"/>
                </a:solidFill>
              </a:rPr>
              <a:t>Zemlja </a:t>
            </a:r>
            <a:r>
              <a:rPr lang="hr-HR" altLang="sr-Latn-RS" dirty="0" err="1">
                <a:solidFill>
                  <a:srgbClr val="0A0A0A"/>
                </a:solidFill>
              </a:rPr>
              <a:t>Sinimska</a:t>
            </a:r>
            <a:r>
              <a:rPr lang="hr-HR" altLang="sr-Latn-RS" dirty="0">
                <a:solidFill>
                  <a:srgbClr val="0A0A0A"/>
                </a:solidFill>
              </a:rPr>
              <a:t> = Siena na jugu Egipta gdje su boravili Izraelci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kumimoji="0" lang="hr-HR" altLang="sr-Latn-RS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kumimoji="0" lang="hr-HR" altLang="sr-Latn-RS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r-HR" altLang="sr-Latn-RS" sz="2800" b="1" i="0" u="sng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Klicanje (r. 13):</a:t>
            </a:r>
            <a:r>
              <a:rPr kumimoji="0" lang="hr-HR" altLang="sr-Latn-RS" sz="2800" b="0" i="0" u="sng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 </a:t>
            </a:r>
            <a:endParaRPr kumimoji="0" lang="hr-HR" altLang="sr-Latn-RS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hr-HR" altLang="sr-Latn-R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Nebesa i zemlja su pozvani na slavlje jer je Bog utješio svoj narod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r-HR" altLang="sr-Latn-RS" b="1" i="1" dirty="0">
                <a:solidFill>
                  <a:schemeClr val="accent2">
                    <a:lumMod val="75000"/>
                  </a:schemeClr>
                </a:solidFill>
              </a:rPr>
              <a:t>Jahve tješi narod svoj, on je milosrdan nevoljnima</a:t>
            </a:r>
            <a:endParaRPr kumimoji="0" lang="hr-HR" altLang="sr-Latn-RS" b="1" i="1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endParaRPr lang="hr-HR" dirty="0"/>
          </a:p>
        </p:txBody>
      </p:sp>
      <p:pic>
        <p:nvPicPr>
          <p:cNvPr id="13324" name="Picture 12" descr="10 Bible Verses on Overcoming Darkness with Light – Broken People">
            <a:extLst>
              <a:ext uri="{FF2B5EF4-FFF2-40B4-BE49-F238E27FC236}">
                <a16:creationId xmlns:a16="http://schemas.microsoft.com/office/drawing/2014/main" id="{8D22DCAE-3DE2-47DA-92BD-04CD1F1C2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843" y="1473200"/>
            <a:ext cx="3648075" cy="243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036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d Salamona do sužanjstva - Veritas - Glasnik sv. Antuna Padovanskoga">
            <a:extLst>
              <a:ext uri="{FF2B5EF4-FFF2-40B4-BE49-F238E27FC236}">
                <a16:creationId xmlns:a16="http://schemas.microsoft.com/office/drawing/2014/main" id="{AA83DE97-826A-4CFC-A4A3-484D02F5C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6112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34CAEA7-F83B-4AF3-977F-550E24550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298051"/>
            <a:ext cx="9961122" cy="1325563"/>
          </a:xfrm>
        </p:spPr>
        <p:txBody>
          <a:bodyPr/>
          <a:lstStyle/>
          <a:p>
            <a:r>
              <a:rPr kumimoji="0" lang="sr-Latn-RS" altLang="sr-Latn-RS" sz="4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3. Bog ne zaboravlja Sion (Izaija 49,14-26)</a:t>
            </a:r>
            <a:endParaRPr lang="hr-HR" dirty="0">
              <a:latin typeface="+mn-lt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570E708-A8CF-475B-924C-01424F362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67" y="1753393"/>
            <a:ext cx="7475375" cy="5083969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3200" b="1" i="0" u="sng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Prigovor Siona (r. 14):</a:t>
            </a:r>
            <a:r>
              <a:rPr kumimoji="0" lang="sr-Latn-RS" altLang="sr-Latn-RS" sz="3200" b="0" i="0" u="sng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 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sr-Latn-RS" altLang="sr-Latn-RS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Jahve me ostavi. Gospod me zaboravi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sr-Latn-RS" altLang="sr-Latn-RS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Sion (Jeruzalem/Izrael) se tuži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kumimoji="0" lang="sr-Latn-RS" altLang="sr-Latn-RS" sz="24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3200" b="1" i="0" u="sng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Božja vjernost (r. 15-16):</a:t>
            </a:r>
            <a:r>
              <a:rPr kumimoji="0" lang="sr-Latn-RS" altLang="sr-Latn-RS" sz="3200" b="0" i="0" u="sng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 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Bog odgovara snažnom metaforom: 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sr-Latn-RS" altLang="sr-Latn-RS" sz="2400" b="1" i="1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Može li žena zaboraviti svoje dojenče? 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sr-Latn-RS" altLang="sr-Latn-RS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Čak i da ona zaboravi, Bog ne zaboravlja 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sr-Latn-RS" altLang="sr-Latn-RS" sz="2400" b="1" i="1" dirty="0">
                <a:solidFill>
                  <a:schemeClr val="accent6"/>
                </a:solidFill>
              </a:rPr>
              <a:t>Tebe ja zaboraviti neću</a:t>
            </a:r>
            <a:r>
              <a:rPr lang="sr-Latn-RS" altLang="sr-Latn-RS" sz="2400" b="1" dirty="0">
                <a:solidFill>
                  <a:schemeClr val="accent6"/>
                </a:solidFill>
              </a:rPr>
              <a:t> </a:t>
            </a:r>
            <a:r>
              <a:rPr lang="sr-Latn-RS" altLang="sr-Latn-RS" sz="2400" dirty="0">
                <a:solidFill>
                  <a:srgbClr val="0A0A0A"/>
                </a:solidFill>
              </a:rPr>
              <a:t>– usp. Hošea, Jeremija</a:t>
            </a:r>
            <a:endParaRPr kumimoji="0" lang="sr-Latn-RS" altLang="sr-Latn-RS" sz="2400" b="0" i="1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sr-Latn-RS" altLang="sr-Latn-RS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Bog tvrdi: </a:t>
            </a:r>
            <a:r>
              <a:rPr kumimoji="0" lang="sr-Latn-RS" altLang="sr-Latn-RS" sz="2800" b="1" i="1" u="sng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"Na dlanove sam te svoje urezao"</a:t>
            </a:r>
            <a:r>
              <a:rPr kumimoji="0" lang="sr-Latn-RS" altLang="sr-Latn-RS" sz="2800" b="0" i="1" u="sng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 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r-HR" altLang="sr-Latn-RS" sz="2400" dirty="0">
                <a:solidFill>
                  <a:srgbClr val="0A0A0A"/>
                </a:solidFill>
              </a:rPr>
              <a:t>S</a:t>
            </a:r>
            <a:r>
              <a:rPr kumimoji="0" lang="hr-HR" altLang="sr-Latn-RS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imbolizira</a:t>
            </a:r>
            <a:r>
              <a:rPr kumimoji="0" lang="sr-Latn-RS" altLang="sr-Latn-RS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 trajnu prisutnost i zaštitu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sr-Latn-RS" altLang="sr-Latn-RS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</a:endParaRPr>
          </a:p>
          <a:p>
            <a:endParaRPr lang="hr-HR" dirty="0"/>
          </a:p>
        </p:txBody>
      </p:sp>
      <p:pic>
        <p:nvPicPr>
          <p:cNvPr id="14338" name="Picture 2" descr="Jesus Hands Images – Browse 188,982 Stock Photos, Vectors ...">
            <a:extLst>
              <a:ext uri="{FF2B5EF4-FFF2-40B4-BE49-F238E27FC236}">
                <a16:creationId xmlns:a16="http://schemas.microsoft.com/office/drawing/2014/main" id="{87B531B1-24E7-4CB8-A4CD-C47F69E1C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312" y="0"/>
            <a:ext cx="2247688" cy="28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Kur rëra e detit, kthehet në vepër arti! - Ngjarjet e Ditës">
            <a:extLst>
              <a:ext uri="{FF2B5EF4-FFF2-40B4-BE49-F238E27FC236}">
                <a16:creationId xmlns:a16="http://schemas.microsoft.com/office/drawing/2014/main" id="{AB6F842D-575B-48E9-A1F1-722A2B215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442" y="2819398"/>
            <a:ext cx="4479558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063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e Rebuilt the Wall">
            <a:extLst>
              <a:ext uri="{FF2B5EF4-FFF2-40B4-BE49-F238E27FC236}">
                <a16:creationId xmlns:a16="http://schemas.microsoft.com/office/drawing/2014/main" id="{30B3C9DF-435D-4DA9-B5E1-F00F67DF5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34CAEA7-F83B-4AF3-977F-550E24550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725"/>
            <a:ext cx="10515600" cy="1325563"/>
          </a:xfrm>
        </p:spPr>
        <p:txBody>
          <a:bodyPr/>
          <a:lstStyle/>
          <a:p>
            <a:r>
              <a:rPr kumimoji="0" lang="sr-Latn-RS" altLang="sr-Latn-RS" sz="4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3. </a:t>
            </a:r>
            <a:r>
              <a:rPr kumimoji="0" lang="hr-HR" altLang="sr-Latn-RS" sz="4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Bog ne zaboravlja </a:t>
            </a:r>
            <a:r>
              <a:rPr kumimoji="0" lang="sr-Latn-RS" altLang="sr-Latn-RS" sz="4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Sion (Izaija 49,14-26)</a:t>
            </a:r>
            <a:endParaRPr lang="hr-HR" dirty="0">
              <a:latin typeface="+mn-lt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570E708-A8CF-475B-924C-01424F362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800" b="1" i="0" u="sng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Obnova stanovništva (r. 17-21):</a:t>
            </a:r>
            <a:r>
              <a:rPr kumimoji="0" lang="sr-Latn-RS" altLang="sr-Latn-RS" sz="2800" b="0" i="0" u="sng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 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Obnovitelji dolaze, a rušioci i pustošitelji odlaze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sr-Latn-RS" altLang="sr-Latn-RS" b="1" i="1" dirty="0">
                <a:solidFill>
                  <a:schemeClr val="accent2">
                    <a:lumMod val="75000"/>
                  </a:schemeClr>
                </a:solidFill>
              </a:rPr>
              <a:t>Obnovitelji</a:t>
            </a:r>
            <a:r>
              <a:rPr lang="sr-Latn-RS" altLang="sr-Latn-RS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r-Latn-RS" altLang="sr-Latn-RS" b="1" i="1" dirty="0">
                <a:solidFill>
                  <a:srgbClr val="0A0A0A"/>
                </a:solidFill>
              </a:rPr>
              <a:t>= </a:t>
            </a:r>
            <a:r>
              <a:rPr lang="sr-Latn-RS" altLang="sr-Latn-RS" b="1" dirty="0">
                <a:solidFill>
                  <a:schemeClr val="accent2">
                    <a:lumMod val="75000"/>
                  </a:schemeClr>
                </a:solidFill>
              </a:rPr>
              <a:t>sinovi Izraelovi</a:t>
            </a:r>
            <a:endParaRPr kumimoji="0" lang="sr-Latn-RS" altLang="sr-Latn-RS" b="1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Ruševine će biti obnovljene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sr-Latn-RS" altLang="sr-Latn-RS" b="1" dirty="0">
                <a:solidFill>
                  <a:srgbClr val="0A0A0A"/>
                </a:solidFill>
              </a:rPr>
              <a:t>Z</a:t>
            </a:r>
            <a:r>
              <a:rPr kumimoji="0" lang="sr-Latn-RS" altLang="sr-Latn-RS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emlja će postati pretijesna 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za mnoštvo koje se vraća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sr-Latn-RS" altLang="sr-Latn-RS" dirty="0">
                <a:solidFill>
                  <a:srgbClr val="0A0A0A"/>
                </a:solidFill>
              </a:rPr>
              <a:t>O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dgovor na </a:t>
            </a:r>
            <a:r>
              <a:rPr kumimoji="0" lang="sr-Latn-RS" altLang="sr-Latn-RS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strah od osamljenosti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 – </a:t>
            </a:r>
            <a:r>
              <a:rPr kumimoji="0" lang="sr-Latn-RS" altLang="sr-Latn-RS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Tko mi rodi sve ove? Bijah bez djece i neplodna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kumimoji="0" lang="sr-Latn-RS" altLang="sr-Latn-RS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800" b="1" i="0" u="sng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Trijumf nad tlačiteljima (r. 22-26):</a:t>
            </a:r>
            <a:r>
              <a:rPr kumimoji="0" lang="sr-Latn-RS" altLang="sr-Latn-RS" sz="2800" b="0" i="0" u="sng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 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sr-Latn-RS" altLang="sr-Latn-RS" b="1" i="1" u="none" strike="noStrike" cap="none" normalizeH="0" baseline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Vratit</a:t>
            </a:r>
            <a:r>
              <a:rPr kumimoji="0" lang="sr-Latn-RS" altLang="sr-Latn-RS" b="1" i="1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 će ti u naručju sinove, </a:t>
            </a:r>
            <a:r>
              <a:rPr kumimoji="0" lang="sr-Latn-RS" altLang="sr-Latn-RS" b="1" i="1" u="none" strike="noStrike" cap="none" normalizeH="0" baseline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nosit</a:t>
            </a:r>
            <a:r>
              <a:rPr kumimoji="0" lang="sr-Latn-RS" altLang="sr-Latn-RS" b="1" i="1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 će ti kćeri na plećima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Kraljevi će postati skrbnici Izraela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Bog će se boriti protiv onih koji su tlačili Njegov narod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sr-Latn-RS" altLang="sr-Latn-RS" b="1" dirty="0">
                <a:solidFill>
                  <a:srgbClr val="0A0A0A"/>
                </a:solidFill>
              </a:rPr>
              <a:t>K</a:t>
            </a:r>
            <a:r>
              <a:rPr kumimoji="0" lang="sr-Latn-RS" altLang="sr-Latn-RS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onačno obećanje spasenja i otkupljenja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24068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Is Jesus the Messiah – Giving Christ">
            <a:extLst>
              <a:ext uri="{FF2B5EF4-FFF2-40B4-BE49-F238E27FC236}">
                <a16:creationId xmlns:a16="http://schemas.microsoft.com/office/drawing/2014/main" id="{9E21644F-2C90-4B52-93C8-179A23A64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5361" y="0"/>
            <a:ext cx="1028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169E4BB-269F-489B-A33B-7A2DAC922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728" y="17458"/>
            <a:ext cx="5901267" cy="1325563"/>
          </a:xfrm>
        </p:spPr>
        <p:txBody>
          <a:bodyPr/>
          <a:lstStyle/>
          <a:p>
            <a:r>
              <a:rPr lang="hr-HR" b="1" u="sng" dirty="0">
                <a:latin typeface="+mn-lt"/>
              </a:rPr>
              <a:t>Teološko značenje danas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2E7D04B-A34B-4277-B3E1-F8D952883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68422"/>
            <a:ext cx="7078133" cy="5489577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hr-HR" b="1" i="0" u="sng" dirty="0">
                <a:solidFill>
                  <a:srgbClr val="0A0A0A"/>
                </a:solidFill>
                <a:effectLst/>
                <a:latin typeface="Google Sans"/>
              </a:rPr>
              <a:t>Mesijanska interpretacija</a:t>
            </a:r>
            <a:r>
              <a:rPr lang="hr-HR" b="1" i="0" dirty="0"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lang="hr-HR" b="0" i="0" dirty="0">
                <a:solidFill>
                  <a:srgbClr val="0A0A0A"/>
                </a:solidFill>
                <a:effectLst/>
                <a:latin typeface="Google Sans"/>
              </a:rPr>
              <a:t> </a:t>
            </a:r>
          </a:p>
          <a:p>
            <a:pPr lvl="1"/>
            <a:r>
              <a:rPr lang="hr-HR" b="0" i="0" dirty="0">
                <a:solidFill>
                  <a:srgbClr val="0A0A0A"/>
                </a:solidFill>
                <a:effectLst/>
                <a:latin typeface="Google Sans"/>
              </a:rPr>
              <a:t>Kršćanska egzegeza u </a:t>
            </a:r>
            <a:r>
              <a:rPr lang="hr-HR" b="1" i="0" dirty="0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Sluzi</a:t>
            </a:r>
            <a:r>
              <a:rPr lang="hr-HR" b="0" i="0" dirty="0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 </a:t>
            </a:r>
            <a:r>
              <a:rPr lang="hr-HR" b="0" i="0" dirty="0">
                <a:solidFill>
                  <a:srgbClr val="0A0A0A"/>
                </a:solidFill>
                <a:effectLst/>
                <a:latin typeface="Google Sans"/>
              </a:rPr>
              <a:t>prepoznaje </a:t>
            </a:r>
            <a:r>
              <a:rPr lang="hr-HR" b="1" i="0" dirty="0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Isusa Krista</a:t>
            </a:r>
            <a:endParaRPr lang="hr-HR" dirty="0">
              <a:solidFill>
                <a:schemeClr val="accent2">
                  <a:lumMod val="75000"/>
                </a:schemeClr>
              </a:solidFill>
              <a:latin typeface="Google Sans"/>
            </a:endParaRPr>
          </a:p>
          <a:p>
            <a:pPr lvl="2"/>
            <a:r>
              <a:rPr lang="hr-HR" b="0" i="0" dirty="0">
                <a:solidFill>
                  <a:srgbClr val="0A0A0A"/>
                </a:solidFill>
                <a:effectLst/>
                <a:latin typeface="Google Sans"/>
              </a:rPr>
              <a:t>Njegova </a:t>
            </a:r>
            <a:r>
              <a:rPr lang="hr-HR" b="1" i="0" dirty="0">
                <a:solidFill>
                  <a:srgbClr val="0A0A0A"/>
                </a:solidFill>
                <a:effectLst/>
                <a:latin typeface="Google Sans"/>
              </a:rPr>
              <a:t>Riječ</a:t>
            </a:r>
            <a:r>
              <a:rPr lang="hr-HR" b="0" i="0" dirty="0">
                <a:solidFill>
                  <a:srgbClr val="0A0A0A"/>
                </a:solidFill>
                <a:effectLst/>
                <a:latin typeface="Google Sans"/>
              </a:rPr>
              <a:t> (Evanđelje) = </a:t>
            </a:r>
            <a:r>
              <a:rPr lang="hr-HR" b="1" i="0" dirty="0">
                <a:solidFill>
                  <a:srgbClr val="0A0A0A"/>
                </a:solidFill>
                <a:effectLst/>
                <a:latin typeface="Google Sans"/>
              </a:rPr>
              <a:t>oštra</a:t>
            </a:r>
          </a:p>
          <a:p>
            <a:pPr lvl="2"/>
            <a:r>
              <a:rPr lang="hr-HR" b="1" dirty="0">
                <a:solidFill>
                  <a:srgbClr val="0A0A0A"/>
                </a:solidFill>
                <a:latin typeface="Google Sans"/>
              </a:rPr>
              <a:t>Trpeći</a:t>
            </a:r>
            <a:r>
              <a:rPr lang="hr-HR" dirty="0">
                <a:solidFill>
                  <a:srgbClr val="0A0A0A"/>
                </a:solidFill>
                <a:latin typeface="Google Sans"/>
              </a:rPr>
              <a:t> Sluga</a:t>
            </a:r>
            <a:endParaRPr lang="hr-HR" b="0" i="0" dirty="0">
              <a:solidFill>
                <a:srgbClr val="0A0A0A"/>
              </a:solidFill>
              <a:effectLst/>
              <a:latin typeface="Google Sans"/>
            </a:endParaRPr>
          </a:p>
          <a:p>
            <a:pPr lvl="2"/>
            <a:r>
              <a:rPr lang="hr-HR" dirty="0">
                <a:solidFill>
                  <a:srgbClr val="0A0A0A"/>
                </a:solidFill>
                <a:latin typeface="Google Sans"/>
              </a:rPr>
              <a:t>Njegovo</a:t>
            </a:r>
            <a:r>
              <a:rPr lang="hr-HR" b="0" i="0" dirty="0">
                <a:solidFill>
                  <a:srgbClr val="0A0A0A"/>
                </a:solidFill>
                <a:effectLst/>
                <a:latin typeface="Google Sans"/>
              </a:rPr>
              <a:t> se </a:t>
            </a:r>
            <a:r>
              <a:rPr lang="hr-HR" b="1" i="0" dirty="0">
                <a:solidFill>
                  <a:srgbClr val="0A0A0A"/>
                </a:solidFill>
                <a:effectLst/>
                <a:latin typeface="Google Sans"/>
              </a:rPr>
              <a:t>spasenje</a:t>
            </a:r>
            <a:r>
              <a:rPr lang="hr-HR" b="0" i="0" dirty="0">
                <a:solidFill>
                  <a:srgbClr val="0A0A0A"/>
                </a:solidFill>
                <a:effectLst/>
                <a:latin typeface="Google Sans"/>
              </a:rPr>
              <a:t> proširilo </a:t>
            </a:r>
            <a:r>
              <a:rPr lang="hr-HR" b="1" i="0" dirty="0">
                <a:solidFill>
                  <a:srgbClr val="0A0A0A"/>
                </a:solidFill>
                <a:effectLst/>
                <a:latin typeface="Google Sans"/>
              </a:rPr>
              <a:t>na sve narode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1" i="0" u="sng" dirty="0">
                <a:solidFill>
                  <a:srgbClr val="0A0A0A"/>
                </a:solidFill>
                <a:effectLst/>
                <a:latin typeface="Google Sans"/>
              </a:rPr>
              <a:t>Utjeha u sužanjstvu – povijesni kontekst:</a:t>
            </a:r>
            <a:r>
              <a:rPr lang="hr-HR" b="0" i="0" u="sng" dirty="0">
                <a:solidFill>
                  <a:srgbClr val="0A0A0A"/>
                </a:solidFill>
                <a:effectLst/>
                <a:latin typeface="Google Sans"/>
              </a:rPr>
              <a:t> </a:t>
            </a:r>
          </a:p>
          <a:p>
            <a:pPr lvl="1"/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Google Sans"/>
              </a:rPr>
              <a:t>D</a:t>
            </a:r>
            <a:r>
              <a:rPr lang="hr-HR" b="0" i="0" dirty="0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uboka utjeha Izraelcima u babilonskom progonstvu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hr-HR" dirty="0">
                <a:solidFill>
                  <a:srgbClr val="0A0A0A"/>
                </a:solidFill>
                <a:latin typeface="Google Sans"/>
              </a:rPr>
              <a:t>U</a:t>
            </a:r>
            <a:r>
              <a:rPr lang="hr-HR" b="0" i="0" dirty="0">
                <a:solidFill>
                  <a:srgbClr val="0A0A0A"/>
                </a:solidFill>
                <a:effectLst/>
                <a:latin typeface="Google Sans"/>
              </a:rPr>
              <a:t>vjerava ih da Bog nije odustao od njih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1" i="0" u="sng" dirty="0">
                <a:solidFill>
                  <a:srgbClr val="0A0A0A"/>
                </a:solidFill>
                <a:effectLst/>
                <a:latin typeface="Google Sans"/>
              </a:rPr>
              <a:t>Od nacionalnog do univerzalnog:</a:t>
            </a:r>
            <a:r>
              <a:rPr lang="hr-HR" b="0" i="0" u="sng" dirty="0">
                <a:solidFill>
                  <a:srgbClr val="0A0A0A"/>
                </a:solidFill>
                <a:effectLst/>
                <a:latin typeface="Google Sans"/>
              </a:rPr>
              <a:t> </a:t>
            </a:r>
          </a:p>
          <a:p>
            <a:pPr lvl="1"/>
            <a:r>
              <a:rPr lang="hr-HR" b="0" i="0" dirty="0">
                <a:solidFill>
                  <a:srgbClr val="0A0A0A"/>
                </a:solidFill>
                <a:effectLst/>
                <a:latin typeface="Google Sans"/>
              </a:rPr>
              <a:t>Božji </a:t>
            </a:r>
            <a:r>
              <a:rPr lang="hr-HR" b="1" i="0" dirty="0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plan spasenja </a:t>
            </a:r>
            <a:r>
              <a:rPr lang="hr-HR" b="0" i="0" dirty="0">
                <a:solidFill>
                  <a:srgbClr val="0A0A0A"/>
                </a:solidFill>
                <a:effectLst/>
                <a:latin typeface="Google Sans"/>
              </a:rPr>
              <a:t>prevelik da bi bio ograničen samo na jedan narod - </a:t>
            </a:r>
            <a:r>
              <a:rPr lang="hr-HR" b="0" i="1" dirty="0">
                <a:solidFill>
                  <a:srgbClr val="0A0A0A"/>
                </a:solidFill>
                <a:effectLst/>
                <a:latin typeface="Google Sans"/>
              </a:rPr>
              <a:t>Izrael</a:t>
            </a:r>
          </a:p>
          <a:p>
            <a:pPr lvl="1"/>
            <a:r>
              <a:rPr lang="hr-HR" dirty="0">
                <a:solidFill>
                  <a:srgbClr val="0A0A0A"/>
                </a:solidFill>
                <a:latin typeface="Google Sans"/>
              </a:rPr>
              <a:t>O</a:t>
            </a:r>
            <a:r>
              <a:rPr lang="hr-HR" b="0" i="0" dirty="0">
                <a:solidFill>
                  <a:srgbClr val="0A0A0A"/>
                </a:solidFill>
                <a:effectLst/>
                <a:latin typeface="Google Sans"/>
              </a:rPr>
              <a:t>n </a:t>
            </a:r>
            <a:r>
              <a:rPr lang="hr-HR" b="1" i="0" dirty="0">
                <a:solidFill>
                  <a:schemeClr val="accent2">
                    <a:lumMod val="75000"/>
                  </a:schemeClr>
                </a:solidFill>
                <a:effectLst/>
                <a:latin typeface="Google Sans"/>
              </a:rPr>
              <a:t>obuhvaća cijelo čovječanstvo</a:t>
            </a:r>
          </a:p>
          <a:p>
            <a:endParaRPr lang="hr-HR" dirty="0"/>
          </a:p>
        </p:txBody>
      </p:sp>
      <p:pic>
        <p:nvPicPr>
          <p:cNvPr id="6147" name="Picture 3" descr="Captivity in Babylon to Rebuilding of Jerusalem's Walls - Christian  Publishing House Blog">
            <a:extLst>
              <a:ext uri="{FF2B5EF4-FFF2-40B4-BE49-F238E27FC236}">
                <a16:creationId xmlns:a16="http://schemas.microsoft.com/office/drawing/2014/main" id="{F7004668-0561-471F-B897-9F60EF83B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94" y="1707144"/>
            <a:ext cx="4833906" cy="251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Let Me Introduce You to Jesus Christ the Messiah! | Christian Learning &amp;  News">
            <a:extLst>
              <a:ext uri="{FF2B5EF4-FFF2-40B4-BE49-F238E27FC236}">
                <a16:creationId xmlns:a16="http://schemas.microsoft.com/office/drawing/2014/main" id="{CB189A41-3A5F-4EAD-BF4A-4880A26D7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619" y="1"/>
            <a:ext cx="2565381" cy="170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A television show about Jesus Christ has become an unlikely hit">
            <a:extLst>
              <a:ext uri="{FF2B5EF4-FFF2-40B4-BE49-F238E27FC236}">
                <a16:creationId xmlns:a16="http://schemas.microsoft.com/office/drawing/2014/main" id="{AB29F424-39E8-4B91-A6DF-3CBC0AE77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94" y="4178430"/>
            <a:ext cx="4841521" cy="27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107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rophet Isaiah Foretells Christ's Birth">
            <a:extLst>
              <a:ext uri="{FF2B5EF4-FFF2-40B4-BE49-F238E27FC236}">
                <a16:creationId xmlns:a16="http://schemas.microsoft.com/office/drawing/2014/main" id="{F77EC25D-C47E-42FE-8003-AC4202781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240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227D9F3-5141-4917-A429-AB977BE77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55276"/>
            <a:ext cx="6019800" cy="68580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hr-HR" b="0" baseline="30000" dirty="0">
                <a:effectLst/>
                <a:latin typeface="Roboto"/>
              </a:rPr>
              <a:t>1</a:t>
            </a:r>
            <a:r>
              <a:rPr lang="hr-HR" sz="1400" b="0" dirty="0">
                <a:effectLst/>
              </a:rPr>
              <a:t> </a:t>
            </a:r>
            <a:r>
              <a:rPr lang="hr-HR" sz="2800" b="1" i="1" dirty="0">
                <a:effectLst/>
              </a:rPr>
              <a:t>Druga pjesma o Sluzi Jahvinu</a:t>
            </a:r>
          </a:p>
          <a:p>
            <a:pPr marL="0" indent="0" algn="ctr">
              <a:buNone/>
            </a:pPr>
            <a:r>
              <a:rPr lang="hr-HR" sz="2800" b="0" i="1" dirty="0">
                <a:effectLst/>
                <a:latin typeface="+mj-lt"/>
              </a:rPr>
              <a:t>Čujte me, otoci, slušajte pomno, narodi daleki!</a:t>
            </a:r>
            <a:br>
              <a:rPr lang="hr-HR" sz="2800" b="0" i="1" dirty="0">
                <a:effectLst/>
                <a:latin typeface="+mj-lt"/>
              </a:rPr>
            </a:br>
            <a:r>
              <a:rPr lang="hr-HR" sz="2800" b="0" i="1" dirty="0">
                <a:effectLst/>
                <a:latin typeface="+mj-lt"/>
              </a:rPr>
              <a:t>Jahve me pozvao od krila materina,</a:t>
            </a:r>
            <a:br>
              <a:rPr lang="hr-HR" sz="2800" b="0" i="1" dirty="0">
                <a:effectLst/>
                <a:latin typeface="+mj-lt"/>
              </a:rPr>
            </a:br>
            <a:r>
              <a:rPr lang="hr-HR" sz="2800" b="0" i="1" dirty="0">
                <a:effectLst/>
                <a:latin typeface="+mj-lt"/>
              </a:rPr>
              <a:t>od utrobe majke moje spomenuo se moga imena.</a:t>
            </a:r>
            <a:br>
              <a:rPr lang="hr-HR" sz="2800" b="0" i="1" dirty="0">
                <a:effectLst/>
                <a:latin typeface="+mj-lt"/>
              </a:rPr>
            </a:br>
            <a:r>
              <a:rPr lang="hr-HR" sz="2800" b="0" i="1" baseline="30000" dirty="0">
                <a:effectLst/>
                <a:latin typeface="+mj-lt"/>
              </a:rPr>
              <a:t>2</a:t>
            </a:r>
            <a:r>
              <a:rPr lang="hr-HR" sz="2800" b="0" i="1" dirty="0">
                <a:effectLst/>
                <a:latin typeface="+mj-lt"/>
              </a:rPr>
              <a:t> Od usta mojih britak mač je načinio,</a:t>
            </a:r>
            <a:br>
              <a:rPr lang="hr-HR" sz="2800" b="0" i="1" dirty="0">
                <a:effectLst/>
                <a:latin typeface="+mj-lt"/>
              </a:rPr>
            </a:br>
            <a:r>
              <a:rPr lang="hr-HR" sz="2800" b="0" i="1" dirty="0">
                <a:effectLst/>
                <a:latin typeface="+mj-lt"/>
              </a:rPr>
              <a:t>sakrio me u sjeni ruke svoje,</a:t>
            </a:r>
            <a:br>
              <a:rPr lang="hr-HR" sz="2800" b="0" i="1" dirty="0">
                <a:effectLst/>
                <a:latin typeface="+mj-lt"/>
              </a:rPr>
            </a:br>
            <a:r>
              <a:rPr lang="hr-HR" sz="2800" b="0" i="1" dirty="0">
                <a:effectLst/>
                <a:latin typeface="+mj-lt"/>
              </a:rPr>
              <a:t>od mene je oštru načinio strijelu,</a:t>
            </a:r>
            <a:br>
              <a:rPr lang="hr-HR" sz="2800" b="0" i="1" dirty="0">
                <a:effectLst/>
                <a:latin typeface="+mj-lt"/>
              </a:rPr>
            </a:br>
            <a:r>
              <a:rPr lang="hr-HR" sz="2800" b="0" i="1" dirty="0">
                <a:effectLst/>
                <a:latin typeface="+mj-lt"/>
              </a:rPr>
              <a:t>sakrio me u svome tobolcu.</a:t>
            </a:r>
            <a:br>
              <a:rPr lang="hr-HR" sz="2800" b="0" i="1" dirty="0">
                <a:effectLst/>
                <a:latin typeface="+mj-lt"/>
              </a:rPr>
            </a:br>
            <a:r>
              <a:rPr lang="hr-HR" sz="2800" b="0" i="1" baseline="30000" dirty="0">
                <a:effectLst/>
                <a:latin typeface="+mj-lt"/>
              </a:rPr>
              <a:t>3</a:t>
            </a:r>
            <a:r>
              <a:rPr lang="hr-HR" sz="2800" b="0" i="1" dirty="0">
                <a:effectLst/>
                <a:latin typeface="+mj-lt"/>
              </a:rPr>
              <a:t> Rekao mi: »Ti si sluga moj, Izraele,</a:t>
            </a:r>
            <a:br>
              <a:rPr lang="hr-HR" sz="2800" b="0" i="1" dirty="0">
                <a:effectLst/>
                <a:latin typeface="+mj-lt"/>
              </a:rPr>
            </a:br>
            <a:r>
              <a:rPr lang="hr-HR" sz="2800" b="0" i="1" dirty="0">
                <a:effectLst/>
                <a:latin typeface="+mj-lt"/>
              </a:rPr>
              <a:t>u kom ću se proslaviti!«</a:t>
            </a:r>
            <a:br>
              <a:rPr lang="hr-HR" sz="2800" b="0" i="1" dirty="0">
                <a:effectLst/>
                <a:latin typeface="+mj-lt"/>
              </a:rPr>
            </a:br>
            <a:r>
              <a:rPr lang="hr-HR" sz="2800" b="0" i="1" baseline="30000" dirty="0">
                <a:effectLst/>
                <a:latin typeface="+mj-lt"/>
              </a:rPr>
              <a:t>4</a:t>
            </a:r>
            <a:r>
              <a:rPr lang="hr-HR" sz="2800" b="0" i="1" dirty="0">
                <a:effectLst/>
                <a:latin typeface="+mj-lt"/>
              </a:rPr>
              <a:t> A ja rekoh: »Zaludu sam se mučio,</a:t>
            </a:r>
            <a:br>
              <a:rPr lang="hr-HR" sz="2800" b="0" i="1" dirty="0">
                <a:effectLst/>
                <a:latin typeface="+mj-lt"/>
              </a:rPr>
            </a:br>
            <a:r>
              <a:rPr lang="hr-HR" sz="2800" b="0" i="1" dirty="0">
                <a:effectLst/>
                <a:latin typeface="+mj-lt"/>
              </a:rPr>
              <a:t>nizašto naprezao snagu.«</a:t>
            </a:r>
            <a:br>
              <a:rPr lang="hr-HR" sz="2800" b="0" i="1" dirty="0">
                <a:effectLst/>
                <a:latin typeface="+mj-lt"/>
              </a:rPr>
            </a:br>
            <a:r>
              <a:rPr lang="hr-HR" sz="2800" b="0" i="1" dirty="0">
                <a:effectLst/>
                <a:latin typeface="+mj-lt"/>
              </a:rPr>
              <a:t>Ipak, kod Jahve je moje pravo,</a:t>
            </a:r>
            <a:br>
              <a:rPr lang="hr-HR" sz="2800" b="0" i="1" dirty="0">
                <a:effectLst/>
                <a:latin typeface="+mj-lt"/>
              </a:rPr>
            </a:br>
            <a:r>
              <a:rPr lang="hr-HR" sz="2800" b="0" i="1" dirty="0">
                <a:effectLst/>
                <a:latin typeface="+mj-lt"/>
              </a:rPr>
              <a:t>kod mog Boga nagrada je moja.</a:t>
            </a:r>
            <a:br>
              <a:rPr lang="hr-HR" sz="2800" b="0" i="1" dirty="0">
                <a:effectLst/>
                <a:latin typeface="+mj-lt"/>
              </a:rPr>
            </a:br>
            <a:r>
              <a:rPr lang="hr-HR" sz="2800" b="0" i="1" baseline="30000" dirty="0">
                <a:effectLst/>
                <a:latin typeface="+mj-lt"/>
              </a:rPr>
              <a:t>5</a:t>
            </a:r>
            <a:r>
              <a:rPr lang="hr-HR" sz="2800" b="0" i="1" dirty="0">
                <a:effectLst/>
                <a:latin typeface="+mj-lt"/>
              </a:rPr>
              <a:t> A sad govori Jahve,</a:t>
            </a:r>
            <a:br>
              <a:rPr lang="hr-HR" sz="2800" b="0" i="1" dirty="0">
                <a:effectLst/>
                <a:latin typeface="+mj-lt"/>
              </a:rPr>
            </a:br>
            <a:r>
              <a:rPr lang="hr-HR" sz="2800" b="0" i="1" dirty="0">
                <a:effectLst/>
                <a:latin typeface="+mj-lt"/>
              </a:rPr>
              <a:t>koji me od utrobe slugom svojim načini,</a:t>
            </a:r>
            <a:br>
              <a:rPr lang="hr-HR" sz="2800" b="0" i="1" dirty="0">
                <a:effectLst/>
                <a:latin typeface="+mj-lt"/>
              </a:rPr>
            </a:br>
            <a:r>
              <a:rPr lang="hr-HR" sz="2800" b="0" i="1" dirty="0">
                <a:effectLst/>
                <a:latin typeface="+mj-lt"/>
              </a:rPr>
              <a:t>da mu vratim natrag Jakova,</a:t>
            </a:r>
            <a:br>
              <a:rPr lang="hr-HR" sz="2800" b="0" i="1" dirty="0">
                <a:effectLst/>
                <a:latin typeface="+mj-lt"/>
              </a:rPr>
            </a:br>
            <a:r>
              <a:rPr lang="hr-HR" sz="2800" b="0" i="1" dirty="0">
                <a:effectLst/>
                <a:latin typeface="+mj-lt"/>
              </a:rPr>
              <a:t>da se sabere Izrael.</a:t>
            </a:r>
            <a:br>
              <a:rPr lang="hr-HR" sz="2800" b="0" i="1" dirty="0">
                <a:effectLst/>
                <a:latin typeface="+mj-lt"/>
              </a:rPr>
            </a:br>
            <a:r>
              <a:rPr lang="hr-HR" sz="2800" b="0" i="1" dirty="0">
                <a:effectLst/>
                <a:latin typeface="+mj-lt"/>
              </a:rPr>
              <a:t>Proslavih se u očima Jahvinim,</a:t>
            </a:r>
            <a:br>
              <a:rPr lang="hr-HR" sz="2800" b="0" i="1" dirty="0">
                <a:effectLst/>
                <a:latin typeface="+mj-lt"/>
              </a:rPr>
            </a:br>
            <a:r>
              <a:rPr lang="hr-HR" sz="2800" b="0" i="1" dirty="0">
                <a:effectLst/>
                <a:latin typeface="+mj-lt"/>
              </a:rPr>
              <a:t>Bog moj bijaše mi snaga.</a:t>
            </a:r>
            <a:br>
              <a:rPr lang="hr-HR" sz="2800" b="0" i="1" dirty="0">
                <a:effectLst/>
                <a:latin typeface="+mj-lt"/>
              </a:rPr>
            </a:br>
            <a:r>
              <a:rPr lang="hr-HR" sz="2800" b="0" i="1" baseline="30000" dirty="0">
                <a:effectLst/>
                <a:latin typeface="+mj-lt"/>
              </a:rPr>
              <a:t>6</a:t>
            </a:r>
            <a:r>
              <a:rPr lang="hr-HR" sz="2800" b="0" i="1" dirty="0">
                <a:effectLst/>
                <a:latin typeface="+mj-lt"/>
              </a:rPr>
              <a:t> I reče mi:</a:t>
            </a:r>
            <a:br>
              <a:rPr lang="hr-HR" sz="2800" b="0" i="1" dirty="0">
                <a:effectLst/>
                <a:latin typeface="+mj-lt"/>
              </a:rPr>
            </a:br>
            <a:r>
              <a:rPr lang="hr-HR" sz="2800" b="0" i="1" dirty="0">
                <a:effectLst/>
                <a:latin typeface="+mj-lt"/>
              </a:rPr>
              <a:t>»Premalo je da mi budeš sluga,</a:t>
            </a:r>
            <a:br>
              <a:rPr lang="hr-HR" sz="2800" b="0" i="1" dirty="0">
                <a:effectLst/>
                <a:latin typeface="+mj-lt"/>
              </a:rPr>
            </a:br>
            <a:r>
              <a:rPr lang="hr-HR" sz="2800" b="0" i="1" dirty="0">
                <a:effectLst/>
                <a:latin typeface="+mj-lt"/>
              </a:rPr>
              <a:t>da podigneš plemena Jakovljeva</a:t>
            </a:r>
            <a:br>
              <a:rPr lang="hr-HR" sz="2800" b="0" i="1" dirty="0">
                <a:effectLst/>
                <a:latin typeface="+mj-lt"/>
              </a:rPr>
            </a:br>
            <a:r>
              <a:rPr lang="hr-HR" sz="2800" b="0" i="1" dirty="0">
                <a:effectLst/>
                <a:latin typeface="+mj-lt"/>
              </a:rPr>
              <a:t>i vratiš ostatak Izraelov,</a:t>
            </a:r>
            <a:br>
              <a:rPr lang="hr-HR" sz="2800" b="0" i="1" dirty="0">
                <a:effectLst/>
                <a:latin typeface="+mj-lt"/>
              </a:rPr>
            </a:br>
            <a:r>
              <a:rPr lang="hr-HR" sz="2800" b="0" i="1" dirty="0">
                <a:effectLst/>
                <a:latin typeface="+mj-lt"/>
              </a:rPr>
              <a:t>nego ću te postaviti za svjetlost narodima,</a:t>
            </a:r>
            <a:br>
              <a:rPr lang="hr-HR" sz="2800" b="0" i="1" dirty="0">
                <a:effectLst/>
                <a:latin typeface="+mj-lt"/>
              </a:rPr>
            </a:br>
            <a:r>
              <a:rPr lang="hr-HR" sz="2800" b="0" i="1" dirty="0">
                <a:effectLst/>
                <a:latin typeface="+mj-lt"/>
              </a:rPr>
              <a:t>da spas moj do nakraj zemlje doneseš.«</a:t>
            </a:r>
          </a:p>
          <a:p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79E3191-ECDB-4BF0-A2BB-4FC6B35F3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0" y="155276"/>
            <a:ext cx="6172198" cy="68580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hr-HR" sz="2800" b="0" i="1" baseline="30000" dirty="0">
                <a:effectLst/>
                <a:latin typeface="+mj-lt"/>
              </a:rPr>
              <a:t>7</a:t>
            </a:r>
            <a:r>
              <a:rPr lang="hr-HR" sz="2800" b="0" i="1" dirty="0">
                <a:effectLst/>
                <a:latin typeface="+mj-lt"/>
              </a:rPr>
              <a:t> </a:t>
            </a:r>
            <a:r>
              <a:rPr lang="hr-HR" sz="2800" b="1" i="1" dirty="0">
                <a:effectLst/>
              </a:rPr>
              <a:t>Slavni povratak</a:t>
            </a:r>
          </a:p>
          <a:p>
            <a:pPr marL="0" indent="0" algn="ctr">
              <a:buNone/>
            </a:pPr>
            <a:r>
              <a:rPr lang="hr-HR" sz="2800" b="0" i="1" dirty="0">
                <a:effectLst/>
                <a:latin typeface="+mj-lt"/>
              </a:rPr>
              <a:t>Ovako govori Jahve,</a:t>
            </a:r>
            <a:br>
              <a:rPr lang="hr-HR" sz="2800" b="0" i="1" dirty="0">
                <a:effectLst/>
                <a:latin typeface="+mj-lt"/>
              </a:rPr>
            </a:br>
            <a:r>
              <a:rPr lang="hr-HR" sz="2800" b="0" i="1" dirty="0">
                <a:effectLst/>
                <a:latin typeface="+mj-lt"/>
              </a:rPr>
              <a:t>otkupitelj Izraelov, Svetac njegov,</a:t>
            </a:r>
            <a:br>
              <a:rPr lang="hr-HR" sz="2800" b="0" i="1" dirty="0">
                <a:effectLst/>
                <a:latin typeface="+mj-lt"/>
              </a:rPr>
            </a:br>
            <a:r>
              <a:rPr lang="hr-HR" sz="2800" b="0" i="1" dirty="0">
                <a:effectLst/>
                <a:latin typeface="+mj-lt"/>
              </a:rPr>
              <a:t>onome kog preziru i odbacuju narodi,</a:t>
            </a:r>
            <a:br>
              <a:rPr lang="hr-HR" sz="2800" b="0" i="1" dirty="0">
                <a:effectLst/>
                <a:latin typeface="+mj-lt"/>
              </a:rPr>
            </a:br>
            <a:r>
              <a:rPr lang="hr-HR" sz="2800" b="0" i="1" dirty="0">
                <a:effectLst/>
                <a:latin typeface="+mj-lt"/>
              </a:rPr>
              <a:t>sluzi silničkome:</a:t>
            </a:r>
            <a:br>
              <a:rPr lang="hr-HR" sz="2800" b="0" i="1" dirty="0">
                <a:effectLst/>
                <a:latin typeface="+mj-lt"/>
              </a:rPr>
            </a:br>
            <a:r>
              <a:rPr lang="hr-HR" sz="2800" b="0" i="1" dirty="0">
                <a:effectLst/>
                <a:latin typeface="+mj-lt"/>
              </a:rPr>
              <a:t>»Kad vide, dići će se kraljevi,</a:t>
            </a:r>
            <a:br>
              <a:rPr lang="hr-HR" sz="2800" b="0" i="1" dirty="0">
                <a:effectLst/>
                <a:latin typeface="+mj-lt"/>
              </a:rPr>
            </a:br>
            <a:r>
              <a:rPr lang="hr-HR" sz="2800" b="0" i="1" dirty="0">
                <a:effectLst/>
                <a:latin typeface="+mj-lt"/>
              </a:rPr>
              <a:t>bacit će se ničice knezovi,</a:t>
            </a:r>
            <a:br>
              <a:rPr lang="hr-HR" sz="2800" b="0" i="1" dirty="0">
                <a:effectLst/>
                <a:latin typeface="+mj-lt"/>
              </a:rPr>
            </a:br>
            <a:r>
              <a:rPr lang="hr-HR" sz="2800" b="0" i="1" dirty="0">
                <a:effectLst/>
                <a:latin typeface="+mj-lt"/>
              </a:rPr>
              <a:t>zbog Jahve, koji je vjernost svoju pokazao,</a:t>
            </a:r>
            <a:br>
              <a:rPr lang="hr-HR" sz="2800" b="0" i="1" dirty="0">
                <a:effectLst/>
                <a:latin typeface="+mj-lt"/>
              </a:rPr>
            </a:br>
            <a:r>
              <a:rPr lang="hr-HR" sz="2800" b="0" i="1" dirty="0">
                <a:effectLst/>
                <a:latin typeface="+mj-lt"/>
              </a:rPr>
              <a:t>Sveca Izraelova, koji te izabrao.«</a:t>
            </a:r>
            <a:br>
              <a:rPr lang="hr-HR" sz="2800" b="0" i="1" dirty="0">
                <a:effectLst/>
                <a:latin typeface="+mj-lt"/>
              </a:rPr>
            </a:br>
            <a:r>
              <a:rPr lang="hr-HR" sz="2800" b="0" i="1" baseline="30000" dirty="0">
                <a:effectLst/>
                <a:latin typeface="+mj-lt"/>
              </a:rPr>
              <a:t>8</a:t>
            </a:r>
            <a:r>
              <a:rPr lang="hr-HR" sz="2800" b="0" i="1" dirty="0">
                <a:effectLst/>
                <a:latin typeface="+mj-lt"/>
              </a:rPr>
              <a:t> Ovako govori Jahve:</a:t>
            </a:r>
            <a:br>
              <a:rPr lang="hr-HR" sz="2800" b="0" i="1" dirty="0">
                <a:effectLst/>
                <a:latin typeface="+mj-lt"/>
              </a:rPr>
            </a:br>
            <a:r>
              <a:rPr lang="hr-HR" sz="2800" b="0" i="1" dirty="0">
                <a:effectLst/>
                <a:latin typeface="+mj-lt"/>
              </a:rPr>
              <a:t>»U vrijeme milosti ja ću te uslišiti,</a:t>
            </a:r>
            <a:br>
              <a:rPr lang="hr-HR" sz="2800" b="0" i="1" dirty="0">
                <a:effectLst/>
                <a:latin typeface="+mj-lt"/>
              </a:rPr>
            </a:br>
            <a:r>
              <a:rPr lang="hr-HR" sz="2800" b="0" i="1" dirty="0">
                <a:effectLst/>
                <a:latin typeface="+mj-lt"/>
              </a:rPr>
              <a:t>u dan spasa ja ću ti pomoći.</a:t>
            </a:r>
            <a:br>
              <a:rPr lang="hr-HR" sz="2800" b="0" i="1" dirty="0">
                <a:effectLst/>
                <a:latin typeface="+mj-lt"/>
              </a:rPr>
            </a:br>
            <a:r>
              <a:rPr lang="hr-HR" sz="2800" b="0" i="1" dirty="0">
                <a:effectLst/>
                <a:latin typeface="+mj-lt"/>
              </a:rPr>
              <a:t>Sazdao sam te i postavio</a:t>
            </a:r>
            <a:br>
              <a:rPr lang="hr-HR" sz="2800" b="0" i="1" dirty="0">
                <a:effectLst/>
                <a:latin typeface="+mj-lt"/>
              </a:rPr>
            </a:br>
            <a:r>
              <a:rPr lang="hr-HR" sz="2800" b="0" i="1" dirty="0">
                <a:effectLst/>
                <a:latin typeface="+mj-lt"/>
              </a:rPr>
              <a:t>za savez narodu,</a:t>
            </a:r>
            <a:br>
              <a:rPr lang="hr-HR" sz="2800" b="0" i="1" dirty="0">
                <a:effectLst/>
                <a:latin typeface="+mj-lt"/>
              </a:rPr>
            </a:br>
            <a:r>
              <a:rPr lang="hr-HR" sz="2800" b="0" i="1" dirty="0">
                <a:effectLst/>
                <a:latin typeface="+mj-lt"/>
              </a:rPr>
              <a:t>da zemlju podignem,</a:t>
            </a:r>
            <a:br>
              <a:rPr lang="hr-HR" sz="2800" b="0" i="1" dirty="0">
                <a:effectLst/>
                <a:latin typeface="+mj-lt"/>
              </a:rPr>
            </a:br>
            <a:r>
              <a:rPr lang="hr-HR" sz="2800" b="0" i="1" dirty="0">
                <a:effectLst/>
                <a:latin typeface="+mj-lt"/>
              </a:rPr>
              <a:t>da nanovo razdijelim baštinu opustošenu,</a:t>
            </a:r>
            <a:br>
              <a:rPr lang="hr-HR" sz="2800" b="0" i="1" dirty="0">
                <a:effectLst/>
                <a:latin typeface="+mj-lt"/>
              </a:rPr>
            </a:br>
            <a:r>
              <a:rPr lang="hr-HR" sz="2800" b="0" i="1" baseline="30000" dirty="0">
                <a:effectLst/>
                <a:latin typeface="+mj-lt"/>
              </a:rPr>
              <a:t>9</a:t>
            </a:r>
            <a:r>
              <a:rPr lang="hr-HR" sz="2800" b="0" i="1" dirty="0">
                <a:effectLst/>
                <a:latin typeface="+mj-lt"/>
              </a:rPr>
              <a:t> da kažeš zasužnjenima: ‘Iziđite!’</a:t>
            </a:r>
            <a:br>
              <a:rPr lang="hr-HR" sz="2800" b="0" i="1" dirty="0">
                <a:effectLst/>
                <a:latin typeface="+mj-lt"/>
              </a:rPr>
            </a:br>
            <a:r>
              <a:rPr lang="hr-HR" sz="2800" b="0" i="1" dirty="0">
                <a:effectLst/>
                <a:latin typeface="+mj-lt"/>
              </a:rPr>
              <a:t>a onima koji su u tami: ‘Dođite na svjetlo!’</a:t>
            </a:r>
            <a:br>
              <a:rPr lang="hr-HR" sz="2800" b="0" i="1" dirty="0">
                <a:effectLst/>
                <a:latin typeface="+mj-lt"/>
              </a:rPr>
            </a:br>
            <a:r>
              <a:rPr lang="hr-HR" sz="2800" b="0" i="1" dirty="0">
                <a:effectLst/>
                <a:latin typeface="+mj-lt"/>
              </a:rPr>
              <a:t>Oni će pásti uzduž svih putova,</a:t>
            </a:r>
            <a:br>
              <a:rPr lang="hr-HR" sz="2800" b="0" i="1" dirty="0">
                <a:effectLst/>
                <a:latin typeface="+mj-lt"/>
              </a:rPr>
            </a:br>
            <a:r>
              <a:rPr lang="hr-HR" sz="2800" b="0" i="1" dirty="0">
                <a:effectLst/>
                <a:latin typeface="+mj-lt"/>
              </a:rPr>
              <a:t>i paša će im biti po svim goletima.</a:t>
            </a:r>
            <a:br>
              <a:rPr lang="hr-HR" sz="2800" b="0" i="1" dirty="0">
                <a:effectLst/>
                <a:latin typeface="+mj-lt"/>
              </a:rPr>
            </a:br>
            <a:r>
              <a:rPr lang="hr-HR" sz="2800" b="0" i="1" baseline="30000" dirty="0">
                <a:effectLst/>
                <a:latin typeface="+mj-lt"/>
              </a:rPr>
              <a:t>10</a:t>
            </a:r>
            <a:r>
              <a:rPr lang="hr-HR" sz="2800" b="0" i="1" dirty="0">
                <a:effectLst/>
                <a:latin typeface="+mj-lt"/>
              </a:rPr>
              <a:t> Neće više gladovat’ i žeđati,</a:t>
            </a:r>
            <a:br>
              <a:rPr lang="hr-HR" sz="2800" b="0" i="1" dirty="0">
                <a:effectLst/>
                <a:latin typeface="+mj-lt"/>
              </a:rPr>
            </a:br>
            <a:r>
              <a:rPr lang="hr-HR" sz="2800" b="0" i="1" dirty="0">
                <a:effectLst/>
                <a:latin typeface="+mj-lt"/>
              </a:rPr>
              <a:t>neće ih mučiti žega ni sunce,</a:t>
            </a:r>
            <a:br>
              <a:rPr lang="hr-HR" sz="2800" b="0" i="1" dirty="0">
                <a:effectLst/>
                <a:latin typeface="+mj-lt"/>
              </a:rPr>
            </a:br>
            <a:r>
              <a:rPr lang="hr-HR" sz="2800" b="0" i="1" dirty="0">
                <a:effectLst/>
                <a:latin typeface="+mj-lt"/>
              </a:rPr>
              <a:t>jer vodit će ih onaj koji im se smiluje,</a:t>
            </a:r>
            <a:br>
              <a:rPr lang="hr-HR" sz="2800" b="0" i="1" dirty="0">
                <a:effectLst/>
                <a:latin typeface="+mj-lt"/>
              </a:rPr>
            </a:br>
            <a:r>
              <a:rPr lang="hr-HR" sz="2800" b="0" i="1" dirty="0">
                <a:effectLst/>
                <a:latin typeface="+mj-lt"/>
              </a:rPr>
              <a:t>dovest će ih k izvorima vode.</a:t>
            </a:r>
            <a:br>
              <a:rPr lang="hr-HR" sz="2800" b="0" i="1" dirty="0">
                <a:effectLst/>
                <a:latin typeface="+mj-lt"/>
              </a:rPr>
            </a:br>
            <a:r>
              <a:rPr lang="hr-HR" sz="2800" b="0" i="1" baseline="30000" dirty="0">
                <a:effectLst/>
                <a:latin typeface="+mj-lt"/>
              </a:rPr>
              <a:t>11</a:t>
            </a:r>
            <a:r>
              <a:rPr lang="hr-HR" sz="2800" b="0" i="1" dirty="0">
                <a:effectLst/>
                <a:latin typeface="+mj-lt"/>
              </a:rPr>
              <a:t> Sve gore svoje obratit će u putove,</a:t>
            </a:r>
            <a:br>
              <a:rPr lang="hr-HR" sz="2800" b="0" i="1" dirty="0">
                <a:effectLst/>
                <a:latin typeface="+mj-lt"/>
              </a:rPr>
            </a:br>
            <a:r>
              <a:rPr lang="hr-HR" sz="2800" b="0" i="1" dirty="0">
                <a:effectLst/>
                <a:latin typeface="+mj-lt"/>
              </a:rPr>
              <a:t>i ceste će se moje povisiti.«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4030276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rophet Isaiah Foretells Christ's Birth">
            <a:extLst>
              <a:ext uri="{FF2B5EF4-FFF2-40B4-BE49-F238E27FC236}">
                <a16:creationId xmlns:a16="http://schemas.microsoft.com/office/drawing/2014/main" id="{C2E98570-C857-4757-9F67-257269299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240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227D9F3-5141-4917-A429-AB977BE77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20770"/>
            <a:ext cx="6019800" cy="68580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hr-HR" sz="2200" i="1" baseline="30000" dirty="0">
                <a:latin typeface="+mj-lt"/>
              </a:rPr>
              <a:t>12 </a:t>
            </a:r>
            <a:r>
              <a:rPr lang="hr-HR" sz="2200" i="1" dirty="0">
                <a:latin typeface="+mj-lt"/>
              </a:rPr>
              <a:t>Gle, jedni dolaze izdaleka,</a:t>
            </a:r>
            <a:br>
              <a:rPr lang="hr-HR" sz="2200" i="1" dirty="0">
                <a:latin typeface="+mj-lt"/>
              </a:rPr>
            </a:br>
            <a:r>
              <a:rPr lang="hr-HR" sz="2200" i="1" dirty="0">
                <a:latin typeface="+mj-lt"/>
              </a:rPr>
              <a:t>drugi sa sjevera i sa zapada,</a:t>
            </a:r>
            <a:br>
              <a:rPr lang="hr-HR" sz="2200" i="1" dirty="0">
                <a:latin typeface="+mj-lt"/>
              </a:rPr>
            </a:br>
            <a:r>
              <a:rPr lang="hr-HR" sz="2200" i="1" dirty="0">
                <a:latin typeface="+mj-lt"/>
              </a:rPr>
              <a:t>a neki iz zemlje </a:t>
            </a:r>
            <a:r>
              <a:rPr lang="hr-HR" sz="2200" i="1" dirty="0" err="1">
                <a:latin typeface="+mj-lt"/>
              </a:rPr>
              <a:t>sinimske</a:t>
            </a:r>
            <a:r>
              <a:rPr lang="hr-HR" sz="2200" i="1" dirty="0">
                <a:latin typeface="+mj-lt"/>
              </a:rPr>
              <a:t>.</a:t>
            </a:r>
            <a:br>
              <a:rPr lang="hr-HR" sz="2200" i="1" dirty="0">
                <a:latin typeface="+mj-lt"/>
              </a:rPr>
            </a:br>
            <a:r>
              <a:rPr lang="hr-HR" sz="2200" i="1" baseline="30000" dirty="0">
                <a:latin typeface="+mj-lt"/>
              </a:rPr>
              <a:t>13 </a:t>
            </a:r>
            <a:r>
              <a:rPr lang="hr-HR" sz="2200" i="1" dirty="0">
                <a:latin typeface="+mj-lt"/>
              </a:rPr>
              <a:t>Kličite, nebesa, veseli se, zemljo,</a:t>
            </a:r>
            <a:br>
              <a:rPr lang="hr-HR" sz="2200" i="1" dirty="0">
                <a:latin typeface="+mj-lt"/>
              </a:rPr>
            </a:br>
            <a:r>
              <a:rPr lang="hr-HR" sz="2200" i="1" dirty="0">
                <a:latin typeface="+mj-lt"/>
              </a:rPr>
              <a:t>podvikujte, planine, od veselja;</a:t>
            </a:r>
            <a:br>
              <a:rPr lang="hr-HR" sz="2200" i="1" dirty="0">
                <a:latin typeface="+mj-lt"/>
              </a:rPr>
            </a:br>
            <a:r>
              <a:rPr lang="hr-HR" sz="2200" i="1" dirty="0">
                <a:latin typeface="+mj-lt"/>
              </a:rPr>
              <a:t>jer Jahve tješi narod svoj,</a:t>
            </a:r>
            <a:br>
              <a:rPr lang="hr-HR" sz="2200" i="1" dirty="0">
                <a:latin typeface="+mj-lt"/>
              </a:rPr>
            </a:br>
            <a:r>
              <a:rPr lang="hr-HR" sz="2200" i="1" dirty="0">
                <a:latin typeface="+mj-lt"/>
              </a:rPr>
              <a:t>on je milosrdan nevoljnima.</a:t>
            </a:r>
            <a:br>
              <a:rPr lang="hr-HR" sz="2200" i="1" dirty="0">
                <a:latin typeface="+mj-lt"/>
              </a:rPr>
            </a:br>
            <a:r>
              <a:rPr lang="hr-HR" sz="2200" i="1" baseline="30000" dirty="0">
                <a:latin typeface="+mj-lt"/>
              </a:rPr>
              <a:t>14</a:t>
            </a:r>
            <a:r>
              <a:rPr lang="hr-HR" sz="2200" i="1" dirty="0">
                <a:latin typeface="+mj-lt"/>
              </a:rPr>
              <a:t> Sion reče: »Jahve me ostavi,</a:t>
            </a:r>
            <a:br>
              <a:rPr lang="hr-HR" sz="2200" i="1" dirty="0">
                <a:latin typeface="+mj-lt"/>
              </a:rPr>
            </a:br>
            <a:r>
              <a:rPr lang="hr-HR" sz="2200" i="1" dirty="0">
                <a:latin typeface="+mj-lt"/>
              </a:rPr>
              <a:t>Gospod me zaboravi.«</a:t>
            </a:r>
            <a:br>
              <a:rPr lang="hr-HR" sz="2200" i="1" dirty="0">
                <a:latin typeface="+mj-lt"/>
              </a:rPr>
            </a:br>
            <a:r>
              <a:rPr lang="hr-HR" sz="2200" i="1" baseline="30000" dirty="0">
                <a:latin typeface="+mj-lt"/>
              </a:rPr>
              <a:t>15</a:t>
            </a:r>
            <a:r>
              <a:rPr lang="hr-HR" sz="2200" i="1" dirty="0">
                <a:latin typeface="+mj-lt"/>
              </a:rPr>
              <a:t> »Može li žena zaboravit’ svoje dojenče,</a:t>
            </a:r>
            <a:br>
              <a:rPr lang="hr-HR" sz="2200" i="1" dirty="0">
                <a:latin typeface="+mj-lt"/>
              </a:rPr>
            </a:br>
            <a:r>
              <a:rPr lang="hr-HR" sz="2200" i="1" dirty="0">
                <a:latin typeface="+mj-lt"/>
              </a:rPr>
              <a:t>ne imat’ sućuti za čedo utrobe svoje?</a:t>
            </a:r>
            <a:br>
              <a:rPr lang="hr-HR" sz="2200" i="1" dirty="0">
                <a:latin typeface="+mj-lt"/>
              </a:rPr>
            </a:br>
            <a:r>
              <a:rPr lang="hr-HR" sz="2200" i="1" dirty="0">
                <a:latin typeface="+mj-lt"/>
              </a:rPr>
              <a:t>Pa kad bi koja i zaboravila,</a:t>
            </a:r>
            <a:br>
              <a:rPr lang="hr-HR" sz="2200" i="1" dirty="0">
                <a:latin typeface="+mj-lt"/>
              </a:rPr>
            </a:br>
            <a:r>
              <a:rPr lang="hr-HR" sz="2200" i="1" dirty="0">
                <a:latin typeface="+mj-lt"/>
              </a:rPr>
              <a:t>tebe ja zaboraviti neću.</a:t>
            </a:r>
            <a:br>
              <a:rPr lang="hr-HR" sz="2200" i="1" dirty="0">
                <a:latin typeface="+mj-lt"/>
              </a:rPr>
            </a:br>
            <a:r>
              <a:rPr lang="hr-HR" sz="2200" i="1" dirty="0">
                <a:latin typeface="+mj-lt"/>
              </a:rPr>
              <a:t> </a:t>
            </a:r>
            <a:r>
              <a:rPr lang="hr-HR" sz="2200" i="1" baseline="30000" dirty="0">
                <a:latin typeface="+mj-lt"/>
              </a:rPr>
              <a:t> 16 </a:t>
            </a:r>
            <a:r>
              <a:rPr lang="hr-HR" sz="2200" i="1" dirty="0">
                <a:latin typeface="+mj-lt"/>
              </a:rPr>
              <a:t>Gle, u dlanove sam te svoje urezao,</a:t>
            </a:r>
            <a:br>
              <a:rPr lang="hr-HR" sz="2200" i="1" dirty="0">
                <a:latin typeface="+mj-lt"/>
              </a:rPr>
            </a:br>
            <a:r>
              <a:rPr lang="hr-HR" sz="2200" i="1" dirty="0">
                <a:latin typeface="+mj-lt"/>
              </a:rPr>
              <a:t>zidovi tvoji svagda su mi pred očima.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r-HR" sz="2200" i="1" baseline="30000" dirty="0">
                <a:latin typeface="+mj-lt"/>
              </a:rPr>
              <a:t>17 </a:t>
            </a:r>
            <a:r>
              <a:rPr lang="hr-HR" sz="2200" i="1" dirty="0">
                <a:latin typeface="+mj-lt"/>
              </a:rPr>
              <a:t>Obnovitelji tvoji hitaju,</a:t>
            </a:r>
            <a:br>
              <a:rPr lang="hr-HR" sz="2200" i="1" dirty="0">
                <a:latin typeface="+mj-lt"/>
              </a:rPr>
            </a:br>
            <a:r>
              <a:rPr lang="hr-HR" sz="2200" i="1" dirty="0">
                <a:latin typeface="+mj-lt"/>
              </a:rPr>
              <a:t>rušioci tvoji i pustošitelji odlaze od tebe.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r-HR" sz="2200" i="1" baseline="30000" dirty="0">
                <a:latin typeface="+mj-lt"/>
              </a:rPr>
              <a:t>18 </a:t>
            </a:r>
            <a:r>
              <a:rPr lang="hr-HR" sz="2200" i="1" dirty="0">
                <a:latin typeface="+mj-lt"/>
              </a:rPr>
              <a:t>Obazri se oko sebe i pogledaj:</a:t>
            </a:r>
            <a:br>
              <a:rPr lang="hr-HR" sz="2200" i="1" dirty="0">
                <a:latin typeface="+mj-lt"/>
              </a:rPr>
            </a:br>
            <a:r>
              <a:rPr lang="hr-HR" sz="2200" i="1" dirty="0">
                <a:latin typeface="+mj-lt"/>
              </a:rPr>
              <a:t>sabiru se svi i dolaze k tebi.</a:t>
            </a:r>
            <a:br>
              <a:rPr lang="hr-HR" sz="2200" i="1" dirty="0">
                <a:latin typeface="+mj-lt"/>
              </a:rPr>
            </a:br>
            <a:r>
              <a:rPr lang="hr-HR" sz="2200" i="1" dirty="0">
                <a:latin typeface="+mj-lt"/>
              </a:rPr>
              <a:t>Života mi moga« – riječ je Jahvina –</a:t>
            </a:r>
            <a:br>
              <a:rPr lang="hr-HR" sz="2200" i="1" dirty="0">
                <a:latin typeface="+mj-lt"/>
              </a:rPr>
            </a:br>
            <a:r>
              <a:rPr lang="hr-HR" sz="2200" i="1" dirty="0">
                <a:latin typeface="+mj-lt"/>
              </a:rPr>
              <a:t>»svima ćeš se njima zaodjenuti </a:t>
            </a:r>
            <a:r>
              <a:rPr lang="hr-HR" sz="2200" i="1" dirty="0" err="1">
                <a:latin typeface="+mj-lt"/>
              </a:rPr>
              <a:t>k’o</a:t>
            </a:r>
            <a:r>
              <a:rPr lang="hr-HR" sz="2200" i="1" dirty="0">
                <a:latin typeface="+mj-lt"/>
              </a:rPr>
              <a:t> nakitom,</a:t>
            </a:r>
            <a:br>
              <a:rPr lang="hr-HR" sz="2200" i="1" dirty="0">
                <a:latin typeface="+mj-lt"/>
              </a:rPr>
            </a:br>
            <a:r>
              <a:rPr lang="hr-HR" sz="2200" i="1" dirty="0">
                <a:latin typeface="+mj-lt"/>
              </a:rPr>
              <a:t>i njima ćeš se </a:t>
            </a:r>
            <a:r>
              <a:rPr lang="hr-HR" sz="2200" i="1" dirty="0" err="1">
                <a:latin typeface="+mj-lt"/>
              </a:rPr>
              <a:t>k’o</a:t>
            </a:r>
            <a:r>
              <a:rPr lang="hr-HR" sz="2200" i="1" dirty="0">
                <a:latin typeface="+mj-lt"/>
              </a:rPr>
              <a:t> nevjesta ukrasiti!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79E3191-ECDB-4BF0-A2BB-4FC6B35F3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0" y="120770"/>
            <a:ext cx="6172198" cy="68580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hr-HR" sz="8800" i="1" baseline="30000" dirty="0">
                <a:latin typeface="+mj-lt"/>
              </a:rPr>
              <a:t>19 </a:t>
            </a:r>
            <a:r>
              <a:rPr lang="hr-HR" sz="8800" i="1" dirty="0">
                <a:latin typeface="+mj-lt"/>
              </a:rPr>
              <a:t>Jest, tvoje ruševine, tvoje razvaline</a:t>
            </a:r>
            <a:br>
              <a:rPr lang="hr-HR" sz="8800" i="1" dirty="0">
                <a:latin typeface="+mj-lt"/>
              </a:rPr>
            </a:br>
            <a:r>
              <a:rPr lang="hr-HR" sz="8800" i="1" dirty="0">
                <a:latin typeface="+mj-lt"/>
              </a:rPr>
              <a:t>i tvoja zemlja poharana</a:t>
            </a:r>
            <a:br>
              <a:rPr lang="hr-HR" sz="8800" i="1" dirty="0">
                <a:latin typeface="+mj-lt"/>
              </a:rPr>
            </a:br>
            <a:r>
              <a:rPr lang="hr-HR" sz="8800" i="1" dirty="0">
                <a:latin typeface="+mj-lt"/>
              </a:rPr>
              <a:t>pretijesna će biti žiteljima tvojim</a:t>
            </a:r>
            <a:br>
              <a:rPr lang="hr-HR" sz="8800" i="1" dirty="0">
                <a:latin typeface="+mj-lt"/>
              </a:rPr>
            </a:br>
            <a:r>
              <a:rPr lang="hr-HR" sz="8800" i="1" dirty="0">
                <a:latin typeface="+mj-lt"/>
              </a:rPr>
              <a:t>kad se udalje oni što te zatirahu.</a:t>
            </a:r>
            <a:br>
              <a:rPr lang="hr-HR" sz="8800" i="1" dirty="0">
                <a:latin typeface="+mj-lt"/>
              </a:rPr>
            </a:br>
            <a:r>
              <a:rPr lang="hr-HR" sz="8800" i="1" baseline="30000" dirty="0">
                <a:latin typeface="+mj-lt"/>
              </a:rPr>
              <a:t>20</a:t>
            </a:r>
            <a:r>
              <a:rPr lang="hr-HR" sz="8800" i="1" dirty="0">
                <a:latin typeface="+mj-lt"/>
              </a:rPr>
              <a:t> Opet će na tvoje uši reći</a:t>
            </a:r>
            <a:br>
              <a:rPr lang="hr-HR" sz="8800" i="1" dirty="0">
                <a:latin typeface="+mj-lt"/>
              </a:rPr>
            </a:br>
            <a:r>
              <a:rPr lang="hr-HR" sz="8800" i="1" dirty="0">
                <a:latin typeface="+mj-lt"/>
              </a:rPr>
              <a:t>sinovi kojih si bila lišena:</a:t>
            </a:r>
            <a:br>
              <a:rPr lang="hr-HR" sz="8800" i="1" dirty="0">
                <a:latin typeface="+mj-lt"/>
              </a:rPr>
            </a:br>
            <a:r>
              <a:rPr lang="hr-HR" sz="8800" i="1" dirty="0">
                <a:latin typeface="+mj-lt"/>
              </a:rPr>
              <a:t>‘Pretijesno mi je mjesto ovo,</a:t>
            </a:r>
            <a:br>
              <a:rPr lang="hr-HR" sz="8800" i="1" dirty="0">
                <a:latin typeface="+mj-lt"/>
              </a:rPr>
            </a:br>
            <a:r>
              <a:rPr lang="hr-HR" sz="8800" i="1" dirty="0">
                <a:latin typeface="+mj-lt"/>
              </a:rPr>
              <a:t>makni se da se mogu smjestiti.’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r-HR" sz="8800" i="1" baseline="30000" dirty="0">
                <a:latin typeface="+mj-lt"/>
              </a:rPr>
              <a:t>21</a:t>
            </a:r>
            <a:r>
              <a:rPr lang="hr-HR" sz="8800" i="1" dirty="0">
                <a:latin typeface="+mj-lt"/>
              </a:rPr>
              <a:t> I ti ćeš se u srcu svom zapitati:</a:t>
            </a:r>
            <a:br>
              <a:rPr lang="hr-HR" sz="8800" i="1" dirty="0">
                <a:latin typeface="+mj-lt"/>
              </a:rPr>
            </a:br>
            <a:r>
              <a:rPr lang="hr-HR" sz="8800" i="1" dirty="0">
                <a:latin typeface="+mj-lt"/>
              </a:rPr>
              <a:t>‘Tko mi rodi sve ove?</a:t>
            </a:r>
            <a:br>
              <a:rPr lang="hr-HR" sz="8800" i="1" dirty="0">
                <a:latin typeface="+mj-lt"/>
              </a:rPr>
            </a:br>
            <a:r>
              <a:rPr lang="hr-HR" sz="8800" i="1" dirty="0">
                <a:latin typeface="+mj-lt"/>
              </a:rPr>
              <a:t>Bijah bez djece, neplodna,</a:t>
            </a:r>
            <a:br>
              <a:rPr lang="hr-HR" sz="8800" i="1" dirty="0">
                <a:latin typeface="+mj-lt"/>
              </a:rPr>
            </a:br>
            <a:r>
              <a:rPr lang="hr-HR" sz="8800" i="1" dirty="0">
                <a:latin typeface="+mj-lt"/>
              </a:rPr>
              <a:t>prognana i odbačena,</a:t>
            </a:r>
            <a:br>
              <a:rPr lang="hr-HR" sz="8800" i="1" dirty="0">
                <a:latin typeface="+mj-lt"/>
              </a:rPr>
            </a:br>
            <a:r>
              <a:rPr lang="hr-HR" sz="8800" i="1" dirty="0">
                <a:latin typeface="+mj-lt"/>
              </a:rPr>
              <a:t>pa tko ih podiže?</a:t>
            </a:r>
            <a:br>
              <a:rPr lang="hr-HR" sz="8800" i="1" dirty="0">
                <a:latin typeface="+mj-lt"/>
              </a:rPr>
            </a:br>
            <a:r>
              <a:rPr lang="hr-HR" sz="8800" i="1" dirty="0">
                <a:latin typeface="+mj-lt"/>
              </a:rPr>
              <a:t>Bijah, eto, sama ostala,</a:t>
            </a:r>
            <a:br>
              <a:rPr lang="hr-HR" sz="8800" i="1" dirty="0">
                <a:latin typeface="+mj-lt"/>
              </a:rPr>
            </a:br>
            <a:r>
              <a:rPr lang="hr-HR" sz="8800" i="1" dirty="0">
                <a:latin typeface="+mj-lt"/>
              </a:rPr>
              <a:t>a oni gdje su bili?’«</a:t>
            </a:r>
            <a:br>
              <a:rPr lang="hr-HR" sz="8800" i="1" dirty="0">
                <a:latin typeface="+mj-lt"/>
              </a:rPr>
            </a:br>
            <a:r>
              <a:rPr lang="hr-HR" sz="8800" i="1" baseline="30000" dirty="0">
                <a:latin typeface="+mj-lt"/>
              </a:rPr>
              <a:t>22</a:t>
            </a:r>
            <a:r>
              <a:rPr lang="hr-HR" sz="8800" i="1" dirty="0">
                <a:latin typeface="+mj-lt"/>
              </a:rPr>
              <a:t> Ovako govori Gospod Jahve:</a:t>
            </a:r>
            <a:br>
              <a:rPr lang="hr-HR" sz="8800" i="1" dirty="0">
                <a:latin typeface="+mj-lt"/>
              </a:rPr>
            </a:br>
            <a:r>
              <a:rPr lang="hr-HR" sz="8800" i="1" dirty="0">
                <a:latin typeface="+mj-lt"/>
              </a:rPr>
              <a:t>»Evo, dajem rukom znak narodima</a:t>
            </a:r>
            <a:br>
              <a:rPr lang="hr-HR" sz="8800" i="1" dirty="0">
                <a:latin typeface="+mj-lt"/>
              </a:rPr>
            </a:br>
            <a:r>
              <a:rPr lang="hr-HR" sz="8800" i="1" dirty="0">
                <a:latin typeface="+mj-lt"/>
              </a:rPr>
              <a:t>i zastavu svoju dižem plemenima.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r-HR" sz="8800" i="1" dirty="0">
                <a:latin typeface="+mj-lt"/>
              </a:rPr>
              <a:t>Vratit će ti u naručju sinove,</a:t>
            </a:r>
            <a:br>
              <a:rPr lang="hr-HR" sz="8800" i="1" dirty="0">
                <a:latin typeface="+mj-lt"/>
              </a:rPr>
            </a:br>
            <a:r>
              <a:rPr lang="hr-HR" sz="8800" i="1" dirty="0">
                <a:latin typeface="+mj-lt"/>
              </a:rPr>
              <a:t>nosit će ti kćeri na plećima.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r-HR" sz="8800" i="1" baseline="30000" dirty="0">
                <a:latin typeface="+mj-lt"/>
              </a:rPr>
              <a:t>23</a:t>
            </a:r>
            <a:r>
              <a:rPr lang="hr-HR" sz="8800" i="1" dirty="0">
                <a:latin typeface="+mj-lt"/>
              </a:rPr>
              <a:t> Kraljevi će biti tvoji skrbnici,</a:t>
            </a:r>
            <a:br>
              <a:rPr lang="hr-HR" sz="8800" i="1" dirty="0">
                <a:latin typeface="+mj-lt"/>
              </a:rPr>
            </a:br>
            <a:r>
              <a:rPr lang="hr-HR" sz="8800" i="1" dirty="0">
                <a:latin typeface="+mj-lt"/>
              </a:rPr>
              <a:t>a kneginje im tvoje dojkinje.</a:t>
            </a:r>
            <a:br>
              <a:rPr lang="hr-HR" sz="8800" i="1" dirty="0">
                <a:latin typeface="+mj-lt"/>
              </a:rPr>
            </a:br>
            <a:r>
              <a:rPr lang="hr-HR" sz="8800" i="1" dirty="0">
                <a:latin typeface="+mj-lt"/>
              </a:rPr>
              <a:t>Klanjat će ti se licem do zemlje,</a:t>
            </a:r>
            <a:br>
              <a:rPr lang="hr-HR" sz="8800" i="1" dirty="0">
                <a:latin typeface="+mj-lt"/>
              </a:rPr>
            </a:br>
            <a:r>
              <a:rPr lang="hr-HR" sz="8800" i="1" dirty="0">
                <a:latin typeface="+mj-lt"/>
              </a:rPr>
              <a:t>i prah će lizat’ s tvojih nogu.</a:t>
            </a:r>
            <a:br>
              <a:rPr lang="hr-HR" sz="8800" i="1" dirty="0">
                <a:latin typeface="+mj-lt"/>
              </a:rPr>
            </a:br>
            <a:r>
              <a:rPr lang="hr-HR" sz="8800" i="1" dirty="0">
                <a:latin typeface="+mj-lt"/>
              </a:rPr>
              <a:t>I znat ćeš da sam ja Jahve:</a:t>
            </a:r>
            <a:br>
              <a:rPr lang="hr-HR" sz="8800" i="1" dirty="0">
                <a:latin typeface="+mj-lt"/>
              </a:rPr>
            </a:br>
            <a:r>
              <a:rPr lang="hr-HR" sz="8800" i="1" dirty="0">
                <a:latin typeface="+mj-lt"/>
              </a:rPr>
              <a:t>koji se u me uzdaju, neće se posramiti.«</a:t>
            </a:r>
            <a:br>
              <a:rPr lang="hr-HR" sz="8800" i="1" dirty="0">
                <a:latin typeface="+mj-lt"/>
              </a:rPr>
            </a:br>
            <a:r>
              <a:rPr lang="hr-HR" sz="8800" i="1" baseline="30000" dirty="0">
                <a:latin typeface="+mj-lt"/>
              </a:rPr>
              <a:t>24</a:t>
            </a:r>
            <a:r>
              <a:rPr lang="hr-HR" sz="8800" i="1" dirty="0">
                <a:latin typeface="+mj-lt"/>
              </a:rPr>
              <a:t> Može li se otet’ plijen junaku?</a:t>
            </a:r>
            <a:br>
              <a:rPr lang="hr-HR" sz="8800" i="1" dirty="0">
                <a:latin typeface="+mj-lt"/>
              </a:rPr>
            </a:br>
            <a:r>
              <a:rPr lang="hr-HR" sz="8800" i="1" dirty="0">
                <a:latin typeface="+mj-lt"/>
              </a:rPr>
              <a:t>Može li sužanj </a:t>
            </a:r>
            <a:r>
              <a:rPr lang="hr-HR" sz="8800" i="1" dirty="0" err="1">
                <a:latin typeface="+mj-lt"/>
              </a:rPr>
              <a:t>pobjeć</a:t>
            </a:r>
            <a:r>
              <a:rPr lang="hr-HR" sz="8800" i="1" dirty="0">
                <a:latin typeface="+mj-lt"/>
              </a:rPr>
              <a:t>’ pobjedniku?</a:t>
            </a:r>
          </a:p>
          <a:p>
            <a:pPr marL="0" indent="0" algn="ctr">
              <a:spcBef>
                <a:spcPts val="0"/>
              </a:spcBef>
              <a:buNone/>
            </a:pPr>
            <a:br>
              <a:rPr lang="hr-HR" sz="5500" i="1" dirty="0">
                <a:latin typeface="+mj-lt"/>
              </a:rPr>
            </a:br>
            <a:br>
              <a:rPr lang="hr-HR" sz="2800" b="0" i="1" dirty="0">
                <a:effectLst/>
                <a:latin typeface="+mj-lt"/>
              </a:rPr>
            </a:b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3304397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Prophet Isaiah Foretells Christ's Birth">
            <a:extLst>
              <a:ext uri="{FF2B5EF4-FFF2-40B4-BE49-F238E27FC236}">
                <a16:creationId xmlns:a16="http://schemas.microsoft.com/office/drawing/2014/main" id="{CEA7F7FE-AFEC-4B6E-ACE9-E2B6E1C4A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240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227D9F3-5141-4917-A429-AB977BE77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98407"/>
            <a:ext cx="60198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hr-HR" sz="2200" i="1" baseline="30000" dirty="0">
                <a:latin typeface="+mj-lt"/>
              </a:rPr>
              <a:t>25 </a:t>
            </a:r>
            <a:r>
              <a:rPr lang="hr-HR" sz="2200" i="1" dirty="0">
                <a:latin typeface="+mj-lt"/>
              </a:rPr>
              <a:t>Da, ovako govori Jahve:</a:t>
            </a:r>
            <a:br>
              <a:rPr lang="hr-HR" sz="2200" i="1" dirty="0">
                <a:latin typeface="+mj-lt"/>
              </a:rPr>
            </a:br>
            <a:r>
              <a:rPr lang="hr-HR" sz="2200" i="1" dirty="0">
                <a:latin typeface="+mj-lt"/>
              </a:rPr>
              <a:t>»Bit će oduzet sužanj junaku,</a:t>
            </a:r>
            <a:br>
              <a:rPr lang="hr-HR" sz="2200" i="1" dirty="0">
                <a:latin typeface="+mj-lt"/>
              </a:rPr>
            </a:br>
            <a:r>
              <a:rPr lang="hr-HR" sz="2200" i="1" dirty="0">
                <a:latin typeface="+mj-lt"/>
              </a:rPr>
              <a:t>pobjeći će plijen pobjedniku!</a:t>
            </a:r>
            <a:br>
              <a:rPr lang="hr-HR" sz="2200" i="1" dirty="0">
                <a:latin typeface="+mj-lt"/>
              </a:rPr>
            </a:br>
            <a:r>
              <a:rPr lang="hr-HR" sz="2200" i="1" dirty="0">
                <a:latin typeface="+mj-lt"/>
              </a:rPr>
              <a:t>S onima koji se s tobom spore</a:t>
            </a:r>
            <a:br>
              <a:rPr lang="hr-HR" sz="2200" i="1" dirty="0">
                <a:latin typeface="+mj-lt"/>
              </a:rPr>
            </a:br>
            <a:r>
              <a:rPr lang="hr-HR" sz="2200" i="1" dirty="0">
                <a:latin typeface="+mj-lt"/>
              </a:rPr>
              <a:t>ja ću se sporiti,</a:t>
            </a:r>
            <a:br>
              <a:rPr lang="hr-HR" sz="2200" i="1" dirty="0">
                <a:latin typeface="+mj-lt"/>
              </a:rPr>
            </a:br>
            <a:r>
              <a:rPr lang="hr-HR" sz="2200" i="1" dirty="0">
                <a:latin typeface="+mj-lt"/>
              </a:rPr>
              <a:t>tvoju djecu ja ću izbaviti;</a:t>
            </a:r>
            <a:br>
              <a:rPr lang="hr-HR" sz="2200" i="1" dirty="0">
                <a:latin typeface="+mj-lt"/>
              </a:rPr>
            </a:br>
            <a:r>
              <a:rPr lang="hr-HR" sz="2200" i="1" baseline="30000" dirty="0">
                <a:latin typeface="+mj-lt"/>
              </a:rPr>
              <a:t>26</a:t>
            </a:r>
            <a:r>
              <a:rPr lang="hr-HR" sz="2200" i="1" dirty="0">
                <a:latin typeface="+mj-lt"/>
              </a:rPr>
              <a:t> tlačiteljima ću tvojim dati njihovo meso za jelo,</a:t>
            </a:r>
            <a:br>
              <a:rPr lang="hr-HR" sz="2200" i="1" dirty="0">
                <a:latin typeface="+mj-lt"/>
              </a:rPr>
            </a:br>
            <a:r>
              <a:rPr lang="hr-HR" sz="2200" i="1" dirty="0">
                <a:latin typeface="+mj-lt"/>
              </a:rPr>
              <a:t>i svojom krvlju opit će se kao moštom.</a:t>
            </a:r>
            <a:br>
              <a:rPr lang="hr-HR" sz="2200" i="1" dirty="0">
                <a:latin typeface="+mj-lt"/>
              </a:rPr>
            </a:br>
            <a:r>
              <a:rPr lang="hr-HR" sz="2200" i="1" dirty="0">
                <a:latin typeface="+mj-lt"/>
              </a:rPr>
              <a:t>I znat će svako tijelo</a:t>
            </a:r>
            <a:br>
              <a:rPr lang="hr-HR" sz="2200" i="1" dirty="0">
                <a:latin typeface="+mj-lt"/>
              </a:rPr>
            </a:br>
            <a:r>
              <a:rPr lang="hr-HR" sz="2200" i="1" dirty="0">
                <a:latin typeface="+mj-lt"/>
              </a:rPr>
              <a:t>da sam ja Jahve, Spasitelj tvoj,</a:t>
            </a:r>
            <a:br>
              <a:rPr lang="hr-HR" sz="2200" i="1" dirty="0">
                <a:latin typeface="+mj-lt"/>
              </a:rPr>
            </a:br>
            <a:r>
              <a:rPr lang="hr-HR" sz="2200" i="1" dirty="0">
                <a:latin typeface="+mj-lt"/>
              </a:rPr>
              <a:t>i da je tvoj otkupitelj Silni Jakovljev.«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61371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CFC474-4D2A-4017-A7C0-1C6492D7F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266" y="68791"/>
            <a:ext cx="2472267" cy="1325563"/>
          </a:xfrm>
        </p:spPr>
        <p:txBody>
          <a:bodyPr/>
          <a:lstStyle/>
          <a:p>
            <a:pPr algn="ctr"/>
            <a:r>
              <a:rPr lang="hr-HR" b="1" dirty="0">
                <a:latin typeface="+mn-lt"/>
              </a:rPr>
              <a:t>Izaija 49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17E32B9-E018-42B8-8FA9-43F626E3F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94354"/>
            <a:ext cx="7416800" cy="5463646"/>
          </a:xfrm>
        </p:spPr>
        <p:txBody>
          <a:bodyPr>
            <a:normAutofit fontScale="92500" lnSpcReduction="10000"/>
          </a:bodyPr>
          <a:lstStyle/>
          <a:p>
            <a:r>
              <a:rPr lang="hr-HR" u="sng" dirty="0"/>
              <a:t>Jedno od ključnih poglavlja u Knjizi proroka Izaije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b="1" dirty="0" err="1"/>
              <a:t>Deutero</a:t>
            </a:r>
            <a:r>
              <a:rPr lang="hr-HR" b="1" dirty="0"/>
              <a:t>-Izaija </a:t>
            </a:r>
            <a:r>
              <a:rPr lang="hr-HR" dirty="0"/>
              <a:t>= </a:t>
            </a:r>
            <a:r>
              <a:rPr lang="hr-HR" i="1" dirty="0">
                <a:solidFill>
                  <a:schemeClr val="accent2">
                    <a:lumMod val="75000"/>
                  </a:schemeClr>
                </a:solidFill>
              </a:rPr>
              <a:t>Knjiga Izraelove utjehe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hr-HR" dirty="0"/>
              <a:t>Ne pripisuje se Izaiji (8.st.pr.Kr.) nego proroku koji je 2 st. mlađi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hr-HR" dirty="0"/>
              <a:t>Jeruzalem je zauzet </a:t>
            </a:r>
            <a:r>
              <a:rPr lang="hr-HR" dirty="0">
                <a:sym typeface="Wingdings" panose="05000000000000000000" pitchFamily="2" charset="2"/>
              </a:rPr>
              <a:t> </a:t>
            </a:r>
            <a:r>
              <a:rPr lang="hr-HR" b="1" dirty="0">
                <a:sym typeface="Wingdings" panose="05000000000000000000" pitchFamily="2" charset="2"/>
              </a:rPr>
              <a:t>Babilonsko ropstvo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hr-HR" dirty="0"/>
              <a:t>Perzijski </a:t>
            </a:r>
            <a:r>
              <a:rPr lang="hr-HR" b="1" dirty="0"/>
              <a:t>kralj Kir </a:t>
            </a:r>
            <a:r>
              <a:rPr lang="hr-HR" dirty="0"/>
              <a:t>= </a:t>
            </a:r>
            <a:r>
              <a:rPr lang="hr-HR" i="1" dirty="0"/>
              <a:t>Osloboditelj Židova</a:t>
            </a:r>
          </a:p>
          <a:p>
            <a:r>
              <a:rPr lang="hr-HR" dirty="0"/>
              <a:t> </a:t>
            </a:r>
            <a:r>
              <a:rPr lang="hr-HR" b="1" u="sng" dirty="0"/>
              <a:t>Forma teksta:</a:t>
            </a:r>
          </a:p>
          <a:p>
            <a:pPr lvl="1"/>
            <a:r>
              <a:rPr lang="hr-HR" dirty="0"/>
              <a:t>Broji 26 redaka</a:t>
            </a:r>
          </a:p>
          <a:p>
            <a:pPr lvl="1"/>
            <a:r>
              <a:rPr lang="hr-HR" b="0" i="0" u="sng" dirty="0">
                <a:solidFill>
                  <a:srgbClr val="0A0A0A"/>
                </a:solidFill>
                <a:effectLst/>
              </a:rPr>
              <a:t>Prethodno poglavlje (48.) </a:t>
            </a:r>
            <a:r>
              <a:rPr lang="hr-HR" b="0" i="0" dirty="0">
                <a:solidFill>
                  <a:srgbClr val="0A0A0A"/>
                </a:solidFill>
                <a:effectLst/>
              </a:rPr>
              <a:t>govori o: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hr-HR" b="1" i="0" dirty="0">
                <a:solidFill>
                  <a:srgbClr val="0A0A0A"/>
                </a:solidFill>
                <a:effectLst/>
              </a:rPr>
              <a:t>Jahve</a:t>
            </a:r>
            <a:r>
              <a:rPr lang="hr-HR" b="0" i="0" dirty="0">
                <a:solidFill>
                  <a:srgbClr val="0A0A0A"/>
                </a:solidFill>
                <a:effectLst/>
              </a:rPr>
              <a:t> - jedini </a:t>
            </a:r>
            <a:r>
              <a:rPr lang="hr-HR" dirty="0">
                <a:solidFill>
                  <a:srgbClr val="0A0A0A"/>
                </a:solidFill>
              </a:rPr>
              <a:t>g</a:t>
            </a:r>
            <a:r>
              <a:rPr lang="hr-HR" b="0" i="0" dirty="0">
                <a:solidFill>
                  <a:srgbClr val="0A0A0A"/>
                </a:solidFill>
                <a:effectLst/>
              </a:rPr>
              <a:t>ospodar budućnosti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hr-HR" b="1" dirty="0">
                <a:solidFill>
                  <a:srgbClr val="0A0A0A"/>
                </a:solidFill>
              </a:rPr>
              <a:t>Kir</a:t>
            </a:r>
            <a:r>
              <a:rPr lang="hr-HR" dirty="0">
                <a:solidFill>
                  <a:srgbClr val="0A0A0A"/>
                </a:solidFill>
              </a:rPr>
              <a:t> – miljenik Jahvin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hr-HR" b="0" i="0" dirty="0">
                <a:solidFill>
                  <a:srgbClr val="0A0A0A"/>
                </a:solidFill>
                <a:effectLst/>
              </a:rPr>
              <a:t>Namjere Jahvine s Izraelom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hr-HR" dirty="0">
                <a:solidFill>
                  <a:srgbClr val="0A0A0A"/>
                </a:solidFill>
              </a:rPr>
              <a:t>Pjesma izlaska iz Babilona</a:t>
            </a:r>
          </a:p>
          <a:p>
            <a:pPr lvl="1"/>
            <a:r>
              <a:rPr lang="hr-HR" b="0" i="0" u="sng" dirty="0">
                <a:solidFill>
                  <a:srgbClr val="0A0A0A"/>
                </a:solidFill>
                <a:effectLst/>
              </a:rPr>
              <a:t>Poglavlje poslije (50.) </a:t>
            </a:r>
            <a:r>
              <a:rPr lang="hr-HR" b="0" i="0" dirty="0">
                <a:solidFill>
                  <a:srgbClr val="0A0A0A"/>
                </a:solidFill>
                <a:effectLst/>
              </a:rPr>
              <a:t>govori o: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hr-HR" dirty="0">
                <a:solidFill>
                  <a:srgbClr val="0A0A0A"/>
                </a:solidFill>
              </a:rPr>
              <a:t>Stalnosti spasenja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hr-HR" b="1" i="0" dirty="0">
                <a:solidFill>
                  <a:srgbClr val="0A0A0A"/>
                </a:solidFill>
                <a:effectLst/>
              </a:rPr>
              <a:t>Treća pjesma o Sluzi Jahvinu </a:t>
            </a:r>
            <a:r>
              <a:rPr lang="hr-HR" b="0" i="0" dirty="0">
                <a:solidFill>
                  <a:srgbClr val="0A0A0A"/>
                </a:solidFill>
                <a:effectLst/>
                <a:sym typeface="Wingdings" panose="05000000000000000000" pitchFamily="2" charset="2"/>
              </a:rPr>
              <a:t> Sluga izvješćuje o svome poslanju</a:t>
            </a:r>
            <a:endParaRPr lang="hr-HR" b="0" i="0" dirty="0">
              <a:solidFill>
                <a:srgbClr val="0A0A0A"/>
              </a:solidFill>
              <a:effectLst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hr-HR" dirty="0"/>
          </a:p>
        </p:txBody>
      </p:sp>
      <p:pic>
        <p:nvPicPr>
          <p:cNvPr id="8194" name="Picture 2" descr="Isaiah - Wikipedia">
            <a:extLst>
              <a:ext uri="{FF2B5EF4-FFF2-40B4-BE49-F238E27FC236}">
                <a16:creationId xmlns:a16="http://schemas.microsoft.com/office/drawing/2014/main" id="{6E74C160-1966-48D0-8FC8-F9D3103B5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0"/>
            <a:ext cx="4714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240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Is there any God beside me?&quot; - Isaiah 44 — All Saints' Church Laleham">
            <a:extLst>
              <a:ext uri="{FF2B5EF4-FFF2-40B4-BE49-F238E27FC236}">
                <a16:creationId xmlns:a16="http://schemas.microsoft.com/office/drawing/2014/main" id="{8A3753B6-BED9-4651-BD88-F3565872F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17E32B9-E018-42B8-8FA9-43F626E3F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6536267" cy="6858000"/>
          </a:xfrm>
        </p:spPr>
        <p:txBody>
          <a:bodyPr>
            <a:normAutofit/>
          </a:bodyPr>
          <a:lstStyle/>
          <a:p>
            <a:r>
              <a:rPr lang="hr-HR" b="1" u="sng" dirty="0"/>
              <a:t>Forma teksta:</a:t>
            </a:r>
          </a:p>
          <a:p>
            <a:pPr lvl="1"/>
            <a:r>
              <a:rPr lang="hr-HR" u="sng" dirty="0"/>
              <a:t>49. poglavlje sadrži</a:t>
            </a:r>
            <a:r>
              <a:rPr lang="hr-HR" dirty="0"/>
              <a:t> :</a:t>
            </a:r>
          </a:p>
          <a:p>
            <a:pPr marL="1371600" lvl="2" indent="-457200">
              <a:buFont typeface="+mj-lt"/>
              <a:buAutoNum type="arabicPeriod"/>
            </a:pPr>
            <a:r>
              <a:rPr lang="hr-HR" b="1" dirty="0">
                <a:solidFill>
                  <a:srgbClr val="0A0A0A"/>
                </a:solidFill>
              </a:rPr>
              <a:t>D</a:t>
            </a:r>
            <a:r>
              <a:rPr lang="hr-HR" b="1" i="0" dirty="0">
                <a:solidFill>
                  <a:srgbClr val="0A0A0A"/>
                </a:solidFill>
                <a:effectLst/>
              </a:rPr>
              <a:t>rugu "Pjesmu o Sluzi Gospodnjem"</a:t>
            </a:r>
            <a:r>
              <a:rPr lang="hr-HR" b="0" i="0" dirty="0">
                <a:solidFill>
                  <a:srgbClr val="0A0A0A"/>
                </a:solidFill>
                <a:effectLst/>
              </a:rPr>
              <a:t> (r. 1-6/7) </a:t>
            </a:r>
            <a:endParaRPr lang="hr-HR" dirty="0">
              <a:solidFill>
                <a:srgbClr val="0A0A0A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hr-HR" dirty="0">
                <a:solidFill>
                  <a:srgbClr val="0A0A0A"/>
                </a:solidFill>
              </a:rPr>
              <a:t>U</a:t>
            </a:r>
            <a:r>
              <a:rPr lang="hr-HR" b="0" i="0" dirty="0">
                <a:solidFill>
                  <a:srgbClr val="0A0A0A"/>
                </a:solidFill>
                <a:effectLst/>
              </a:rPr>
              <a:t>tješnu poruku o obnovi Izraela – </a:t>
            </a:r>
            <a:r>
              <a:rPr lang="hr-HR" b="1" i="0" dirty="0">
                <a:solidFill>
                  <a:srgbClr val="0A0A0A"/>
                </a:solidFill>
                <a:effectLst/>
              </a:rPr>
              <a:t>Slavni povratak</a:t>
            </a:r>
            <a:endParaRPr lang="hr-HR" u="sng" dirty="0"/>
          </a:p>
          <a:p>
            <a:pPr lvl="1"/>
            <a:r>
              <a:rPr lang="hr-HR" b="1" u="sng" dirty="0"/>
              <a:t>Tematska povezanost: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hr-HR" dirty="0"/>
              <a:t>49. poglavlje se nastavlja na 48. jer je Sluga Božji taj koji će spasiti Izraela iz Babilona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hr-HR" dirty="0"/>
              <a:t>50. poglavlje donosi drugu sliku Sluge Jahvina </a:t>
            </a:r>
          </a:p>
          <a:p>
            <a:pPr lvl="1"/>
            <a:r>
              <a:rPr lang="hr-HR" b="1" u="sng" dirty="0"/>
              <a:t>Ključne riječi</a:t>
            </a:r>
            <a:r>
              <a:rPr lang="hr-HR" b="1" dirty="0"/>
              <a:t>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hr-HR" i="1" dirty="0"/>
              <a:t>Ti si </a:t>
            </a:r>
            <a:r>
              <a:rPr lang="hr-HR" b="1" i="1" dirty="0"/>
              <a:t>sluga</a:t>
            </a:r>
            <a:r>
              <a:rPr lang="hr-HR" i="1" dirty="0"/>
              <a:t> moj Izraele….Jahve koji mi od utrobe </a:t>
            </a:r>
            <a:r>
              <a:rPr lang="hr-HR" b="1" i="1" dirty="0"/>
              <a:t>slugom</a:t>
            </a:r>
            <a:r>
              <a:rPr lang="hr-HR" i="1" dirty="0"/>
              <a:t> svojim učini…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hr-HR" i="1" dirty="0"/>
              <a:t>Jahve, </a:t>
            </a:r>
            <a:r>
              <a:rPr lang="hr-HR" b="1" i="1" dirty="0"/>
              <a:t>otkupitelj</a:t>
            </a:r>
            <a:r>
              <a:rPr lang="hr-HR" i="1" dirty="0"/>
              <a:t> Izraelov…Jahve </a:t>
            </a:r>
            <a:r>
              <a:rPr lang="hr-HR" b="1" i="1" dirty="0"/>
              <a:t>tješi</a:t>
            </a:r>
            <a:r>
              <a:rPr lang="hr-HR" i="1" dirty="0"/>
              <a:t> narod svoj…Jahve, </a:t>
            </a:r>
            <a:r>
              <a:rPr lang="hr-HR" b="1" i="1" dirty="0"/>
              <a:t>Spasitelj</a:t>
            </a:r>
            <a:r>
              <a:rPr lang="hr-HR" i="1" dirty="0"/>
              <a:t> tvoj</a:t>
            </a:r>
          </a:p>
          <a:p>
            <a:r>
              <a:rPr lang="hr-HR" u="sng" dirty="0">
                <a:solidFill>
                  <a:srgbClr val="0A0A0A"/>
                </a:solidFill>
              </a:rPr>
              <a:t>Može se podijeliti u 3 dijela:</a:t>
            </a:r>
          </a:p>
          <a:p>
            <a:pPr marL="914400" lvl="1" indent="-457200">
              <a:buFont typeface="+mj-lt"/>
              <a:buAutoNum type="arabicPeriod"/>
            </a:pPr>
            <a:r>
              <a:rPr lang="hr-HR" b="1" dirty="0">
                <a:solidFill>
                  <a:srgbClr val="0A0A0A"/>
                </a:solidFill>
              </a:rPr>
              <a:t>Poziv i misija Sluge (Iz 49,1-6) – </a:t>
            </a:r>
            <a:r>
              <a:rPr lang="hr-HR" i="1" dirty="0">
                <a:solidFill>
                  <a:srgbClr val="0A0A0A"/>
                </a:solidFill>
              </a:rPr>
              <a:t>Bog govori o svome miljeniku!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0" lang="sr-Latn-RS" altLang="sr-Latn-RS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Obnova i Obećanje Sionu (Izaija 49,8-13)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0" lang="sr-Latn-RS" altLang="sr-Latn-RS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Bog ne zaboravlja Sion (Izaija 49,14-26)</a:t>
            </a:r>
            <a:endParaRPr kumimoji="0" lang="sr-Latn-RS" altLang="sr-Latn-R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/>
            <a:endParaRPr lang="hr-HR" dirty="0"/>
          </a:p>
          <a:p>
            <a:pPr lvl="1"/>
            <a:endParaRPr lang="hr-HR" b="0" i="0" dirty="0">
              <a:solidFill>
                <a:srgbClr val="0A0A0A"/>
              </a:solidFill>
              <a:effectLst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36324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yrus the Great — A Defender of Human Rights | by Gena Vazquez | Medium">
            <a:extLst>
              <a:ext uri="{FF2B5EF4-FFF2-40B4-BE49-F238E27FC236}">
                <a16:creationId xmlns:a16="http://schemas.microsoft.com/office/drawing/2014/main" id="{79C1C714-DC38-4088-AFFC-C62D61BC8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"/>
            <a:ext cx="12191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9CFC474-4D2A-4017-A7C0-1C6492D7F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567" y="1"/>
            <a:ext cx="3208867" cy="1041400"/>
          </a:xfrm>
        </p:spPr>
        <p:txBody>
          <a:bodyPr/>
          <a:lstStyle/>
          <a:p>
            <a:pPr algn="ctr"/>
            <a:r>
              <a:rPr lang="hr-HR" b="1" dirty="0">
                <a:latin typeface="+mn-lt"/>
              </a:rPr>
              <a:t>Izaija 49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17E32B9-E018-42B8-8FA9-43F626E3F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41400"/>
            <a:ext cx="7366000" cy="5816600"/>
          </a:xfrm>
        </p:spPr>
        <p:txBody>
          <a:bodyPr>
            <a:normAutofit/>
          </a:bodyPr>
          <a:lstStyle/>
          <a:p>
            <a:r>
              <a:rPr lang="hr-HR" b="1" u="sng" dirty="0"/>
              <a:t>Druga pjesma o Sluzi Jahvinu:</a:t>
            </a:r>
          </a:p>
          <a:p>
            <a:pPr lvl="1"/>
            <a:r>
              <a:rPr lang="hr-HR" dirty="0"/>
              <a:t>ponavlja temu prve pjesme (42,1-8)</a:t>
            </a:r>
          </a:p>
          <a:p>
            <a:pPr lvl="1"/>
            <a:r>
              <a:rPr lang="hr-HR" dirty="0"/>
              <a:t>ima i </a:t>
            </a:r>
            <a:r>
              <a:rPr lang="hr-HR" u="sng" dirty="0"/>
              <a:t>nove vidove Slugina poslanja</a:t>
            </a:r>
            <a:r>
              <a:rPr lang="hr-HR" dirty="0"/>
              <a:t>: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hr-HR" sz="2000" i="1" dirty="0"/>
              <a:t>Predodređenje Sluge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hr-HR" sz="2000" i="1" dirty="0"/>
              <a:t>Poslanje nije vezano samo uz Izrael kojeg treba ujediniti nego i uz narode koje treba rasvijetliti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hr-HR" sz="2000" i="1" dirty="0"/>
              <a:t>Novi i izazovni način propovijedanja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hr-HR" sz="2000" i="1" dirty="0"/>
              <a:t>Donijeti svjetlost i spasenje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hr-HR" sz="2000" i="1" dirty="0"/>
              <a:t>Neuspjeh sluge, pouzdanje u Boga i konačna pobjeda (</a:t>
            </a:r>
            <a:r>
              <a:rPr lang="hr-HR" sz="2000" b="1" i="1" dirty="0"/>
              <a:t>Četvrta pjesma o Sluzi Jahvinu</a:t>
            </a:r>
            <a:r>
              <a:rPr lang="hr-HR" sz="2000" i="1" dirty="0"/>
              <a:t>)</a:t>
            </a:r>
          </a:p>
          <a:p>
            <a:pPr lvl="3">
              <a:buFont typeface="Wingdings" panose="05000000000000000000" pitchFamily="2" charset="2"/>
              <a:buChar char="Ø"/>
            </a:pPr>
            <a:endParaRPr lang="hr-HR" sz="2000" i="1" dirty="0">
              <a:solidFill>
                <a:srgbClr val="0A0A0A"/>
              </a:solidFill>
            </a:endParaRPr>
          </a:p>
          <a:p>
            <a:r>
              <a:rPr lang="hr-HR" dirty="0">
                <a:solidFill>
                  <a:srgbClr val="0A0A0A"/>
                </a:solidFill>
              </a:rPr>
              <a:t>P</a:t>
            </a:r>
            <a:r>
              <a:rPr lang="hr-HR" b="0" i="0" dirty="0">
                <a:solidFill>
                  <a:srgbClr val="0A0A0A"/>
                </a:solidFill>
                <a:effectLst/>
              </a:rPr>
              <a:t>rijelaz s fokusa na </a:t>
            </a:r>
            <a:r>
              <a:rPr lang="hr-HR" b="1" i="0" dirty="0">
                <a:solidFill>
                  <a:schemeClr val="accent2">
                    <a:lumMod val="75000"/>
                  </a:schemeClr>
                </a:solidFill>
                <a:effectLst/>
              </a:rPr>
              <a:t>perzijskog kralja Kira </a:t>
            </a:r>
            <a:r>
              <a:rPr lang="hr-HR" b="0" i="0" dirty="0">
                <a:solidFill>
                  <a:srgbClr val="0A0A0A"/>
                </a:solidFill>
                <a:effectLst/>
              </a:rPr>
              <a:t>(kao Božjeg instrumenta)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b="0" i="0" dirty="0">
                <a:solidFill>
                  <a:srgbClr val="0A0A0A"/>
                </a:solidFill>
                <a:effectLst/>
              </a:rPr>
              <a:t>na </a:t>
            </a:r>
            <a:r>
              <a:rPr lang="hr-HR" b="1" i="0" dirty="0">
                <a:solidFill>
                  <a:srgbClr val="0A0A0A"/>
                </a:solidFill>
                <a:effectLst/>
              </a:rPr>
              <a:t>osobnijeg i duhovnijeg "Slugu" </a:t>
            </a:r>
            <a:r>
              <a:rPr lang="hr-HR" b="0" i="0" dirty="0">
                <a:solidFill>
                  <a:srgbClr val="0A0A0A"/>
                </a:solidFill>
                <a:effectLst/>
              </a:rPr>
              <a:t>koji će spasiti ne samo Izrael, već i pogane</a:t>
            </a:r>
          </a:p>
        </p:txBody>
      </p:sp>
      <p:pic>
        <p:nvPicPr>
          <p:cNvPr id="7170" name="Picture 2" descr="Sluga Jahvin, Kiko Argüello – Tomagraf">
            <a:extLst>
              <a:ext uri="{FF2B5EF4-FFF2-40B4-BE49-F238E27FC236}">
                <a16:creationId xmlns:a16="http://schemas.microsoft.com/office/drawing/2014/main" id="{478D6134-2F70-45B5-A26A-DC5D1AA2A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-1"/>
            <a:ext cx="482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047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Who was Isaiah? - Community in Mission">
            <a:extLst>
              <a:ext uri="{FF2B5EF4-FFF2-40B4-BE49-F238E27FC236}">
                <a16:creationId xmlns:a16="http://schemas.microsoft.com/office/drawing/2014/main" id="{5503D211-C8B6-48B4-AA3E-2989A6398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49132"/>
            <a:ext cx="8531753" cy="730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1BE76B9-4736-49D5-9F42-5A31DB1B8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75" y="0"/>
            <a:ext cx="7772400" cy="1325563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4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1. </a:t>
            </a:r>
            <a:r>
              <a:rPr lang="hr-HR" b="1" i="0" dirty="0">
                <a:solidFill>
                  <a:srgbClr val="001D35"/>
                </a:solidFill>
                <a:effectLst/>
                <a:latin typeface="+mn-lt"/>
              </a:rPr>
              <a:t>Poziv i misija Sluge (Iz 49,1-6)</a:t>
            </a: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80856D1-D942-41FE-9B13-64A5CE442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937" y="1427691"/>
            <a:ext cx="7313875" cy="5531909"/>
          </a:xfrm>
        </p:spPr>
        <p:txBody>
          <a:bodyPr>
            <a:norm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sr-Latn-RS" altLang="sr-Latn-R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l-PL" b="1" i="0" u="sng" dirty="0">
                <a:solidFill>
                  <a:srgbClr val="0A0A0A"/>
                </a:solidFill>
                <a:effectLst/>
              </a:rPr>
              <a:t>Univerzalni poziv </a:t>
            </a:r>
            <a:r>
              <a:rPr kumimoji="0" lang="sr-Latn-RS" altLang="sr-Latn-RS" sz="2800" b="1" i="0" u="sng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(r. 1):</a:t>
            </a:r>
            <a:r>
              <a:rPr kumimoji="0" lang="sr-Latn-RS" altLang="sr-Latn-RS" sz="2800" b="0" i="0" u="sng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 </a:t>
            </a:r>
            <a:endParaRPr lang="pl-PL" b="0" i="0" u="sng" dirty="0">
              <a:solidFill>
                <a:srgbClr val="0A0A0A"/>
              </a:solidFill>
              <a:effectLst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b="0" i="0" dirty="0">
                <a:solidFill>
                  <a:srgbClr val="0A0A0A"/>
                </a:solidFill>
                <a:effectLst/>
              </a:rPr>
              <a:t>Sluga se obraća "</a:t>
            </a:r>
            <a:r>
              <a:rPr lang="pl-PL" b="0" i="1" dirty="0">
                <a:solidFill>
                  <a:srgbClr val="0A0A0A"/>
                </a:solidFill>
                <a:effectLst/>
              </a:rPr>
              <a:t>otocima</a:t>
            </a:r>
            <a:r>
              <a:rPr lang="pl-PL" b="0" i="0" dirty="0">
                <a:solidFill>
                  <a:srgbClr val="0A0A0A"/>
                </a:solidFill>
                <a:effectLst/>
              </a:rPr>
              <a:t>" i "</a:t>
            </a:r>
            <a:r>
              <a:rPr lang="pl-PL" b="0" i="1" dirty="0">
                <a:solidFill>
                  <a:srgbClr val="0A0A0A"/>
                </a:solidFill>
                <a:effectLst/>
              </a:rPr>
              <a:t>dalekim</a:t>
            </a:r>
            <a:r>
              <a:rPr lang="pl-PL" b="0" i="0" dirty="0">
                <a:solidFill>
                  <a:srgbClr val="0A0A0A"/>
                </a:solidFill>
                <a:effectLst/>
              </a:rPr>
              <a:t> </a:t>
            </a:r>
            <a:r>
              <a:rPr lang="pl-PL" b="0" i="1" dirty="0">
                <a:solidFill>
                  <a:srgbClr val="0A0A0A"/>
                </a:solidFill>
                <a:effectLst/>
              </a:rPr>
              <a:t>narodima</a:t>
            </a:r>
            <a:r>
              <a:rPr lang="pl-PL" b="0" i="0" dirty="0">
                <a:solidFill>
                  <a:srgbClr val="0A0A0A"/>
                </a:solidFill>
                <a:effectLst/>
              </a:rPr>
              <a:t>"</a:t>
            </a:r>
            <a:endParaRPr kumimoji="0" lang="sr-Latn-RS" altLang="sr-Latn-RS" b="1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800" b="1" i="0" u="sng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Poziv od utrobe (r. 1):</a:t>
            </a:r>
            <a:r>
              <a:rPr kumimoji="0" lang="sr-Latn-RS" altLang="sr-Latn-RS" sz="2800" b="0" i="0" u="sng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 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sr-Latn-RS" altLang="sr-Latn-RS" sz="2800" b="1" i="1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„Jahve me pozvao od krila materina“ 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Sluga je pozvan i imenovan od Boga prije rođenja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sr-Latn-RS" altLang="sr-Latn-RS" dirty="0">
                <a:solidFill>
                  <a:srgbClr val="0A0A0A"/>
                </a:solidFill>
              </a:rPr>
              <a:t>U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kazuje na božansko predznanje i specifičnu misiju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sr-Latn-RS" altLang="sr-Latn-RS" dirty="0">
                <a:solidFill>
                  <a:srgbClr val="0A0A0A"/>
                </a:solidFill>
              </a:rPr>
              <a:t>S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lično prorocima </a:t>
            </a:r>
            <a:r>
              <a:rPr lang="sr-Latn-RS" altLang="sr-Latn-RS" dirty="0">
                <a:solidFill>
                  <a:srgbClr val="0A0A0A"/>
                </a:solidFill>
                <a:sym typeface="Wingdings" panose="05000000000000000000" pitchFamily="2" charset="2"/>
              </a:rPr>
              <a:t> 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Jeremija (usp. </a:t>
            </a:r>
            <a:r>
              <a:rPr kumimoji="0" lang="sr-Latn-RS" altLang="sr-Latn-RS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</a:rPr>
              <a:t>Jr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 1,5)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kumimoji="0" lang="sr-Latn-RS" altLang="sr-Latn-RS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800" b="1" i="0" u="sng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Oružje riječi (r. 2):</a:t>
            </a:r>
            <a:r>
              <a:rPr kumimoji="0" lang="sr-Latn-RS" altLang="sr-Latn-RS" sz="2800" b="0" i="0" u="sng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 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Njegova usta su </a:t>
            </a:r>
            <a:r>
              <a:rPr kumimoji="0" lang="sr-Latn-RS" altLang="sr-Latn-RS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oštar mač </a:t>
            </a:r>
            <a:endParaRPr lang="sr-Latn-RS" altLang="sr-Latn-RS" i="1" dirty="0">
              <a:solidFill>
                <a:srgbClr val="FF0000"/>
              </a:solidFill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sr-Latn-RS" altLang="sr-Latn-RS" dirty="0">
                <a:solidFill>
                  <a:srgbClr val="0A0A0A"/>
                </a:solidFill>
              </a:rPr>
              <a:t>O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n sam je </a:t>
            </a:r>
            <a:r>
              <a:rPr kumimoji="0" lang="sr-Latn-RS" altLang="sr-Latn-RS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oštra strijela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endParaRPr lang="sr-Latn-RS" altLang="sr-Latn-RS" dirty="0">
              <a:solidFill>
                <a:srgbClr val="FF0000"/>
              </a:solidFill>
            </a:endParaRP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sr-Latn-RS" altLang="sr-Latn-RS" dirty="0">
                <a:solidFill>
                  <a:srgbClr val="0A0A0A"/>
                </a:solidFill>
              </a:rPr>
              <a:t>N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jegovo oružje će biti riječ i istina, a ne fizička sila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Sakriven je u </a:t>
            </a:r>
            <a:r>
              <a:rPr kumimoji="0" lang="sr-Latn-RS" altLang="sr-Latn-RS" b="0" i="1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tobolcu/sjeni ruke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do pravog trenutka</a:t>
            </a:r>
          </a:p>
          <a:p>
            <a:endParaRPr lang="hr-HR" dirty="0"/>
          </a:p>
        </p:txBody>
      </p:sp>
      <p:pic>
        <p:nvPicPr>
          <p:cNvPr id="10242" name="Picture 2" descr="Poziv Jeremijin Dođe mi riječ Jahvina: 5 »Prije nego što te oblikovah u  majčinoj utrobi, ja te znadoh; prije nego što iz krila majčina izađe, ja te  posvetih, za proroka svim narodima">
            <a:extLst>
              <a:ext uri="{FF2B5EF4-FFF2-40B4-BE49-F238E27FC236}">
                <a16:creationId xmlns:a16="http://schemas.microsoft.com/office/drawing/2014/main" id="{5A8A86A1-AAE9-4587-B2BF-B0CA5EE6C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757" y="924455"/>
            <a:ext cx="20097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Razlike između Biblije i Kurana – Institut za izučavanje religije">
            <a:extLst>
              <a:ext uri="{FF2B5EF4-FFF2-40B4-BE49-F238E27FC236}">
                <a16:creationId xmlns:a16="http://schemas.microsoft.com/office/drawing/2014/main" id="{50E9A694-3F77-4FC1-894E-AFD08D8D0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020" y="3663951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214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BE76B9-4736-49D5-9F42-5A31DB1B8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016" y="50269"/>
            <a:ext cx="7763933" cy="1325563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4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1. </a:t>
            </a:r>
            <a:r>
              <a:rPr lang="hr-HR" b="1" i="0" dirty="0">
                <a:solidFill>
                  <a:srgbClr val="001D35"/>
                </a:solidFill>
                <a:effectLst/>
                <a:latin typeface="+mn-lt"/>
              </a:rPr>
              <a:t>Poziv i misija Sluge (Iz 49,1-6)</a:t>
            </a: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80856D1-D942-41FE-9B13-64A5CE442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75832"/>
            <a:ext cx="8212667" cy="5482167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800" b="1" i="0" u="sng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Identitet Sluge (r. 3):</a:t>
            </a:r>
            <a:r>
              <a:rPr kumimoji="0" lang="sr-Latn-RS" altLang="sr-Latn-RS" sz="2800" b="0" i="0" u="sng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 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r-HR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„</a:t>
            </a:r>
            <a:r>
              <a:rPr lang="hr-HR" i="1" dirty="0">
                <a:solidFill>
                  <a:schemeClr val="accent2">
                    <a:lumMod val="75000"/>
                  </a:schemeClr>
                </a:solidFill>
              </a:rPr>
              <a:t>Ti si </a:t>
            </a:r>
            <a:r>
              <a:rPr lang="hr-HR" b="1" i="1" dirty="0">
                <a:solidFill>
                  <a:schemeClr val="accent2">
                    <a:lumMod val="75000"/>
                  </a:schemeClr>
                </a:solidFill>
              </a:rPr>
              <a:t>sluga</a:t>
            </a:r>
            <a:r>
              <a:rPr lang="hr-HR" i="1" dirty="0">
                <a:solidFill>
                  <a:schemeClr val="accent2">
                    <a:lumMod val="75000"/>
                  </a:schemeClr>
                </a:solidFill>
              </a:rPr>
              <a:t> moj, Izraele, u kom ću se proslaviti!”</a:t>
            </a:r>
            <a:endParaRPr lang="sr-Latn-RS" altLang="sr-Latn-RS" i="1" dirty="0">
              <a:solidFill>
                <a:schemeClr val="accent2">
                  <a:lumMod val="75000"/>
                </a:schemeClr>
              </a:solidFill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 </a:t>
            </a:r>
            <a:r>
              <a:rPr kumimoji="0" lang="sr-Latn-RS" altLang="sr-Latn-RS" b="0" i="0" u="sng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Izraz Sluge </a:t>
            </a:r>
            <a:r>
              <a:rPr lang="sr-Latn-RS" altLang="sr-Latn-RS" u="sng" dirty="0" err="1">
                <a:solidFill>
                  <a:srgbClr val="0A0A0A"/>
                </a:solidFill>
              </a:rPr>
              <a:t>tr</a:t>
            </a:r>
            <a:r>
              <a:rPr kumimoji="0" lang="sr-Latn-RS" altLang="sr-Latn-RS" b="0" i="0" u="sng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</a:rPr>
              <a:t>označan</a:t>
            </a:r>
            <a:r>
              <a:rPr kumimoji="0" lang="sr-Latn-RS" altLang="sr-Latn-RS" b="0" i="0" u="sng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: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Bog naziva Slugu </a:t>
            </a:r>
            <a:r>
              <a:rPr lang="sr-Latn-RS" altLang="sr-Latn-RS" dirty="0">
                <a:solidFill>
                  <a:srgbClr val="0A0A0A"/>
                </a:solidFill>
              </a:rPr>
              <a:t>- </a:t>
            </a:r>
            <a:r>
              <a:rPr kumimoji="0" lang="sr-Latn-RS" altLang="sr-Latn-RS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Izrael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 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sr-Latn-RS" altLang="sr-Latn-RS" dirty="0">
                <a:solidFill>
                  <a:srgbClr val="0A0A0A"/>
                </a:solidFill>
              </a:rPr>
              <a:t>Sluga je</a:t>
            </a:r>
            <a:r>
              <a:rPr lang="sr-Latn-RS" altLang="sr-Latn-RS" b="1" dirty="0">
                <a:solidFill>
                  <a:srgbClr val="0A0A0A"/>
                </a:solidFill>
              </a:rPr>
              <a:t> </a:t>
            </a:r>
            <a:r>
              <a:rPr lang="sr-Latn-RS" altLang="sr-Latn-RS" b="1" dirty="0" err="1">
                <a:solidFill>
                  <a:srgbClr val="0A0A0A"/>
                </a:solidFill>
              </a:rPr>
              <a:t>Deutero</a:t>
            </a:r>
            <a:r>
              <a:rPr lang="sr-Latn-RS" altLang="sr-Latn-RS" b="1" dirty="0">
                <a:solidFill>
                  <a:srgbClr val="0A0A0A"/>
                </a:solidFill>
              </a:rPr>
              <a:t> Izaija</a:t>
            </a:r>
            <a:endParaRPr kumimoji="0" lang="sr-Latn-RS" altLang="sr-Latn-RS" b="1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</a:endParaRP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Mesijansko tumačenje 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sym typeface="Wingdings" panose="05000000000000000000" pitchFamily="2" charset="2"/>
              </a:rPr>
              <a:t>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 Sluga je vođa i spasitelj = </a:t>
            </a:r>
            <a:r>
              <a:rPr lang="hr-HR" b="1" i="0" dirty="0">
                <a:solidFill>
                  <a:srgbClr val="0A0A0A"/>
                </a:solidFill>
                <a:effectLst/>
                <a:latin typeface="Google Sans"/>
              </a:rPr>
              <a:t>Mesija</a:t>
            </a:r>
            <a:endParaRPr kumimoji="0" lang="sr-Latn-RS" altLang="sr-Latn-RS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800" b="1" i="0" u="sng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Kriza i utjeha (r. 4):</a:t>
            </a:r>
            <a:r>
              <a:rPr kumimoji="0" lang="sr-Latn-RS" altLang="sr-Latn-RS" sz="2800" b="0" i="0" u="sng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 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Sluga izražava 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osjećaj uzaludnosti 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– </a:t>
            </a:r>
            <a:r>
              <a:rPr lang="sr-Latn-RS" altLang="sr-Latn-RS" i="1" dirty="0">
                <a:solidFill>
                  <a:srgbClr val="0A0A0A"/>
                </a:solidFill>
              </a:rPr>
              <a:t>„</a:t>
            </a:r>
            <a:r>
              <a:rPr kumimoji="0" lang="sr-Latn-RS" altLang="sr-Latn-RS" b="1" i="1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uzalud sam se trudio</a:t>
            </a:r>
            <a:r>
              <a:rPr kumimoji="0" lang="sr-Latn-RS" altLang="sr-Latn-RS" b="0" i="1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"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sr-Latn-RS" altLang="sr-Latn-RS" dirty="0">
                <a:solidFill>
                  <a:srgbClr val="0A0A0A"/>
                </a:solidFill>
              </a:rPr>
              <a:t>N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alazi snagu u Bogu koji mu je pravda i nagrada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b="0" i="0" dirty="0">
                <a:solidFill>
                  <a:srgbClr val="0A0A0A"/>
                </a:solidFill>
                <a:effectLst/>
                <a:latin typeface="Google Sans"/>
              </a:rPr>
              <a:t>To je </a:t>
            </a:r>
            <a:r>
              <a:rPr lang="pl-PL" b="0" i="0" dirty="0">
                <a:solidFill>
                  <a:schemeClr val="accent6"/>
                </a:solidFill>
                <a:effectLst/>
                <a:latin typeface="Google Sans"/>
              </a:rPr>
              <a:t>proroštvo o nerazumijevanju i odbijanju Mesije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A0A0A"/>
                </a:solidFill>
                <a:latin typeface="Google Sans"/>
              </a:rPr>
              <a:t>P</a:t>
            </a:r>
            <a:r>
              <a:rPr lang="pl-PL" b="0" i="0" dirty="0">
                <a:solidFill>
                  <a:srgbClr val="0A0A0A"/>
                </a:solidFill>
                <a:effectLst/>
                <a:latin typeface="Google Sans"/>
              </a:rPr>
              <a:t>ouzdanje da je </a:t>
            </a:r>
            <a:r>
              <a:rPr lang="pl-PL" b="0" i="1" dirty="0">
                <a:solidFill>
                  <a:srgbClr val="0A0A0A"/>
                </a:solidFill>
                <a:effectLst/>
                <a:latin typeface="Google Sans"/>
              </a:rPr>
              <a:t>„sud zasigurno kod Gospoda"</a:t>
            </a:r>
            <a:endParaRPr kumimoji="0" lang="sr-Latn-RS" altLang="sr-Latn-RS" b="0" i="1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800" b="1" i="0" u="sng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Univerzalna misija (r. 5-6):</a:t>
            </a:r>
            <a:r>
              <a:rPr kumimoji="0" lang="sr-Latn-RS" altLang="sr-Latn-RS" sz="2800" b="0" i="0" u="sng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 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Misija se proširuje 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sym typeface="Wingdings" panose="05000000000000000000" pitchFamily="2" charset="2"/>
              </a:rPr>
              <a:t>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 </a:t>
            </a:r>
            <a:r>
              <a:rPr kumimoji="0" lang="sr-Latn-RS" altLang="sr-Latn-RS" b="0" i="1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Premalo je da Sluga samo vrati Jakova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 (Izrael)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On postaje </a:t>
            </a:r>
            <a:r>
              <a:rPr kumimoji="0" lang="sr-Latn-RS" altLang="sr-Latn-RS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"svjetlost narodima"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 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sym typeface="Wingdings" panose="05000000000000000000" pitchFamily="2" charset="2"/>
              </a:rPr>
              <a:t> </a:t>
            </a:r>
            <a:r>
              <a:rPr lang="sr-Latn-RS" altLang="sr-Latn-RS" i="1" dirty="0">
                <a:solidFill>
                  <a:srgbClr val="0A0A0A"/>
                </a:solidFill>
                <a:sym typeface="Wingdings" panose="05000000000000000000" pitchFamily="2" charset="2"/>
              </a:rPr>
              <a:t>K</a:t>
            </a:r>
            <a:r>
              <a:rPr kumimoji="0" lang="sr-Latn-RS" altLang="sr-Latn-RS" b="0" i="1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</a:rPr>
              <a:t>ako bi Božje spasenje stiglo do krajeva zemlje </a:t>
            </a:r>
          </a:p>
          <a:p>
            <a:endParaRPr lang="hr-HR" dirty="0"/>
          </a:p>
        </p:txBody>
      </p:sp>
      <p:pic>
        <p:nvPicPr>
          <p:cNvPr id="11268" name="Picture 4" descr="Župa - Prvo čitanje: Iz 49,1-6 Postavit ću te za svjetlost narodima, da  spas moj budeš do nakraj zemlje. (Druga pjesma o Sluzi Gospodnjem). Čitanje  Knjige proroka Izaije Čujte me, otoci, slušajte">
            <a:extLst>
              <a:ext uri="{FF2B5EF4-FFF2-40B4-BE49-F238E27FC236}">
                <a16:creationId xmlns:a16="http://schemas.microsoft.com/office/drawing/2014/main" id="{DEF55906-A868-44D7-811C-FC213FC3B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232" y="662781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Mesija – Ljepote stvaranja">
            <a:extLst>
              <a:ext uri="{FF2B5EF4-FFF2-40B4-BE49-F238E27FC236}">
                <a16:creationId xmlns:a16="http://schemas.microsoft.com/office/drawing/2014/main" id="{D8322E57-C41C-4E99-9AAB-6B4C12C16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976" y="3471335"/>
            <a:ext cx="4075289" cy="305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043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7048</TotalTime>
  <Words>1897</Words>
  <Application>Microsoft Office PowerPoint</Application>
  <PresentationFormat>Široki zaslon</PresentationFormat>
  <Paragraphs>146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Google Sans</vt:lpstr>
      <vt:lpstr>Roboto</vt:lpstr>
      <vt:lpstr>Wingdings</vt:lpstr>
      <vt:lpstr>Tema sustava Office</vt:lpstr>
      <vt:lpstr>Izaija 49</vt:lpstr>
      <vt:lpstr>PowerPoint prezentacija</vt:lpstr>
      <vt:lpstr>PowerPoint prezentacija</vt:lpstr>
      <vt:lpstr>PowerPoint prezentacija</vt:lpstr>
      <vt:lpstr>Izaija 49</vt:lpstr>
      <vt:lpstr>PowerPoint prezentacija</vt:lpstr>
      <vt:lpstr>Izaija 49</vt:lpstr>
      <vt:lpstr>1. Poziv i misija Sluge (Iz 49,1-6)</vt:lpstr>
      <vt:lpstr>1. Poziv i misija Sluge (Iz 49,1-6)</vt:lpstr>
      <vt:lpstr>2. Obnova i obećanje Sionu (Izaija 49,8-13)</vt:lpstr>
      <vt:lpstr>2. Obnova i obećanje Sionu (Izaija 49,8-13)</vt:lpstr>
      <vt:lpstr>3. Bog ne zaboravlja Sion (Izaija 49,14-26)</vt:lpstr>
      <vt:lpstr>3. Bog ne zaboravlja Sion (Izaija 49,14-26)</vt:lpstr>
      <vt:lpstr>Teološko značenje danas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Izaija 49</dc:title>
  <dc:creator>Ivan</dc:creator>
  <cp:lastModifiedBy>Ivan</cp:lastModifiedBy>
  <cp:revision>54</cp:revision>
  <dcterms:created xsi:type="dcterms:W3CDTF">2026-03-05T18:46:05Z</dcterms:created>
  <dcterms:modified xsi:type="dcterms:W3CDTF">2026-03-10T16:17:12Z</dcterms:modified>
</cp:coreProperties>
</file>