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7.jpeg" ContentType="image/jpeg"/>
  <Override PartName="/ppt/media/image8.jpeg" ContentType="image/jpeg"/>
  <Override PartName="/ppt/media/image1.png" ContentType="image/png"/>
  <Override PartName="/ppt/media/image2.png" ContentType="image/png"/>
  <Override PartName="/ppt/media/image3.jpeg" ContentType="image/jpeg"/>
  <Override PartName="/ppt/media/image5.jpeg" ContentType="image/jpeg"/>
  <Override PartName="/ppt/media/image4.png" ContentType="image/png"/>
  <Override PartName="/ppt/media/image11.png" ContentType="image/png"/>
  <Override PartName="/ppt/media/image6.png" ContentType="image/png"/>
  <Override PartName="/ppt/media/image9.jpeg" ContentType="image/jpeg"/>
  <Override PartName="/ppt/media/image19.jpeg" ContentType="image/jpeg"/>
  <Override PartName="/ppt/media/image10.png" ContentType="image/png"/>
  <Override PartName="/ppt/media/image18.jpeg" ContentType="image/jpeg"/>
  <Override PartName="/ppt/media/image20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4" r:id="rId4"/>
    <p:sldMasterId id="2147483657" r:id="rId5"/>
    <p:sldMasterId id="2147483659" r:id="rId6"/>
    <p:sldMasterId id="2147483662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  <p:sldMasterId id="2147483670" r:id="rId14"/>
    <p:sldMasterId id="2147483671" r:id="rId15"/>
    <p:sldMasterId id="2147483673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</p:sldIdLst>
  <p:sldSz cx="9144000" cy="6858000"/>
  <p:notesSz cx="6400800" cy="86868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rIns="86040" tIns="43200" bIns="432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ferbt1_005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dt" idx="39"/>
          </p:nvPr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rIns="86040" tIns="43200" bIns="432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  <a:def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D3EB2917-5AF7-4D95-8EF1-E7B998469C34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25.02.26</a:t>
            </a:fld>
            <a:r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30.10.12.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Img"/>
          </p:nvPr>
        </p:nvSpPr>
        <p:spPr>
          <a:xfrm>
            <a:off x="1028520" y="650520"/>
            <a:ext cx="4344840" cy="325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ftr" idx="40"/>
          </p:nvPr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rIns="86040" tIns="43200" bIns="432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  <a:def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sldNum" idx="41"/>
          </p:nvPr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rIns="86040" tIns="43200" bIns="432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  <a:def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D649FFD5-B761-4012-88D9-B7B11EBBD3CE}" type="slidenum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8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682560"/>
                <a:tab algn="l" pos="1365120"/>
                <a:tab algn="l" pos="2048040"/>
                <a:tab algn="l" pos="2727360"/>
                <a:tab algn="l" pos="2944800"/>
                <a:tab algn="l" pos="3365640"/>
                <a:tab algn="l" pos="3786120"/>
                <a:tab algn="l" pos="4206960"/>
                <a:tab algn="l" pos="4627440"/>
                <a:tab algn="l" pos="5048280"/>
                <a:tab algn="l" pos="5468760"/>
                <a:tab algn="l" pos="5889600"/>
                <a:tab algn="l" pos="6310440"/>
                <a:tab algn="l" pos="6730920"/>
                <a:tab algn="l" pos="7151760"/>
                <a:tab algn="l" pos="7572240"/>
                <a:tab algn="l" pos="7993080"/>
                <a:tab algn="l" pos="8413920"/>
                <a:tab algn="l" pos="8834400"/>
                <a:tab algn="l" pos="9255240"/>
                <a:tab algn="l" pos="9675720"/>
                <a:tab algn="l" pos="10096560"/>
                <a:tab algn="l" pos="10517040"/>
                <a:tab algn="l" pos="10937880"/>
              </a:tabLst>
            </a:pPr>
            <a:fld id="{D42F8AC8-4E5E-451D-A6B4-98F12CBF3DBA}" type="slidenum">
              <a:rPr b="0" lang="de-DE" sz="10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hr-H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6280" cy="325908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8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682560"/>
                <a:tab algn="l" pos="1365120"/>
                <a:tab algn="l" pos="2048040"/>
                <a:tab algn="l" pos="2727360"/>
                <a:tab algn="l" pos="2944800"/>
                <a:tab algn="l" pos="3365640"/>
                <a:tab algn="l" pos="3786120"/>
                <a:tab algn="l" pos="4206960"/>
                <a:tab algn="l" pos="4627440"/>
                <a:tab algn="l" pos="5048280"/>
                <a:tab algn="l" pos="5468760"/>
                <a:tab algn="l" pos="5889600"/>
                <a:tab algn="l" pos="6310440"/>
                <a:tab algn="l" pos="6730920"/>
                <a:tab algn="l" pos="7151760"/>
                <a:tab algn="l" pos="7572240"/>
                <a:tab algn="l" pos="7993080"/>
                <a:tab algn="l" pos="8413920"/>
                <a:tab algn="l" pos="8834400"/>
                <a:tab algn="l" pos="9255240"/>
                <a:tab algn="l" pos="9675720"/>
                <a:tab algn="l" pos="10096560"/>
                <a:tab algn="l" pos="10517040"/>
                <a:tab algn="l" pos="10937880"/>
              </a:tabLst>
            </a:pPr>
            <a:fld id="{1F8E88AB-B460-469F-BA3C-822240E361BE}" type="slidenum">
              <a:rPr b="0" lang="de-DE" sz="10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hr-H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6280" cy="325908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715A89-BF80-4E5D-B3E8-4B95CB9A64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B19253E-AA2C-4289-82B6-F104D2EEFFCA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4"/>
          </p:nvPr>
        </p:nvSpPr>
        <p:spPr/>
        <p:txBody>
          <a:bodyPr/>
          <a:p>
            <a:fld id="{E919B77C-A336-41EF-91FD-21D544C2FEA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B9922B-22B4-4677-8984-887E740981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276845E-F12E-41EC-958A-849AA80FA6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7433E81-9FDC-46C5-ABB5-F210B68FA25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1DAE2DE-04C3-439F-953F-FA38164010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1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10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</a:t>
            </a: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B44A8F7-F686-4808-9C60-79B6907E1A43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ftr" idx="2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amdg.eu - ferbt1_006.ppt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sldNum" idx="2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7F405DC-5AAC-4756-A9AC-602F470ACBE4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dt" idx="23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&lt;date/time&gt;</a:t>
            </a: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06.11.12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ftr" idx="2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amdg.eu - ferbt1_006.ppt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sldNum" idx="2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F9158F9-28BF-4F41-A92B-DE7C4F9A00CB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dt" idx="26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&lt;date/time&gt;</a:t>
            </a: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06.11.12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ftr" idx="27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amdg.eu - ferbt1_006.ppt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sldNum" idx="2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FDF4AE4-4F79-4F7C-BEE2-DBDB3D3B4327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dt" idx="29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&lt;date/time&gt;</a:t>
            </a: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06.11.12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ftr" idx="30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amdg.eu - ferbt1_006.ppt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sldNum" idx="3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42E959C-3A64-418F-8BA6-A4EDCE1C82EC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dt" idx="32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&lt;date/time&gt;</a:t>
            </a: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06.11.12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ftr" idx="3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amdg.eu - ferbt1_006.ppt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sldNum" idx="34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E4CCF14-47AC-49BE-80E6-F0A35581D689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dt" idx="35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&lt;date/time&gt;</a:t>
            </a: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06.11.12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ftr" idx="36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amdg.eu - ferbt1_006.ppt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sldNum" idx="37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45A5816-51D1-489E-AFAB-78580737BE38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dt" idx="38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&lt;date/time&gt;</a:t>
            </a: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06.11.12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5284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5284 h 3840"/>
                <a:gd name="GluePoint5X" fmla="*/ 0 w 1824"/>
                <a:gd name="GluePoint5Y" fmla="*/ 25284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4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7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b="0" lang="hr-HR" sz="4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9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4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4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4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4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4"/>
    <p:sldLayoutId id="2147483653" r:id="rId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5284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5284 h 3840"/>
                <a:gd name="GluePoint5X" fmla="*/ 0 w 1824"/>
                <a:gd name="GluePoint5Y" fmla="*/ 25284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30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2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b="0" lang="hr-HR" sz="4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4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5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4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4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4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4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4"/>
    <p:sldLayoutId id="2147483656" r:id="rId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BFE343C-DA40-4540-ADE0-ADB93C609673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 idx="6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&lt;date/time&gt;</a:t>
            </a: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05.11.13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A80CCE-31DC-4C64-A47C-EE69CFE44B93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  <p:sldLayoutId id="2147483661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ftr" idx="10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sldNum" idx="1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B741AD6-2E76-4AB8-A4F1-3A615AAB4538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ftr" idx="1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sldNum" idx="1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B8BCBF6-04A3-464B-BA08-22B5BCF2514C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dt" idx="14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&lt;date/time&gt;</a:t>
            </a: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03.11.13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ftr" idx="1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amdg.eu - ferbt1_006.ppt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sldNum" idx="1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ACB348-AB6E-463B-80C5-539C114F10C6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dt" idx="17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&lt;date/time&gt;</a:t>
            </a: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05.11.13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ftr" idx="1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amdg.eu - ferbt1_006.ppt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sldNum" idx="1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7B0928-1660-4EEE-A811-A7EC160885F3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dt" idx="20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&lt;date/time&gt;</a:t>
            </a: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06.11.12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Box 1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Text Box 2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Text Box 4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Text Box 5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7200" strike="noStrike" u="non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Proroštvo i apokaliptika</a:t>
            </a:r>
            <a:endParaRPr b="0" lang="hr-HR" sz="7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42" name="Picture 9" descr="Slikovni rezultat za jesus in nazareth synagogue&quot;"/>
          <p:cNvPicPr/>
          <p:nvPr/>
        </p:nvPicPr>
        <p:blipFill>
          <a:blip r:embed="rId1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Text Box 18"/>
          <p:cNvSpPr/>
          <p:nvPr/>
        </p:nvSpPr>
        <p:spPr>
          <a:xfrm>
            <a:off x="1211400" y="0"/>
            <a:ext cx="46558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ponedjeljkom i srijedom u 10:15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4" name="Picture 5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zervirano mjesto broja slajda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90C0A04-E272-4107-8841-93050316FD06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104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Proročke knjige u SZ danas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6616800" cy="50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15000"/>
              </a:lnSpc>
              <a:spcAft>
                <a:spcPts val="567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Veliki: Iz, Jr, Ez, Dn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Tužaljke i Baruh uz Jr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567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“mali” proroci: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spcAft>
                <a:spcPts val="567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 opsegu spisa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567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Knjiga dvanaestorice proroka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spcAft>
                <a:spcPts val="567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12 spisa – jedna knjiga (?)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15000"/>
              </a:lnSpc>
              <a:spcAft>
                <a:spcPts val="567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četvrti “veliki” prorok u HB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5" name="Picture 5" descr=""/>
          <p:cNvPicPr/>
          <p:nvPr/>
        </p:nvPicPr>
        <p:blipFill>
          <a:blip r:embed="rId1"/>
          <a:stretch/>
        </p:blipFill>
        <p:spPr>
          <a:xfrm>
            <a:off x="5948280" y="3460680"/>
            <a:ext cx="3195720" cy="268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Picture 7" descr="Svitak psalma"/>
          <p:cNvPicPr/>
          <p:nvPr/>
        </p:nvPicPr>
        <p:blipFill>
          <a:blip r:embed="rId2"/>
          <a:stretch/>
        </p:blipFill>
        <p:spPr>
          <a:xfrm>
            <a:off x="5940000" y="982800"/>
            <a:ext cx="3204000" cy="2442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8" dur="indefinite" restart="never" nodeType="tmRoot">
          <p:childTnLst>
            <p:seq>
              <p:cTn id="229" dur="indefinite" nodeType="mainSeq">
                <p:childTnLst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4" dur="10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10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6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1" dur="10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10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3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8" dur="10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10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0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5" dur="100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" dur="100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7" dur="1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2" dur="1000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3" dur="1000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4" dur="1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1000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1000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1" dur="10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6" dur="1000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1000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8" dur="10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zervirano mjesto broja slajda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667457-6BAF-4D57-8DB2-6F7FADBA2C4A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Apokaliptika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285560"/>
            <a:ext cx="6616800" cy="48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Proroštvo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 sadržaju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posljednjim vremenima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(“onaj dan”, “ono vrijeme”)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sud i vječnost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Elementi iz stvaranja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Posljednja vremena = prvo vrijeme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Potreban tumač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Proroštvo – tajno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“apokaliptička istovremenost”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AutoShape 8" descr="https://external-content.duckduckgo.com/iu/?u=http%3A%2F%2F4.bp.blogspot.com%2F-lcmfRjSzsQ0%2FTc_4koh0CkI%2FAAAAAAAAAIU%2FKwMOXxEj6L8%2Fs1600%2Fprophet.jpg&amp;f=1&amp;nofb=1"/>
          <p:cNvSpPr/>
          <p:nvPr/>
        </p:nvSpPr>
        <p:spPr>
          <a:xfrm>
            <a:off x="231840" y="46080"/>
            <a:ext cx="5019480" cy="627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1" name="Picture 9" descr=""/>
          <p:cNvPicPr/>
          <p:nvPr/>
        </p:nvPicPr>
        <p:blipFill>
          <a:blip r:embed="rId1"/>
          <a:stretch/>
        </p:blipFill>
        <p:spPr>
          <a:xfrm>
            <a:off x="5987880" y="0"/>
            <a:ext cx="3156120" cy="3944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9" dur="indefinite" restart="never" nodeType="tmRoot">
          <p:childTnLst>
            <p:seq>
              <p:cTn id="280" dur="indefinite" nodeType="mainSeq">
                <p:childTnLst>
                  <p:par>
                    <p:cTn id="281" nodeType="clickEffect" fill="hold">
                      <p:stCondLst>
                        <p:cond delay="indefinite"/>
                      </p:stCondLst>
                      <p:childTnLst>
                        <p:par>
                          <p:cTn id="2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85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nodeType="clickEffect" fill="hold">
                      <p:stCondLst>
                        <p:cond delay="indefinite"/>
                      </p:stCondLst>
                      <p:childTnLst>
                        <p:par>
                          <p:cTn id="2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90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nodeType="clickEffect" fill="hold">
                      <p:stCondLst>
                        <p:cond delay="indefinite"/>
                      </p:stCondLst>
                      <p:childTnLst>
                        <p:par>
                          <p:cTn id="2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95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nodeType="clickEffect" fill="hold">
                      <p:stCondLst>
                        <p:cond delay="indefinite"/>
                      </p:stCondLst>
                      <p:childTnLst>
                        <p:par>
                          <p:cTn id="2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00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nodeType="clickEffect" fill="hold">
                      <p:stCondLst>
                        <p:cond delay="indefinite"/>
                      </p:stCondLst>
                      <p:childTnLst>
                        <p:par>
                          <p:cTn id="3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05" dur="5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nodeType="clickEffect" fill="hold">
                      <p:stCondLst>
                        <p:cond delay="indefinite"/>
                      </p:stCondLst>
                      <p:childTnLst>
                        <p:par>
                          <p:cTn id="3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10" dur="5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nodeType="clickEffect" fill="hold">
                      <p:stCondLst>
                        <p:cond delay="indefinite"/>
                      </p:stCondLst>
                      <p:childTnLst>
                        <p:par>
                          <p:cTn id="3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15" dur="500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68000" y="764640"/>
            <a:ext cx="8351640" cy="85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 ću tvoje (Ps 145)</a:t>
            </a:r>
            <a:endParaRPr b="0" lang="hr-HR" sz="5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93" name="Slika 1" descr=""/>
          <p:cNvPicPr/>
          <p:nvPr/>
        </p:nvPicPr>
        <p:blipFill>
          <a:blip r:embed="rId1"/>
          <a:stretch/>
        </p:blipFill>
        <p:spPr>
          <a:xfrm>
            <a:off x="0" y="2046240"/>
            <a:ext cx="9144000" cy="3541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Prvi prorok (Post 20,7)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267920"/>
            <a:ext cx="8229600" cy="48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4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Tko govori u Post 20,7 (usp. v6)?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n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oćni pohod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stranom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kralju 20,1-7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5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Kome Bog govori (usp. 20,3)? 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Abimelek Gerarski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Abraham – prorok i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narodima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4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Kakav je čovjek (v11)?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predrasuda i strah (v11)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život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Zanijekao ženu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AutoShape 6" descr="https://external-content.duckduckgo.com/iu/?u=http%3A%2F%2Fwww.understandchristianity.com%2Fwp-content%2Fuploads%2F2014%2F01%2FAbraham-Stars1.jpg&amp;f=1&amp;nofb=1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7" name="Picture 7" descr=""/>
          <p:cNvPicPr/>
          <p:nvPr/>
        </p:nvPicPr>
        <p:blipFill>
          <a:blip r:embed="rId1"/>
          <a:stretch/>
        </p:blipFill>
        <p:spPr>
          <a:xfrm>
            <a:off x="6219720" y="1092240"/>
            <a:ext cx="2924280" cy="4813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6" dur="indefinite" restart="never" nodeType="tmRoot">
          <p:childTnLst>
            <p:seq>
              <p:cTn id="317" dur="indefinite" nodeType="mainSeq">
                <p:childTnLst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2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3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8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9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4" dur="5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5" dur="5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0" dur="500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1" dur="500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6" dur="500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7" dur="500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2" dur="500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3" dur="500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 djelu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Prva proročka zadaća? </a:t>
            </a:r>
            <a:br>
              <a:rPr sz="2600"/>
            </a:br>
            <a:r>
              <a:rPr b="1" lang="hr-HR" sz="26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(Post 20,7.17)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“molit će” – najava (v7)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 (v17) izvršenje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zagovornik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Zagovorna molitva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Uspješno?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b="1" lang="hr-HR" sz="26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v17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liječi (v17) – bitna molitva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v3.7[2x] 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מות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môt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umrijeti)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v7 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חיה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ḥajâ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živjeti)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v4.11 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הרג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harag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usmrtiti)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v17 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ילד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jalad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rađati)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0" name="Picture 4" descr="http://www.biblebc.com/ChurchInfo/MensRetreat/2012/Abraham%20Friend%20of%20God2.jpg"/>
          <p:cNvPicPr/>
          <p:nvPr/>
        </p:nvPicPr>
        <p:blipFill>
          <a:blip r:embed="rId1"/>
          <a:stretch/>
        </p:blipFill>
        <p:spPr>
          <a:xfrm>
            <a:off x="4826160" y="0"/>
            <a:ext cx="4317840" cy="323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4" dur="indefinite" restart="never" nodeType="tmRoot">
          <p:childTnLst>
            <p:seq>
              <p:cTn id="355" dur="indefinite" nodeType="mainSeq">
                <p:childTnLst>
                  <p:par>
                    <p:cTn id="356" nodeType="clickEffect" fill="hold">
                      <p:stCondLst>
                        <p:cond delay="indefinite"/>
                      </p:stCondLst>
                      <p:childTnLst>
                        <p:par>
                          <p:cTn id="3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0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1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2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nodeType="clickEffect" fill="hold">
                      <p:stCondLst>
                        <p:cond delay="indefinite"/>
                      </p:stCondLst>
                      <p:childTnLst>
                        <p:par>
                          <p:cTn id="3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7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9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nodeType="clickEffect" fill="hold">
                      <p:stCondLst>
                        <p:cond delay="indefinite"/>
                      </p:stCondLst>
                      <p:childTnLst>
                        <p:par>
                          <p:cTn id="3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4" dur="1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5" dur="1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6" dur="1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nodeType="clickEffect" fill="hold">
                      <p:stCondLst>
                        <p:cond delay="indefinite"/>
                      </p:stCondLst>
                      <p:childTnLst>
                        <p:par>
                          <p:cTn id="3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1" dur="1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2" dur="1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3" dur="10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nodeType="clickEffect" fill="hold">
                      <p:stCondLst>
                        <p:cond delay="indefinite"/>
                      </p:stCondLst>
                      <p:childTnLst>
                        <p:par>
                          <p:cTn id="3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8" dur="10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9" dur="10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0" dur="10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971640" y="2130120"/>
            <a:ext cx="7486560" cy="146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6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Mirjam</a:t>
            </a:r>
            <a:endParaRPr b="0" lang="hr-HR" sz="6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1979280" y="3933360"/>
            <a:ext cx="5832360" cy="29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9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Proročica </a:t>
            </a:r>
            <a:br>
              <a:rPr sz="3800"/>
            </a:br>
            <a:r>
              <a:rPr b="1" i="1" lang="hr-HR" sz="3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predvoditeljica</a:t>
            </a:r>
            <a:endParaRPr b="0" lang="hr-HR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Izl 15,20s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 12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Mih 6,4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3" name="Picture 4" descr="miriam"/>
          <p:cNvPicPr/>
          <p:nvPr/>
        </p:nvPicPr>
        <p:blipFill>
          <a:blip r:embed="rId1"/>
          <a:stretch/>
        </p:blipFill>
        <p:spPr>
          <a:xfrm>
            <a:off x="5497560" y="476280"/>
            <a:ext cx="3646440" cy="4492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30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Proročica</a:t>
            </a: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Mirjam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229600" cy="52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Izl 15,20 –</a:t>
            </a:r>
            <a:r>
              <a:rPr b="1" i="1" lang="hr-HR" sz="29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 čije ime u NZ? 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Isusove majke Marije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</a:t>
            </a:r>
            <a:r>
              <a:rPr b="1" lang="he-IL" sz="29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נביאה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</a:t>
            </a:r>
            <a:r>
              <a:rPr b="0" i="1" lang="hr-HR" sz="29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bi’â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u Zakonu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 središnji događaj u </a:t>
            </a:r>
            <a:r>
              <a:rPr b="1" lang="hr-HR" sz="2900" strike="noStrike" u="non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Izl 14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5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Koje riječi i odakle</a:t>
            </a:r>
            <a:r>
              <a:rPr b="1" lang="hr-HR" sz="25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 (15,21 usp. 1b)?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“Slavom se proslavio…” (v21 usp. 1b)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Pripjev (</a:t>
            </a:r>
            <a:r>
              <a:rPr b="1" lang="he-IL" sz="29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ענה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b="0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anâ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“odgovoriti”)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5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Predvodnička uloga u</a:t>
            </a:r>
            <a:r>
              <a:rPr b="1" lang="hr-HR" sz="25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 Izl 15,20?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 se pridružuju – dosl. “za njom” (v20)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5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Novo značenje: “pjevati” u</a:t>
            </a:r>
            <a:r>
              <a:rPr b="1" i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v1.21 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nalog “pjevajte” (v21)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6" name="Picture 4" descr=""/>
          <p:cNvPicPr/>
          <p:nvPr/>
        </p:nvPicPr>
        <p:blipFill>
          <a:blip r:embed="rId1"/>
          <a:stretch/>
        </p:blipFill>
        <p:spPr>
          <a:xfrm>
            <a:off x="6902280" y="0"/>
            <a:ext cx="2241720" cy="4365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1" dur="indefinite" restart="never" nodeType="tmRoot">
          <p:childTnLst>
            <p:seq>
              <p:cTn id="392" dur="indefinite" nodeType="mainSeq">
                <p:childTnLst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7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6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1" dur="500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Poput velikoga spasitelja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6840" y="980640"/>
            <a:ext cx="620244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Čija sestra </a:t>
            </a:r>
            <a:r>
              <a:rPr b="1" lang="hr-HR" sz="26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(Izl 15,20)?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Aronova – liturgijska funkcija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Tko rješava sukob u</a:t>
            </a:r>
            <a:r>
              <a:rPr b="1" lang="hr-HR" sz="26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 Br 12,4?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“Vas troje u šator sastanka…”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Kako zajednica reagira kad je pogođena gubom </a:t>
            </a:r>
            <a:r>
              <a:rPr b="1" lang="hr-HR" sz="26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(Br 12,15)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Čekaju – sačuvan autoritet (v15)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“Javljam se proroku…” (v6)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spašava li brata u Izl 2?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</a:t>
            </a:r>
            <a:r>
              <a:rPr b="1" i="1" lang="hr-HR" sz="26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to je Mirjam u</a:t>
            </a:r>
            <a:r>
              <a:rPr b="1" lang="hr-HR" sz="26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 Mih 6,4?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Predvoditeljica naroda s Mojsijem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9" name="Picture 4" descr=""/>
          <p:cNvPicPr/>
          <p:nvPr/>
        </p:nvPicPr>
        <p:blipFill>
          <a:blip r:embed="rId1"/>
          <a:stretch/>
        </p:blipFill>
        <p:spPr>
          <a:xfrm>
            <a:off x="6292800" y="1413000"/>
            <a:ext cx="2851200" cy="3528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8" dur="indefinite" restart="never" nodeType="tmRoot">
          <p:childTnLst>
            <p:seq>
              <p:cTn id="429" dur="indefinite" nodeType="mainSeq">
                <p:childTnLst>
                  <p:par>
                    <p:cTn id="430" nodeType="clickEffect" fill="hold">
                      <p:stCondLst>
                        <p:cond delay="indefinite"/>
                      </p:stCondLst>
                      <p:childTnLst>
                        <p:par>
                          <p:cTn id="4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 additive="repl">
                                        <p:cTn id="434" dur="20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nodeType="clickEffect" fill="hold">
                      <p:stCondLst>
                        <p:cond delay="indefinite"/>
                      </p:stCondLst>
                      <p:childTnLst>
                        <p:par>
                          <p:cTn id="4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9" dur="50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0" dur="50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height*sin(2.5*pi*$)" tm="0">
                                          <p:val>
                                            <p:strVal val="0"/>
                                          </p:val>
                                        </p:tav>
                                        <p:tav fmla="height*sin(2.5*pi*$)"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nodeType="clickEffect" fill="hold">
                      <p:stCondLst>
                        <p:cond delay="indefinite"/>
                      </p:stCondLst>
                      <p:childTnLst>
                        <p:par>
                          <p:cTn id="4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nodeType="clickEffect" fill="hold">
                      <p:stCondLst>
                        <p:cond delay="indefinite"/>
                      </p:stCondLst>
                      <p:childTnLst>
                        <p:par>
                          <p:cTn id="4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nodeType="clickEffect" fill="hold">
                      <p:stCondLst>
                        <p:cond delay="indefinite"/>
                      </p:stCondLst>
                      <p:childTnLst>
                        <p:par>
                          <p:cTn id="4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3" dur="500" fill="hold"/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500" fill="hold"/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Uzor-prorok Mojsije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323640" y="981000"/>
            <a:ext cx="6769080" cy="518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5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1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Prorok u Pnz </a:t>
            </a:r>
            <a:r>
              <a:rPr b="1" lang="hr-HR" sz="21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18,15?</a:t>
            </a:r>
            <a:endParaRPr b="0" lang="hr-H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e-IL" sz="25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nabî’</a:t>
            </a:r>
            <a:r>
              <a:rPr b="1" i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“kao što sam ja” (15)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2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Vjerodostojna oporuka usp.</a:t>
            </a: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v18</a:t>
            </a:r>
            <a:r>
              <a:rPr b="1" lang="hr-HR" sz="22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“kao što si ti” – “ja ću podići proroka”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Posrednik </a:t>
            </a:r>
            <a:r>
              <a:rPr b="1" i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Saveza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b="1" lang="hr-HR" sz="2500" strike="noStrike" u="non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18,16 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Izl 20,19)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prenosi “im” Božje riječi (v18)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1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Definicija proroka u</a:t>
            </a:r>
            <a:r>
              <a:rPr b="1" lang="hr-HR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1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Pnz</a:t>
            </a:r>
            <a:r>
              <a:rPr b="1" lang="hr-HR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1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18,18b</a:t>
            </a:r>
            <a:r>
              <a:rPr b="1" lang="de-DE" sz="21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b="0" lang="hr-H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“Dat ću riječi svoje u njegova usta…”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dužnost proroka – primiti riječ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Govori što Bog zapovijeda (v18)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ga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podiže </a:t>
            </a:r>
            <a:r>
              <a:rPr b="1" lang="de-DE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קום</a:t>
            </a:r>
            <a:r>
              <a:rPr b="1" lang="de-DE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jedan od braće (v15)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1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Mojsije jedinstven</a:t>
            </a:r>
            <a:r>
              <a:rPr b="1" lang="hr-HR" sz="21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 (34,10): </a:t>
            </a:r>
            <a:endParaRPr b="0" lang="hr-H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“licem u lice”, 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poslan od Boga </a:t>
            </a:r>
            <a:r>
              <a:rPr b="1" lang="he-IL" sz="25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שׁלח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šalaḥ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(11)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6516720" y="3644640"/>
            <a:ext cx="2627280" cy="248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0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Uloga u </a:t>
            </a:r>
            <a:br>
              <a:rPr sz="2000"/>
            </a:br>
            <a:r>
              <a:rPr b="1" lang="hr-HR" sz="20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Hoš 12,14: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Vodi i čuva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0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Tko je za Petra obećani prorok </a:t>
            </a:r>
            <a:br>
              <a:rPr sz="2000"/>
            </a:br>
            <a:r>
              <a:rPr b="1" i="1" lang="hr-HR" sz="20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u </a:t>
            </a:r>
            <a:r>
              <a:rPr b="1" lang="hr-HR" sz="2000" strike="noStrike" u="non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Dj 3,13.22?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Isus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3" name="Picture 4" descr=""/>
          <p:cNvPicPr/>
          <p:nvPr/>
        </p:nvPicPr>
        <p:blipFill>
          <a:blip r:embed="rId1"/>
          <a:stretch/>
        </p:blipFill>
        <p:spPr>
          <a:xfrm>
            <a:off x="6440400" y="0"/>
            <a:ext cx="2766960" cy="367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5" dur="indefinite" restart="never" nodeType="tmRoot">
          <p:childTnLst>
            <p:seq>
              <p:cTn id="456" dur="indefinite" nodeType="mainSeq">
                <p:childTnLst>
                  <p:par>
                    <p:cTn id="457" nodeType="clickEffect" fill="hold">
                      <p:stCondLst>
                        <p:cond delay="indefinite"/>
                      </p:stCondLst>
                      <p:childTnLst>
                        <p:par>
                          <p:cTn id="4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61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nodeType="clickEffect" fill="hold">
                      <p:stCondLst>
                        <p:cond delay="indefinite"/>
                      </p:stCondLst>
                      <p:childTnLst>
                        <p:par>
                          <p:cTn id="4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66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nodeType="clickEffect" fill="hold">
                      <p:stCondLst>
                        <p:cond delay="indefinite"/>
                      </p:stCondLst>
                      <p:childTnLst>
                        <p:par>
                          <p:cTn id="4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1" dur="500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nodeType="clickEffect" fill="hold">
                      <p:stCondLst>
                        <p:cond delay="indefinite"/>
                      </p:stCondLst>
                      <p:childTnLst>
                        <p:par>
                          <p:cTn id="4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6" dur="500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nodeType="clickEffect" fill="hold">
                      <p:stCondLst>
                        <p:cond delay="indefinite"/>
                      </p:stCondLst>
                      <p:childTnLst>
                        <p:par>
                          <p:cTn id="4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1" dur="500"/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nodeType="clickEffect" fill="hold">
                      <p:stCondLst>
                        <p:cond delay="indefinite"/>
                      </p:stCondLst>
                      <p:childTnLst>
                        <p:par>
                          <p:cTn id="4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6" dur="500"/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nodeType="clickEffect" fill="hold">
                      <p:stCondLst>
                        <p:cond delay="indefinite"/>
                      </p:stCondLst>
                      <p:childTnLst>
                        <p:par>
                          <p:cTn id="4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1" dur="500"/>
                                        <p:tgtEl>
                                          <p:spTgt spid="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nodeType="clickEffect" fill="hold">
                      <p:stCondLst>
                        <p:cond delay="indefinite"/>
                      </p:stCondLst>
                      <p:childTnLst>
                        <p:par>
                          <p:cTn id="4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6" dur="500"/>
                                        <p:tgtEl>
                                          <p:spTgt spid="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nodeType="clickEffect" fill="hold">
                      <p:stCondLst>
                        <p:cond delay="indefinite"/>
                      </p:stCondLst>
                      <p:childTnLst>
                        <p:par>
                          <p:cTn id="4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1" dur="10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2" dur="10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3" dur="10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nodeType="clickEffect" fill="hold">
                      <p:stCondLst>
                        <p:cond delay="indefinite"/>
                      </p:stCondLst>
                      <p:childTnLst>
                        <p:par>
                          <p:cTn id="5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08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Dođite, poklonimo se (Ps 95)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46" name="Picture 3" descr=""/>
          <p:cNvPicPr/>
          <p:nvPr/>
        </p:nvPicPr>
        <p:blipFill>
          <a:blip r:embed="rId1"/>
          <a:stretch/>
        </p:blipFill>
        <p:spPr>
          <a:xfrm>
            <a:off x="108000" y="2637000"/>
            <a:ext cx="9036000" cy="1593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Box 1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Text Box 2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Text Box 4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Text Box 5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endParaRPr b="0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7200" strike="noStrike" u="non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Proroštvo i apokaliptika</a:t>
            </a:r>
            <a:endParaRPr b="0" lang="hr-HR" sz="7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52" name="Picture 9" descr="Slikovni rezultat za jesus in nazareth synagogue&quot;"/>
          <p:cNvPicPr/>
          <p:nvPr/>
        </p:nvPicPr>
        <p:blipFill>
          <a:blip r:embed="rId1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1211040" y="4005360"/>
            <a:ext cx="7932600" cy="285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 – 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nabî’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[navi]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proroci – 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נביאים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</a:t>
            </a:r>
            <a:r>
              <a:rPr b="0" i="1" lang="hr-HR" sz="30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bî’îm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središnji dio HB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proročica – 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נביאה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</a:t>
            </a:r>
            <a:r>
              <a:rPr b="0" i="1" lang="hr-HR" sz="30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bî’â</a:t>
            </a: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Sveto pismo;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B. Lujić,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Starozavjetni proroci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Text Box 18"/>
          <p:cNvSpPr/>
          <p:nvPr/>
        </p:nvSpPr>
        <p:spPr>
          <a:xfrm>
            <a:off x="1211400" y="0"/>
            <a:ext cx="46558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endParaRPr b="0" lang="hr-H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5" name="Picture 5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zervirano mjesto broja slajda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35896F-46EE-4DDA-AFC7-81EC9DF5350E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175680"/>
            <a:ext cx="822960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Uvod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229600" cy="505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Ivan Krstitelj – prorok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Proročica Ana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Kako prepoznati 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proroka?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Proročke knjige u razvoju kanona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 „Pra-proroci”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9" name="Picture 2" descr="Slikovni rezultat za jesus in nazareth synagogue&quot;"/>
          <p:cNvPicPr/>
          <p:nvPr/>
        </p:nvPicPr>
        <p:blipFill>
          <a:blip r:embed="rId1"/>
          <a:stretch/>
        </p:blipFill>
        <p:spPr>
          <a:xfrm>
            <a:off x="5292720" y="360"/>
            <a:ext cx="3851280" cy="271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zervirano mjesto broja slajda 2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4DB02A8-F9CF-43BE-BA24-4C0DDF89AD77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175680"/>
            <a:ext cx="822960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Znak raspoznavanja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229600" cy="52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nabi’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“titula”, ID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ראה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ro’</a:t>
            </a: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ê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onaj koji gleda, usp. Post 1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Npr. Samuel (1 Sam</a:t>
            </a:r>
            <a:r>
              <a:rPr b="1" lang="hr-HR" sz="2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9,19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“…sve ću ti kazati što ti je na srcu”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 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חזה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hoz</a:t>
            </a: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ê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–koji ima viđenje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Npr. Gâd (2 Sam 24,11)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Davidov “vidjelac”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4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חזה</a:t>
            </a:r>
            <a:r>
              <a:rPr b="0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hazâ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vidjeti u Am 1,1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“riječi… koje je motrio”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προφήτης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el-G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el-GR" sz="28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ψευδο</a:t>
            </a:r>
            <a:r>
              <a:rPr b="1" lang="el-G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προφήτης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(LXX)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“pisani”/“pisamski”  proroci i oni drugi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3" name="Picture 1" descr=""/>
          <p:cNvPicPr/>
          <p:nvPr/>
        </p:nvPicPr>
        <p:blipFill>
          <a:blip r:embed="rId1"/>
          <a:stretch/>
        </p:blipFill>
        <p:spPr>
          <a:xfrm>
            <a:off x="5826240" y="2517840"/>
            <a:ext cx="3317760" cy="2492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1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6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nodeType="clickEffect" fill="hold">
                      <p:stCondLst>
                        <p:cond delay="indefinite"/>
                      </p:stCondLst>
                      <p:childTnLst>
                        <p:par>
                          <p:cTn id="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1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nodeType="clickEffect" fill="hold">
                      <p:stCondLst>
                        <p:cond delay="indefinite"/>
                      </p:stCondLst>
                      <p:childTnLst>
                        <p:par>
                          <p:cTn id="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6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nodeType="clickEffect" fill="hold">
                      <p:stCondLst>
                        <p:cond delay="indefinite"/>
                      </p:stCondLst>
                      <p:childTnLst>
                        <p:par>
                          <p:cTn id="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1" dur="500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nodeType="clickEffect" fill="hold">
                      <p:stCondLst>
                        <p:cond delay="indefinite"/>
                      </p:stCondLst>
                      <p:childTnLst>
                        <p:par>
                          <p:cTn id="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6" dur="500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nodeType="clickEffect" fill="hold">
                      <p:stCondLst>
                        <p:cond delay="indefinite"/>
                      </p:stCondLst>
                      <p:childTnLst>
                        <p:par>
                          <p:cTn id="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2400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“Formule”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68680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7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1. Proročka formula</a:t>
            </a: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(o dolasku Riječi) npr. Jon </a:t>
            </a:r>
            <a:r>
              <a:rPr b="1" lang="hr-HR" sz="2700" strike="noStrike" u="non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1,1</a:t>
            </a: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endParaRPr b="0" lang="hr-HR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 dođe (mu) riječ Gospodnja” </a:t>
            </a:r>
            <a:endParaRPr b="0" lang="hr-HR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... </a:t>
            </a:r>
            <a:r>
              <a:rPr b="1" lang="he-IL" sz="27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ויהי דבר יהוה אל</a:t>
            </a: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vaj</a:t>
            </a:r>
            <a:r>
              <a:rPr b="0" i="1" lang="hr-HR" sz="27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hî d</a:t>
            </a:r>
            <a:r>
              <a:rPr b="0" i="1" lang="hr-HR" sz="27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bar ’Adonaj ‘el…</a:t>
            </a:r>
            <a:endParaRPr b="0" lang="hr-HR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“Riječ Jahvina dođe Joni…”</a:t>
            </a:r>
            <a:endParaRPr b="0" lang="hr-HR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7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2. Glasnička formula:</a:t>
            </a:r>
            <a:endParaRPr b="0" lang="hr-HR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“Gospodin ovako govori”</a:t>
            </a:r>
            <a:endParaRPr b="0" lang="hr-HR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7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כה אמר יהוה</a:t>
            </a: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kô ’amar ’Adonaj </a:t>
            </a: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npr. </a:t>
            </a:r>
            <a:r>
              <a:rPr b="1" lang="hr-HR" sz="2700" strike="noStrike" u="non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Iz 43,1</a:t>
            </a:r>
            <a:endParaRPr b="0" lang="hr-HR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lang="hr-HR" sz="23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Ovako govori Jahve</a:t>
            </a:r>
            <a:r>
              <a:rPr b="1" lang="hr-HR" sz="2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… Ne boj se, ti si moj!”</a:t>
            </a:r>
            <a:endParaRPr b="0" lang="hr-HR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7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3. Riječ Gospodnja</a:t>
            </a: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r>
              <a:rPr b="1" lang="he-IL" sz="27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נאם יהוה</a:t>
            </a: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</a:t>
            </a:r>
            <a:r>
              <a:rPr b="0" i="1" lang="hr-HR" sz="27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 ’Adonaj</a:t>
            </a: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700"/>
            </a:br>
            <a:r>
              <a:rPr b="1" lang="hr-HR" sz="27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npr. Jr 31,31</a:t>
            </a:r>
            <a:endParaRPr b="0" lang="hr-HR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“Evo dolaze dani – </a:t>
            </a:r>
            <a:r>
              <a:rPr b="1" lang="hr-HR" sz="23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 je Jahvina</a:t>
            </a:r>
            <a:r>
              <a:rPr b="1" lang="hr-HR" sz="2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br>
              <a:rPr sz="2300"/>
            </a:br>
            <a:r>
              <a:rPr b="1" lang="hr-HR" sz="2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sklopit ću novi savez…”</a:t>
            </a:r>
            <a:endParaRPr b="0" lang="hr-HR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6" name="Picture 4" descr="Isaiah%27s_Lips_Anointed_with_Fire"/>
          <p:cNvPicPr/>
          <p:nvPr/>
        </p:nvPicPr>
        <p:blipFill>
          <a:blip r:embed="rId1"/>
          <a:stretch/>
        </p:blipFill>
        <p:spPr>
          <a:xfrm>
            <a:off x="6999120" y="1557360"/>
            <a:ext cx="2144880" cy="5300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nodeType="clickEffect" fill="hold">
                      <p:stCondLst>
                        <p:cond delay="indefinite"/>
                      </p:stCondLst>
                      <p:childTnLst>
                        <p:par>
                          <p:cTn id="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nodeType="clickEffect" fill="hold">
                      <p:stCondLst>
                        <p:cond delay="indefinite"/>
                      </p:stCondLst>
                      <p:childTnLst>
                        <p:par>
                          <p:cTn id="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8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nodeType="clickEffect" fill="hold">
                      <p:stCondLst>
                        <p:cond delay="indefinite"/>
                      </p:stCondLst>
                      <p:childTnLst>
                        <p:par>
                          <p:cTn id="1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20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nodeType="clickEffect" fill="hold">
                      <p:stCondLst>
                        <p:cond delay="indefinite"/>
                      </p:stCondLst>
                      <p:childTnLst>
                        <p:par>
                          <p:cTn id="1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4" dur="500"/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zervirano mjesto broja slajda 7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524B4F-1A89-4C92-9A6A-E00A6A4E868E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Proroci i proročice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9600" cy="523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Petoknjižje: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Abraham, Mirjam, Mojsije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knjige: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npr.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Debora (Suci)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Natan, Gâd, Ahija (Sam)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Ilija i Elizej, Mihej ben Jimla, Hulda (Kr)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Proroci – pisci:</a:t>
            </a: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Veliki: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Iz, Jr, Ez +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Dn (LXX),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buClr>
                <a:srgbClr val="999966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Ez: lažne proročice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i Mali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(Zbirka</a:t>
            </a:r>
            <a:r>
              <a:rPr b="1" lang="hr-HR" sz="28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 XII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od Hoš do Mal)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Bar i Tuž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0" name="Picture 8" descr="The-Prophet1"/>
          <p:cNvPicPr/>
          <p:nvPr/>
        </p:nvPicPr>
        <p:blipFill>
          <a:blip r:embed="rId1"/>
          <a:stretch/>
        </p:blipFill>
        <p:spPr>
          <a:xfrm>
            <a:off x="7016400" y="0"/>
            <a:ext cx="2127600" cy="288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1" name="Picture 7" descr="0828018413big"/>
          <p:cNvPicPr/>
          <p:nvPr/>
        </p:nvPicPr>
        <p:blipFill>
          <a:blip r:embed="rId2"/>
          <a:stretch/>
        </p:blipFill>
        <p:spPr>
          <a:xfrm>
            <a:off x="7020000" y="3672000"/>
            <a:ext cx="2124000" cy="3186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nodeType="clickEffect" fill="hold">
                      <p:stCondLst>
                        <p:cond delay="indefinite"/>
                      </p:stCondLst>
                      <p:childTnLst>
                        <p:par>
                          <p:cTn id="1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3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nodeType="clickEffect" fill="hold">
                      <p:stCondLst>
                        <p:cond delay="indefinite"/>
                      </p:stCondLst>
                      <p:childTnLst>
                        <p:par>
                          <p:cTn id="1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nodeType="clickEffect" fill="hold">
                      <p:stCondLst>
                        <p:cond delay="indefinite"/>
                      </p:stCondLst>
                      <p:childTnLst>
                        <p:par>
                          <p:cTn id="1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nodeType="clickEffect" fill="hold">
                      <p:stCondLst>
                        <p:cond delay="indefinite"/>
                      </p:stCondLst>
                      <p:childTnLst>
                        <p:par>
                          <p:cTn id="1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nodeType="clickEffect" fill="hold">
                      <p:stCondLst>
                        <p:cond delay="indefinite"/>
                      </p:stCondLst>
                      <p:childTnLst>
                        <p:par>
                          <p:cTn id="1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6" dur="5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nodeType="clickEffect" fill="hold">
                      <p:stCondLst>
                        <p:cond delay="indefinite"/>
                      </p:stCondLst>
                      <p:childTnLst>
                        <p:par>
                          <p:cTn id="1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1" dur="5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nodeType="clickEffect" fill="hold">
                      <p:stCondLst>
                        <p:cond delay="indefinite"/>
                      </p:stCondLst>
                      <p:childTnLst>
                        <p:par>
                          <p:cTn id="1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6" dur="500"/>
                                        <p:tgtEl>
                                          <p:spTgt spid="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nodeType="clickEffect" fill="hold">
                      <p:stCondLst>
                        <p:cond delay="indefinite"/>
                      </p:stCondLst>
                      <p:childTnLst>
                        <p:par>
                          <p:cTn id="1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1" dur="500"/>
                                        <p:tgtEl>
                                          <p:spTgt spid="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6" dur="500"/>
                                        <p:tgtEl>
                                          <p:spTgt spid="1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zervirano mjesto broja slajda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E2EFFF-A6CA-441E-BE73-21881FB05DA2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95280" y="180000"/>
            <a:ext cx="8229600" cy="6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Proroci u HB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866880"/>
            <a:ext cx="8470800" cy="529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κανών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mjera 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Hebrejska Biblija: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proto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-kanon”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תורה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Tôrâ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Zakon (Pouka)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נביאים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</a:t>
            </a:r>
            <a:r>
              <a:rPr b="1" i="1" lang="hr-HR" sz="30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bi’îm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Pro</a:t>
            </a:r>
            <a:r>
              <a:rPr b="1" lang="hr-HR" sz="30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roci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כתובים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</a:t>
            </a:r>
            <a:r>
              <a:rPr b="1" i="1" lang="hr-HR" sz="30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tubîm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Spisi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do novog stvaranja (npr. Iz 66) </a:t>
            </a:r>
            <a:br>
              <a:rPr sz="2600"/>
            </a:br>
            <a:r>
              <a:rPr b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tj. posljednjih vremena (npr. Dn 12)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Spisa: </a:t>
            </a:r>
            <a:r>
              <a:rPr b="1" lang="hr-HR" sz="26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Daniel, Tužaljke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Proročke knjige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dio od 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נביאים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</a:t>
            </a:r>
            <a:r>
              <a:rPr b="1" i="1" lang="hr-HR" sz="26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bi’îm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Dn, Tuž iz 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כתובים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</a:t>
            </a:r>
            <a:r>
              <a:rPr b="1" i="1" lang="hr-HR" sz="26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tubîm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5" name="Picture 4" descr=""/>
          <p:cNvPicPr/>
          <p:nvPr/>
        </p:nvPicPr>
        <p:blipFill>
          <a:blip r:embed="rId1"/>
          <a:stretch/>
        </p:blipFill>
        <p:spPr>
          <a:xfrm>
            <a:off x="5556240" y="0"/>
            <a:ext cx="3587760" cy="234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6" name="Picture 5" descr=""/>
          <p:cNvPicPr/>
          <p:nvPr/>
        </p:nvPicPr>
        <p:blipFill>
          <a:blip r:embed="rId2"/>
          <a:stretch/>
        </p:blipFill>
        <p:spPr>
          <a:xfrm>
            <a:off x="6480000" y="2492280"/>
            <a:ext cx="2664000" cy="161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3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8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83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88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3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8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03" dur="500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zervirano mjesto broja slajda 1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93F452-0077-4EDA-A7D1-A005F9EC9D53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104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Proroci u LXX i Vg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6616800" cy="488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Aft>
                <a:spcPts val="567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Septuaginta =“deutero-kanon”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Aft>
                <a:spcPts val="567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Aleksandra Velikoga, za vjernike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Aft>
                <a:spcPts val="567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jezik, raspored, knjige: Proroci na kraj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Aft>
                <a:spcPts val="567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+ 7 knjiga: Tob, Jdt, 1 i 2 Mak, Mudr, Sir, </a:t>
            </a:r>
            <a:r>
              <a:rPr b="1" lang="hr-HR" sz="26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Baruh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(+ </a:t>
            </a:r>
            <a:r>
              <a:rPr b="1" lang="hr-HR" sz="26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Jeremijino pismo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dodaci u </a:t>
            </a:r>
            <a:r>
              <a:rPr b="1" lang="hr-HR" sz="26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Dn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Est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567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Vg: Jeremijino pismo je </a:t>
            </a:r>
            <a:r>
              <a:rPr b="1" lang="hr-HR" sz="30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Bar 6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Aft>
                <a:spcPts val="567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7082280" y="-8640"/>
            <a:ext cx="2066400" cy="306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" descr=""/>
          <p:cNvPicPr/>
          <p:nvPr/>
        </p:nvPicPr>
        <p:blipFill>
          <a:blip r:embed="rId2"/>
          <a:stretch/>
        </p:blipFill>
        <p:spPr>
          <a:xfrm>
            <a:off x="6606360" y="3420000"/>
            <a:ext cx="2537640" cy="253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4" dur="indefinite" restart="never" nodeType="tmRoot">
          <p:childTnLst>
            <p:seq>
              <p:cTn id="205" dur="indefinite" nodeType="mainSeq">
                <p:childTnLst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210" dur="2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5" dur="5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" dur="5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21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" dur="5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Application>LibreOffice/25.8.3.2$Windows_X86_64 LibreOffice_project/8ca8d55c161d602844f5428fa4b58097424e324e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2011-10-13T14:39:20Z</dcterms:created>
  <dc:creator>niko</dc:creator>
  <dc:description/>
  <dc:language>hr-HR</dc:language>
  <cp:lastModifiedBy/>
  <dcterms:modified xsi:type="dcterms:W3CDTF">2026-02-25T07:48:30Z</dcterms:modified>
  <cp:revision>210</cp:revision>
  <dc:subject/>
  <dc:title>Proroštvo</dc:title>
</cp:coreProperties>
</file>