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Default Extension="fntdata" ContentType="application/x-fontdata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media/image6.svg" ContentType="image/svg"/>
  <Override PartName="/ppt/media/image1.png" ContentType="image/png"/>
  <Override PartName="/ppt/media/image2.png" ContentType="image/png"/>
  <Override PartName="/ppt/media/image13.jpeg" ContentType="image/jpeg"/>
  <Override PartName="/ppt/media/image3.png" ContentType="image/png"/>
  <Override PartName="/ppt/media/image8.svg" ContentType="image/svg"/>
  <Override PartName="/ppt/media/image7.png" ContentType="image/png"/>
  <Override PartName="/ppt/media/image17.jpeg" ContentType="image/jpeg"/>
  <Override PartName="/ppt/media/image11.png" ContentType="image/png"/>
  <Override PartName="/ppt/media/image16.png" ContentType="image/png"/>
  <Override PartName="/ppt/media/image4.svg" ContentType="image/svg"/>
  <Override PartName="/ppt/media/image5.png" ContentType="image/png"/>
  <Override PartName="/ppt/media/image9.jpeg" ContentType="image/jpeg"/>
  <Override PartName="/ppt/media/image19.jpeg" ContentType="image/jpeg"/>
  <Override PartName="/ppt/media/image10.png" ContentType="image/png"/>
  <Override PartName="/ppt/media/image12.jpeg" ContentType="image/jpeg"/>
  <Override PartName="/ppt/media/image14.jpeg" ContentType="image/jpeg"/>
  <Override PartName="/ppt/media/image15.jpeg" ContentType="image/jpeg"/>
  <Override PartName="/ppt/media/image18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5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10080625" cy="7559675"/>
  <p:notesSz cx="8686800" cy="64008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3D7C42-97E4-4C90-BB55-9A5F953C1C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6242479-DCEF-4398-B5E0-C0F05268D3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D9B81A0-3D7B-421D-9E3B-E813B61B406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F5519343-DA6E-48E1-8AE9-BE7C99F45C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BB9524F7-2DA7-4434-920F-B432874679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8FB4E53E-392C-49F8-BFDF-FFE39F07A0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2_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5D5815-B73C-4C9C-8AF7-2CE799AB55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FCCD833-E8D9-4E5D-B066-01E3315AB9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148CD6D-17A9-4B3E-AB3C-570C817A54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E3B7821-80AC-4A2E-8957-9B5ECC23B2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D464910-882D-4134-9FA2-F64CD7958C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20CD8D04-19ED-4A71-9309-DF3EBF18B0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D6CA3EB9-9480-4CE0-BB9E-3C7BA789B1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562"/>
              </a:spcBef>
              <a:buNone/>
            </a:pP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3F7CBFB-05B6-4403-81EC-E5009ABC94E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hr-H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5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59640" y="1237320"/>
            <a:ext cx="7559640" cy="263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GB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43798F-E855-432B-A0D0-E11274E6A07C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56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9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en-US" sz="22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79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79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en-US" sz="22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en-US" sz="22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en-US" sz="22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94080" y="504000"/>
            <a:ext cx="3250800" cy="176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285080" y="1088280"/>
            <a:ext cx="5102640" cy="537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94080" y="2268000"/>
            <a:ext cx="3250800" cy="420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28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29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sldNum" idx="30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DAA02E5-185B-4D26-AEFD-EA30C71EF420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94080" y="504000"/>
            <a:ext cx="3250800" cy="176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285080" y="1088280"/>
            <a:ext cx="5102640" cy="537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56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9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en-US" sz="309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en-US" sz="22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79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979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en-US" sz="1979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en-US" sz="22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en-US" sz="22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en-US" sz="221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94080" y="2268000"/>
            <a:ext cx="3250800" cy="420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31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 idx="32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sldNum" idx="33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76B2113-8DDA-4262-856F-8F22640E604E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2760"/>
            <a:ext cx="9071640" cy="125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Arial"/>
              </a:rPr>
              <a:t>Click to edit Master title style</a:t>
            </a:r>
            <a:endParaRPr b="0" lang="it-IT" sz="4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1640" cy="4988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b="0" lang="it-IT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b="0" lang="it-IT" sz="2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b="0" lang="it-IT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b="0" lang="it-IT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34"/>
          </p:nvPr>
        </p:nvSpPr>
        <p:spPr>
          <a:xfrm>
            <a:off x="504000" y="6884280"/>
            <a:ext cx="2351880" cy="52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defRPr b="0" lang="sr-Latn-CS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sr-Latn-CS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35"/>
          </p:nvPr>
        </p:nvSpPr>
        <p:spPr>
          <a:xfrm>
            <a:off x="3443760" y="6884280"/>
            <a:ext cx="3191400" cy="52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36"/>
          </p:nvPr>
        </p:nvSpPr>
        <p:spPr>
          <a:xfrm>
            <a:off x="7223760" y="6884280"/>
            <a:ext cx="2351880" cy="52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hr-HR" sz="14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1C2B010-79BE-4E04-9BA1-D62317E157AD}" type="slidenum">
              <a:rPr b="0" lang="hr-HR" sz="14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2"/>
          <p:cNvGrpSpPr/>
          <p:nvPr/>
        </p:nvGrpSpPr>
        <p:grpSpPr>
          <a:xfrm>
            <a:off x="0" y="2687760"/>
            <a:ext cx="9931320" cy="1160280"/>
            <a:chOff x="0" y="2687760"/>
            <a:chExt cx="9931320" cy="1160280"/>
          </a:xfrm>
        </p:grpSpPr>
        <p:grpSp>
          <p:nvGrpSpPr>
            <p:cNvPr id="93" name="Group 3"/>
            <p:cNvGrpSpPr/>
            <p:nvPr/>
          </p:nvGrpSpPr>
          <p:grpSpPr>
            <a:xfrm>
              <a:off x="320400" y="2806920"/>
              <a:ext cx="784080" cy="523440"/>
              <a:chOff x="320400" y="2806920"/>
              <a:chExt cx="784080" cy="523440"/>
            </a:xfrm>
          </p:grpSpPr>
          <p:sp>
            <p:nvSpPr>
              <p:cNvPr id="94" name="Rectangle 4"/>
              <p:cNvSpPr/>
              <p:nvPr/>
            </p:nvSpPr>
            <p:spPr>
              <a:xfrm>
                <a:off x="320400" y="2806920"/>
                <a:ext cx="482040" cy="523440"/>
              </a:xfrm>
              <a:prstGeom prst="rect">
                <a:avLst/>
              </a:prstGeom>
              <a:solidFill>
                <a:srgbClr val="3333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" name="Rectangle 5"/>
              <p:cNvSpPr/>
              <p:nvPr/>
            </p:nvSpPr>
            <p:spPr>
              <a:xfrm>
                <a:off x="742680" y="2806920"/>
                <a:ext cx="361800" cy="523440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6" name="Group 6"/>
            <p:cNvGrpSpPr/>
            <p:nvPr/>
          </p:nvGrpSpPr>
          <p:grpSpPr>
            <a:xfrm>
              <a:off x="456840" y="3272400"/>
              <a:ext cx="813240" cy="523440"/>
              <a:chOff x="456840" y="3272400"/>
              <a:chExt cx="813240" cy="523440"/>
            </a:xfrm>
          </p:grpSpPr>
          <p:sp>
            <p:nvSpPr>
              <p:cNvPr id="97" name="Rectangle 7"/>
              <p:cNvSpPr/>
              <p:nvPr/>
            </p:nvSpPr>
            <p:spPr>
              <a:xfrm>
                <a:off x="456840" y="3272400"/>
                <a:ext cx="464760" cy="523440"/>
              </a:xfrm>
              <a:prstGeom prst="rect">
                <a:avLst/>
              </a:prstGeom>
              <a:solidFill>
                <a:srgbClr val="ffcf0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" name="Rectangle 8"/>
              <p:cNvSpPr/>
              <p:nvPr/>
            </p:nvSpPr>
            <p:spPr>
              <a:xfrm>
                <a:off x="863280" y="3272400"/>
                <a:ext cx="406800" cy="523440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noAutofit/>
              </a:bodyPr>
              <a:p>
                <a:endParaRPr b="0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99" name="Rectangle 9"/>
            <p:cNvSpPr/>
            <p:nvPr/>
          </p:nvSpPr>
          <p:spPr>
            <a:xfrm>
              <a:off x="0" y="3191760"/>
              <a:ext cx="617760" cy="46548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Rectangle 10"/>
            <p:cNvSpPr/>
            <p:nvPr/>
          </p:nvSpPr>
          <p:spPr>
            <a:xfrm>
              <a:off x="700200" y="2687760"/>
              <a:ext cx="34920" cy="1160280"/>
            </a:xfrm>
            <a:prstGeom prst="rect">
              <a:avLst/>
            </a:prstGeom>
            <a:solidFill>
              <a:srgbClr val="1c1c1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Rectangle 11"/>
            <p:cNvSpPr/>
            <p:nvPr/>
          </p:nvSpPr>
          <p:spPr>
            <a:xfrm flipV="1">
              <a:off x="348480" y="3594240"/>
              <a:ext cx="9582840" cy="6120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tIns="15480" bIns="15480" anchor="ctr" rot="10800000">
              <a:noAutofit/>
            </a:bodyPr>
            <a:p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268280" y="235800"/>
            <a:ext cx="8590680" cy="1612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850" strike="noStrike" u="none">
                <a:solidFill>
                  <a:srgbClr val="333399"/>
                </a:solidFill>
                <a:effectLst/>
                <a:uFillTx/>
                <a:latin typeface="Tahoma"/>
              </a:rPr>
              <a:t>Click to edit the title text format</a:t>
            </a:r>
            <a:endParaRPr b="0" lang="en-US" sz="4850" strike="noStrike" u="non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303560" y="2224080"/>
            <a:ext cx="8568000" cy="453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879"/>
              </a:spcBef>
              <a:buClr>
                <a:srgbClr val="3333cc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53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53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1" marL="743040" indent="-285840">
              <a:spcBef>
                <a:spcPts val="771"/>
              </a:spcBef>
              <a:buClr>
                <a:srgbClr val="ff0000"/>
              </a:buClr>
              <a:buSzPct val="55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9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  <a:endParaRPr b="0" lang="en-US" sz="309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2" marL="1143000" indent="-228600">
              <a:spcBef>
                <a:spcPts val="660"/>
              </a:spcBef>
              <a:buClr>
                <a:srgbClr val="3333cc"/>
              </a:buClr>
              <a:buSzPct val="50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64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  <a:endParaRPr b="0" lang="en-US" sz="264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3" marL="1600200" indent="-228600">
              <a:spcBef>
                <a:spcPts val="547"/>
              </a:spcBef>
              <a:buClr>
                <a:srgbClr val="ffcf01"/>
              </a:buClr>
              <a:buSzPct val="55000"/>
              <a:buFont typeface="Wingdings" charset="2"/>
              <a:buChar char="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1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  <a:endParaRPr b="0" lang="en-US" sz="221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4" marL="2057400" indent="-228600">
              <a:spcBef>
                <a:spcPts val="547"/>
              </a:spcBef>
              <a:buClr>
                <a:srgbClr val="00e4a8"/>
              </a:buClr>
              <a:buSzPct val="50000"/>
              <a:buFont typeface="Wingdings" charset="2"/>
              <a:buChar char="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1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  <a:endParaRPr b="0" lang="en-US" sz="221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5" marL="2057400" indent="-228600">
              <a:spcBef>
                <a:spcPts val="547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1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  <a:endParaRPr b="0" lang="en-US" sz="221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lvl="6" marL="2057400" indent="-228600">
              <a:spcBef>
                <a:spcPts val="547"/>
              </a:spcBef>
              <a:buClr>
                <a:srgbClr val="000000"/>
              </a:buClr>
              <a:buSzPct val="5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1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  <a:endParaRPr b="0" lang="en-US" sz="221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37"/>
          </p:nvPr>
        </p:nvSpPr>
        <p:spPr>
          <a:xfrm>
            <a:off x="1091520" y="6887880"/>
            <a:ext cx="2099880" cy="50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hr-HR" sz="14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38"/>
          </p:nvPr>
        </p:nvSpPr>
        <p:spPr>
          <a:xfrm>
            <a:off x="3779280" y="6887880"/>
            <a:ext cx="3191760" cy="50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 idx="39"/>
          </p:nvPr>
        </p:nvSpPr>
        <p:spPr>
          <a:xfrm>
            <a:off x="7560000" y="6887880"/>
            <a:ext cx="2100240" cy="50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hr-HR" sz="14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289209-554A-4142-84AC-076A4552AB7F}" type="slidenum">
              <a:rPr b="0" lang="hr-HR" sz="1400" strike="noStrike" u="none">
                <a:solidFill>
                  <a:srgbClr val="1c1c1c"/>
                </a:solidFill>
                <a:effectLst/>
                <a:uFillTx/>
                <a:latin typeface="Tahoma"/>
                <a:ea typeface="Tahoma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  <p:sldLayoutId id="2147483674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21"/>
          <p:cNvGrpSpPr/>
          <p:nvPr/>
        </p:nvGrpSpPr>
        <p:grpSpPr>
          <a:xfrm>
            <a:off x="360" y="0"/>
            <a:ext cx="10079640" cy="7559640"/>
            <a:chOff x="360" y="0"/>
            <a:chExt cx="10079640" cy="7559640"/>
          </a:xfrm>
        </p:grpSpPr>
        <p:sp>
          <p:nvSpPr>
            <p:cNvPr id="110" name="Freeform 17" descr="CITTEXT"/>
            <p:cNvSpPr/>
            <p:nvPr/>
          </p:nvSpPr>
          <p:spPr>
            <a:xfrm>
              <a:off x="360" y="0"/>
              <a:ext cx="3191760" cy="7559640"/>
            </a:xfrm>
            <a:custGeom>
              <a:avLst/>
              <a:gdLst>
                <a:gd name="textAreaLeft" fmla="*/ 0 w 3191760"/>
                <a:gd name="textAreaRight" fmla="*/ 3192120 w 3191760"/>
                <a:gd name="textAreaTop" fmla="*/ 0 h 7559640"/>
                <a:gd name="textAreaBottom" fmla="*/ 7560000 h 7559640"/>
                <a:gd name="GluePoint1X" fmla="*/ 0 w 1824"/>
                <a:gd name="GluePoint1Y" fmla="*/ 5766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57668 h 3840"/>
                <a:gd name="GluePoint5X" fmla="*/ 0 w 1824"/>
                <a:gd name="GluePoint5Y" fmla="*/ 5766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2"/>
              <a:srcRect/>
              <a:tile tx="0" ty="0" sx="100000" sy="100000" algn="tl"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0" lang="en-GB" sz="1800" strike="noStrike" u="non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Rectangle 7"/>
            <p:cNvSpPr/>
            <p:nvPr/>
          </p:nvSpPr>
          <p:spPr>
            <a:xfrm>
              <a:off x="1764360" y="0"/>
              <a:ext cx="8315640" cy="41940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endParaRPr b="1" lang="sr-Latn-R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12" name="Picture 8" descr="CITBANND"/>
            <p:cNvPicPr/>
            <p:nvPr/>
          </p:nvPicPr>
          <p:blipFill>
            <a:blip r:embed="rId3"/>
            <a:srcRect l="30669" t="0" r="5331" b="86693"/>
            <a:stretch/>
          </p:blipFill>
          <p:spPr>
            <a:xfrm>
              <a:off x="2772360" y="0"/>
              <a:ext cx="7307640" cy="151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3" name="Rectangle 9"/>
            <p:cNvSpPr/>
            <p:nvPr/>
          </p:nvSpPr>
          <p:spPr>
            <a:xfrm>
              <a:off x="1764360" y="419760"/>
              <a:ext cx="8315640" cy="8388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240" bIns="39240" anchor="ctr">
              <a:noAutofit/>
            </a:bodyPr>
            <a:p>
              <a:endParaRPr b="1" lang="sr-Latn-RS" sz="1800" strike="noStrike" u="non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14" name="Group 20"/>
            <p:cNvGrpSpPr/>
            <p:nvPr/>
          </p:nvGrpSpPr>
          <p:grpSpPr>
            <a:xfrm>
              <a:off x="360" y="3947760"/>
              <a:ext cx="6373080" cy="164520"/>
              <a:chOff x="360" y="3947760"/>
              <a:chExt cx="6373080" cy="164520"/>
            </a:xfrm>
          </p:grpSpPr>
          <p:sp>
            <p:nvSpPr>
              <p:cNvPr id="115" name="Freeform 10"/>
              <p:cNvSpPr/>
              <p:nvPr/>
            </p:nvSpPr>
            <p:spPr>
              <a:xfrm>
                <a:off x="360" y="4042440"/>
                <a:ext cx="6373080" cy="1080"/>
              </a:xfrm>
              <a:custGeom>
                <a:avLst/>
                <a:gdLst>
                  <a:gd name="textAreaLeft" fmla="*/ 0 w 6373080"/>
                  <a:gd name="textAreaRight" fmla="*/ 6373440 w 637308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0" lang="en-GB" sz="1800" strike="noStrike" u="none">
                  <a:solidFill>
                    <a:schemeClr val="dk1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6" name="Group 15"/>
              <p:cNvGrpSpPr/>
              <p:nvPr/>
            </p:nvGrpSpPr>
            <p:grpSpPr>
              <a:xfrm>
                <a:off x="1680480" y="3947760"/>
                <a:ext cx="2936160" cy="164520"/>
                <a:chOff x="1680480" y="3947760"/>
                <a:chExt cx="2936160" cy="164520"/>
              </a:xfrm>
            </p:grpSpPr>
            <p:sp>
              <p:nvSpPr>
                <p:cNvPr id="117" name="Oval 20"/>
                <p:cNvSpPr/>
                <p:nvPr/>
              </p:nvSpPr>
              <p:spPr>
                <a:xfrm>
                  <a:off x="1680480" y="3947760"/>
                  <a:ext cx="164160" cy="164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f01"/>
                    </a:gs>
                    <a:gs pos="100000">
                      <a:srgbClr val="ffffff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8" name="Oval 21"/>
                <p:cNvSpPr/>
                <p:nvPr/>
              </p:nvSpPr>
              <p:spPr>
                <a:xfrm>
                  <a:off x="2604600" y="3947760"/>
                  <a:ext cx="164520" cy="164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f01"/>
                    </a:gs>
                    <a:gs pos="100000">
                      <a:srgbClr val="ffffff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9" name="Oval 22"/>
                <p:cNvSpPr/>
                <p:nvPr/>
              </p:nvSpPr>
              <p:spPr>
                <a:xfrm>
                  <a:off x="3528360" y="3947760"/>
                  <a:ext cx="164520" cy="164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f01"/>
                    </a:gs>
                    <a:gs pos="100000">
                      <a:srgbClr val="ffffff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20" name="Oval 23"/>
                <p:cNvSpPr/>
                <p:nvPr/>
              </p:nvSpPr>
              <p:spPr>
                <a:xfrm>
                  <a:off x="4452480" y="3947760"/>
                  <a:ext cx="164160" cy="164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cf01"/>
                    </a:gs>
                    <a:gs pos="100000">
                      <a:srgbClr val="ffffff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5000" bIns="45000" anchor="ctr">
                  <a:noAutofit/>
                </a:bodyPr>
                <a:p>
                  <a:endParaRPr b="1" lang="hr-HR" sz="1800" strike="noStrike" u="non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87880" y="671760"/>
            <a:ext cx="8567640" cy="125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trike="noStrike" u="non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87880" y="2351880"/>
            <a:ext cx="8567640" cy="4535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b="0" lang="de-DE" sz="32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1" marL="864000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b="0" lang="de-DE" sz="28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2" marL="1296000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b="0" lang="de-DE" sz="24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b="0" lang="de-DE" sz="20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92640" y="2012400"/>
            <a:ext cx="8693640" cy="47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4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5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6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F415B3-2AC4-4C02-A9C0-CF22736BCF54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13320" y="402120"/>
            <a:ext cx="2173320" cy="640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anchorCtr="1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92640" y="402120"/>
            <a:ext cx="6393960" cy="640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7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8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9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CBD687-8D7F-4FB5-84AF-5EC47EF42A4F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92640" y="2012400"/>
            <a:ext cx="8693640" cy="47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0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1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2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42509DF-8558-416A-9D24-52A3C8B3BDE5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7600" y="1884600"/>
            <a:ext cx="8693640" cy="314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7600" y="5059440"/>
            <a:ext cx="8693640" cy="165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GB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13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14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15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88CB9D-FAF9-42BF-AFF9-43274EFEB299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92640" y="2012400"/>
            <a:ext cx="4283640" cy="47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102640" y="2012400"/>
            <a:ext cx="4283640" cy="479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dt" idx="16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ftr" idx="17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sldNum" idx="18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6952E6-89B6-4ED1-A411-0BB453B74778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94080" y="402120"/>
            <a:ext cx="869364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94080" y="1853280"/>
            <a:ext cx="4263840" cy="90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94080" y="2761560"/>
            <a:ext cx="4263840" cy="406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102640" y="1853280"/>
            <a:ext cx="4285080" cy="90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5102640" y="2761560"/>
            <a:ext cx="4285080" cy="406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19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ftr" idx="20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 idx="21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7457CB-7D9D-4433-ACE9-40D837A93668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92640" y="402120"/>
            <a:ext cx="8693640" cy="1460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GB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dt" idx="22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ftr" idx="23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sldNum" idx="24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156ACBC-2265-4094-A4E7-CB4C1FBE7798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dt" idx="25"/>
          </p:nvPr>
        </p:nvSpPr>
        <p:spPr>
          <a:xfrm>
            <a:off x="692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ftr" idx="26"/>
          </p:nvPr>
        </p:nvSpPr>
        <p:spPr>
          <a:xfrm>
            <a:off x="3338640" y="7007040"/>
            <a:ext cx="3401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sldNum" idx="27"/>
          </p:nvPr>
        </p:nvSpPr>
        <p:spPr>
          <a:xfrm>
            <a:off x="7118640" y="7007040"/>
            <a:ext cx="2267640" cy="40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2F88B71-4609-4CB0-9BA4-05C51DCA7BDC}" type="slidenum">
              <a:rPr b="0" lang="en-GB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title text format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the outline text format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Outline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Sixth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Seventh Outline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18.jpeg"/><Relationship Id="rId10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19.jpeg"/><Relationship Id="rId10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13.jpeg"/><Relationship Id="rId10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14.jpeg"/><Relationship Id="rId10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15.jpeg"/><Relationship Id="rId10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16.png"/><Relationship Id="rId10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svg"/><Relationship Id="rId3" Type="http://schemas.openxmlformats.org/officeDocument/2006/relationships/image" Target="../media/image5.png"/><Relationship Id="rId4" Type="http://schemas.openxmlformats.org/officeDocument/2006/relationships/image" Target="../media/image6.sv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17.jpeg"/><Relationship Id="rId10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raphic 4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" name="Graphic 6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Graphic 7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Graphic 11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" name="PlaceHolder 1"/>
          <p:cNvSpPr/>
          <p:nvPr/>
        </p:nvSpPr>
        <p:spPr>
          <a:xfrm>
            <a:off x="1797480" y="1262160"/>
            <a:ext cx="705672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hr-BA" sz="66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Georgia"/>
              </a:rPr>
              <a:t>Dubina 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hr-BA" sz="66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Georgia"/>
              </a:rPr>
              <a:t>obraćenja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130" name="PlaceHolder 2"/>
          <p:cNvSpPr/>
          <p:nvPr/>
        </p:nvSpPr>
        <p:spPr>
          <a:xfrm>
            <a:off x="1742400" y="4527360"/>
            <a:ext cx="7304040" cy="18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40000" lnSpcReduction="19999"/>
          </a:bodyPr>
          <a:p>
            <a:pPr algn="ctr" defTabSz="914400">
              <a:lnSpc>
                <a:spcPct val="150000"/>
              </a:lnSpc>
              <a:tabLst>
                <a:tab algn="l" pos="0"/>
              </a:tabLst>
            </a:pPr>
            <a:r>
              <a:rPr b="1" lang="hr-BA" sz="1056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Georgia"/>
              </a:rPr>
              <a:t>Velika Mojsijeva korizma</a:t>
            </a:r>
            <a:endParaRPr b="0" lang="hr-HR" sz="1056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  <a:p>
            <a:pPr algn="ctr" defTabSz="914400">
              <a:lnSpc>
                <a:spcPct val="150000"/>
              </a:lnSpc>
              <a:tabLst>
                <a:tab algn="l" pos="0"/>
              </a:tabLst>
            </a:pPr>
            <a:r>
              <a:rPr b="1" lang="hr-BA" sz="1056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Georgia"/>
              </a:rPr>
              <a:t>(Izl 34,1-9.28)</a:t>
            </a:r>
            <a:endParaRPr b="0" lang="hr-HR" sz="1056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pic>
        <p:nvPicPr>
          <p:cNvPr id="131" name="Picture 5" descr=""/>
          <p:cNvPicPr/>
          <p:nvPr/>
        </p:nvPicPr>
        <p:blipFill>
          <a:blip r:embed="rId9"/>
          <a:stretch/>
        </p:blipFill>
        <p:spPr>
          <a:xfrm>
            <a:off x="6376680" y="360"/>
            <a:ext cx="3703320" cy="4292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Picture 7" descr="A red heart with a white letter&#10;&#10;Description automatically generated"/>
          <p:cNvPicPr/>
          <p:nvPr/>
        </p:nvPicPr>
        <p:blipFill>
          <a:blip r:embed="rId10"/>
          <a:stretch/>
        </p:blipFill>
        <p:spPr>
          <a:xfrm>
            <a:off x="148320" y="119520"/>
            <a:ext cx="1445040" cy="1091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raphic 25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5" name="Graphic 21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6" name="Graphic 22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7" name="Graphic 23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PlaceHolder 7"/>
          <p:cNvSpPr/>
          <p:nvPr/>
        </p:nvSpPr>
        <p:spPr>
          <a:xfrm>
            <a:off x="879480" y="84600"/>
            <a:ext cx="898740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6000" strike="noStrike" u="none">
                <a:solidFill>
                  <a:srgbClr val="2a6099"/>
                </a:solidFill>
                <a:effectLst/>
                <a:uFillTx/>
                <a:latin typeface="Times New Roman"/>
              </a:rPr>
              <a:t>Obraćenje</a:t>
            </a:r>
            <a:endParaRPr b="0" lang="hr-HR" sz="6000" strike="noStrike" u="none">
              <a:solidFill>
                <a:srgbClr val="2a6099"/>
              </a:solidFill>
              <a:effectLst/>
              <a:uFillTx/>
              <a:latin typeface="Arial"/>
            </a:endParaRPr>
          </a:p>
        </p:txBody>
      </p:sp>
      <p:sp>
        <p:nvSpPr>
          <p:cNvPr id="189" name="Rectangle 11"/>
          <p:cNvSpPr/>
          <p:nvPr/>
        </p:nvSpPr>
        <p:spPr>
          <a:xfrm>
            <a:off x="947880" y="1514160"/>
            <a:ext cx="8909280" cy="529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78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9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Hrabar </a:t>
            </a:r>
            <a:r>
              <a:rPr b="1" i="1" lang="hr-HR" sz="39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zagovor</a:t>
            </a:r>
            <a:r>
              <a:rPr b="1" lang="hr-HR" sz="39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br>
              <a:rPr sz="3900"/>
            </a:br>
            <a:r>
              <a:rPr b="1" lang="hr-HR" sz="39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i </a:t>
            </a:r>
            <a:r>
              <a:rPr b="1" i="1" lang="hr-HR" sz="39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kajanje</a:t>
            </a:r>
            <a:r>
              <a:rPr b="1" lang="hr-HR" sz="39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:</a:t>
            </a:r>
            <a:endParaRPr b="0" lang="hr-HR" sz="3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72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“pođi” (34,9) 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Wingdings"/>
                <a:ea typeface="DejaVu Sans"/>
              </a:rPr>
              <a:t>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“neću poći” (33,3)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72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“ako sam </a:t>
            </a:r>
            <a:r>
              <a:rPr b="1" i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ja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stekao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milost, onda pođi posred </a:t>
            </a:r>
            <a:r>
              <a:rPr b="1" i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nas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” (34,9)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72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“Oprosti nam </a:t>
            </a:r>
            <a:r>
              <a:rPr b="1" i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naše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grijehe, </a:t>
            </a:r>
            <a:r>
              <a:rPr b="1" i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naše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opačine” (34,9) 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Wingdings"/>
                <a:ea typeface="DejaVu Sans"/>
              </a:rPr>
              <a:t>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“VAŠ grijeh” (32,30)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9"/>
          <a:stretch/>
        </p:blipFill>
        <p:spPr>
          <a:xfrm>
            <a:off x="6834240" y="6480"/>
            <a:ext cx="3260880" cy="4571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1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1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0" dur="10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100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8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raphic 24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2" name="Graphic 34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-7200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3" name="Graphic 35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Graphic 36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PlaceHolder 10"/>
          <p:cNvSpPr/>
          <p:nvPr/>
        </p:nvSpPr>
        <p:spPr>
          <a:xfrm>
            <a:off x="732600" y="84600"/>
            <a:ext cx="845028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6000" strike="noStrike" u="none">
                <a:solidFill>
                  <a:srgbClr val="2a6099"/>
                </a:solidFill>
                <a:effectLst/>
                <a:uFillTx/>
                <a:latin typeface="Times New Roman"/>
              </a:rPr>
              <a:t>Pred Božjim smilovanjem</a:t>
            </a:r>
            <a:endParaRPr b="0" lang="hr-HR" sz="6000" strike="noStrike" u="none">
              <a:solidFill>
                <a:srgbClr val="2a6099"/>
              </a:solidFill>
              <a:effectLst/>
              <a:uFillTx/>
              <a:latin typeface="Arial"/>
            </a:endParaRPr>
          </a:p>
        </p:txBody>
      </p:sp>
      <p:sp>
        <p:nvSpPr>
          <p:cNvPr id="196" name="Rectangle 3"/>
          <p:cNvSpPr/>
          <p:nvPr/>
        </p:nvSpPr>
        <p:spPr>
          <a:xfrm>
            <a:off x="1130760" y="1582560"/>
            <a:ext cx="5653800" cy="42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799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i="1" lang="hr-HR" sz="4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Kako se meni Bog objavljuje?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99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i="1" lang="hr-HR" sz="4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Što ja moram iznova napraviti?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99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i="1" lang="hr-HR" sz="4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Gdje mi je </a:t>
            </a:r>
            <a:br>
              <a:rPr sz="4000"/>
            </a:br>
            <a:r>
              <a:rPr b="1" i="1" lang="hr-HR" sz="4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najpotrebnije Božje milosrđe?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7" name="Picture 4" descr=""/>
          <p:cNvPicPr/>
          <p:nvPr/>
        </p:nvPicPr>
        <p:blipFill>
          <a:blip r:embed="rId9"/>
          <a:stretch/>
        </p:blipFill>
        <p:spPr>
          <a:xfrm>
            <a:off x="6019920" y="1643040"/>
            <a:ext cx="4059720" cy="5506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75" dur="2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80" dur="20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2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 additive="repl">
                                        <p:cTn id="185" dur="20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87880" y="671760"/>
            <a:ext cx="8567640" cy="125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hr-HR" sz="4400" strike="noStrike" u="none">
                <a:solidFill>
                  <a:schemeClr val="dk2"/>
                </a:solidFill>
                <a:effectLst/>
                <a:uFillTx/>
                <a:latin typeface="Times New Roman"/>
              </a:rPr>
              <a:t>Smiluj nam se (Ps 51)</a:t>
            </a:r>
            <a:endParaRPr b="0" lang="de-DE" sz="4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34" name="Picture 3" descr="A sheet music with notes&#10;&#10;Description automatically generated"/>
          <p:cNvPicPr/>
          <p:nvPr/>
        </p:nvPicPr>
        <p:blipFill>
          <a:blip r:embed="rId1"/>
          <a:stretch/>
        </p:blipFill>
        <p:spPr>
          <a:xfrm>
            <a:off x="0" y="2318760"/>
            <a:ext cx="10079640" cy="2922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raphic 5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6" name="Graphic 37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7" name="Graphic 38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Graphic 39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" name="PlaceHolder 11"/>
          <p:cNvSpPr/>
          <p:nvPr/>
        </p:nvSpPr>
        <p:spPr>
          <a:xfrm>
            <a:off x="1797480" y="1262160"/>
            <a:ext cx="705672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66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Georgia"/>
              </a:rPr>
              <a:t>Dubina 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660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Georgia"/>
              </a:rPr>
              <a:t>obraćenja</a:t>
            </a:r>
            <a:endParaRPr b="0" lang="hr-HR" sz="660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sp>
        <p:nvSpPr>
          <p:cNvPr id="140" name="PlaceHolder 12"/>
          <p:cNvSpPr/>
          <p:nvPr/>
        </p:nvSpPr>
        <p:spPr>
          <a:xfrm>
            <a:off x="1742400" y="4527360"/>
            <a:ext cx="7304040" cy="185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 fontScale="40000" lnSpcReduction="19999"/>
          </a:bodyPr>
          <a:p>
            <a:pPr algn="ctr" defTabSz="914400">
              <a:lnSpc>
                <a:spcPct val="150000"/>
              </a:lnSpc>
              <a:tabLst>
                <a:tab algn="l" pos="0"/>
              </a:tabLst>
            </a:pPr>
            <a:r>
              <a:rPr b="1" lang="hr-HR" sz="1056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Georgia"/>
              </a:rPr>
              <a:t>Velika Mojsijeva korizma</a:t>
            </a:r>
            <a:endParaRPr b="0" lang="hr-HR" sz="1056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  <a:p>
            <a:pPr algn="ctr" defTabSz="914400">
              <a:lnSpc>
                <a:spcPct val="150000"/>
              </a:lnSpc>
              <a:tabLst>
                <a:tab algn="l" pos="0"/>
              </a:tabLst>
            </a:pPr>
            <a:r>
              <a:rPr b="1" lang="hr-HR" sz="10560" strike="noStrike" u="none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Georgia"/>
              </a:rPr>
              <a:t>(Izl 34,1-9.28)</a:t>
            </a:r>
            <a:endParaRPr b="0" lang="hr-HR" sz="10560" strike="noStrike" u="none">
              <a:solidFill>
                <a:srgbClr val="000000"/>
              </a:solidFill>
              <a:effectLst/>
              <a:uFillTx/>
              <a:latin typeface="Georgia"/>
            </a:endParaRPr>
          </a:p>
        </p:txBody>
      </p:sp>
      <p:pic>
        <p:nvPicPr>
          <p:cNvPr id="141" name="Picture 10" descr=""/>
          <p:cNvPicPr/>
          <p:nvPr/>
        </p:nvPicPr>
        <p:blipFill>
          <a:blip r:embed="rId9"/>
          <a:stretch/>
        </p:blipFill>
        <p:spPr>
          <a:xfrm>
            <a:off x="6376680" y="360"/>
            <a:ext cx="3703320" cy="4292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Picture 11" descr="A red heart with a white letter&#10;&#10;Description automatically generated"/>
          <p:cNvPicPr/>
          <p:nvPr/>
        </p:nvPicPr>
        <p:blipFill>
          <a:blip r:embed="rId10"/>
          <a:stretch/>
        </p:blipFill>
        <p:spPr>
          <a:xfrm>
            <a:off x="148320" y="119520"/>
            <a:ext cx="1445040" cy="1091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594360" y="4969800"/>
            <a:ext cx="9049320" cy="258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Marijin dvor – Lužnica 27. 2. – 1. 3. 2026.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p. Niko Bilić, SJ </a:t>
            </a:r>
            <a:br>
              <a:rPr sz="3200"/>
            </a:br>
            <a:r>
              <a:rPr b="1" lang="hr-HR" sz="3200" strike="noStrike" u="non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zaklada-anamarija-carevic.hr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title"/>
          </p:nvPr>
        </p:nvSpPr>
        <p:spPr>
          <a:xfrm>
            <a:off x="1108800" y="396720"/>
            <a:ext cx="8018640" cy="27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hr-HR" sz="4800" strike="noStrike" u="non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Klanjamo ti se, </a:t>
            </a:r>
            <a:br>
              <a:rPr sz="4800"/>
            </a:br>
            <a:r>
              <a:rPr b="1" i="1" lang="hr-HR" sz="4800" strike="noStrike" u="non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Kriste, </a:t>
            </a:r>
            <a:br>
              <a:rPr sz="4800"/>
            </a:br>
            <a:r>
              <a:rPr b="1" i="1" lang="hr-HR" sz="4800" strike="noStrike" u="none">
                <a:solidFill>
                  <a:srgbClr val="333399"/>
                </a:solidFill>
                <a:effectLst/>
                <a:uFillTx/>
                <a:latin typeface="Times New Roman"/>
                <a:ea typeface="Times New Roman"/>
              </a:rPr>
              <a:t>i blagoslivljamo te</a:t>
            </a:r>
            <a:endParaRPr b="0" lang="en-US" sz="4800" strike="noStrike" u="none">
              <a:solidFill>
                <a:srgbClr val="333399"/>
              </a:solidFill>
              <a:effectLst/>
              <a:uFillTx/>
              <a:latin typeface="Tahoma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6703200" y="360"/>
            <a:ext cx="3376800" cy="456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" name=""/>
          <p:cNvSpPr txBox="1"/>
          <p:nvPr/>
        </p:nvSpPr>
        <p:spPr>
          <a:xfrm>
            <a:off x="7045200" y="4667760"/>
            <a:ext cx="2939400" cy="30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hr-H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Bartolomé Esteban Murillo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Picture 6" descr="A red heart with a white letter&#10;&#10;Description automatically generated"/>
          <p:cNvPicPr/>
          <p:nvPr/>
        </p:nvPicPr>
        <p:blipFill>
          <a:blip r:embed="rId2"/>
          <a:stretch/>
        </p:blipFill>
        <p:spPr>
          <a:xfrm>
            <a:off x="5364720" y="3841200"/>
            <a:ext cx="1151640" cy="87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" name=""/>
          <p:cNvSpPr txBox="1"/>
          <p:nvPr/>
        </p:nvSpPr>
        <p:spPr>
          <a:xfrm>
            <a:off x="749160" y="3792960"/>
            <a:ext cx="4477320" cy="130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„Obratite se i vjerujte </a:t>
            </a:r>
            <a:br>
              <a:rPr sz="2800"/>
            </a:br>
            <a:r>
              <a:rPr b="1" i="1" lang="hr-HR" sz="28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Evanđelju” </a:t>
            </a:r>
            <a:r>
              <a:rPr b="1" lang="hr-HR" sz="2800" strike="noStrike" u="none">
                <a:solidFill>
                  <a:srgbClr val="000000"/>
                </a:solidFill>
                <a:effectLst/>
                <a:uFillTx/>
                <a:latin typeface="Georgia"/>
                <a:ea typeface="Times New Roman"/>
              </a:rPr>
              <a:t>(Mk 1,15)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raphic 8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0" name="Graphic 13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1" name="Graphic 14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Graphic 15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" name="PlaceHolder 5"/>
          <p:cNvSpPr/>
          <p:nvPr/>
        </p:nvSpPr>
        <p:spPr>
          <a:xfrm>
            <a:off x="879480" y="84600"/>
            <a:ext cx="898740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5400" strike="noStrike" u="none">
                <a:solidFill>
                  <a:srgbClr val="2a6099"/>
                </a:solidFill>
                <a:effectLst/>
                <a:uFillTx/>
                <a:latin typeface="Times New Roman"/>
              </a:rPr>
              <a:t>Mojsijeva korizma</a:t>
            </a:r>
            <a:endParaRPr b="0" lang="hr-HR" sz="5400" strike="noStrike" u="none">
              <a:solidFill>
                <a:srgbClr val="2a6099"/>
              </a:solidFill>
              <a:effectLst/>
              <a:uFillTx/>
              <a:latin typeface="Arial"/>
            </a:endParaRPr>
          </a:p>
        </p:txBody>
      </p:sp>
      <p:sp>
        <p:nvSpPr>
          <p:cNvPr id="154" name="Rectangle 1"/>
          <p:cNvSpPr/>
          <p:nvPr/>
        </p:nvSpPr>
        <p:spPr>
          <a:xfrm>
            <a:off x="947880" y="1729080"/>
            <a:ext cx="8909280" cy="50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lvl="1" marL="743040" indent="-285840" defTabSz="91440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Symbol" charset="2"/>
              <a:buChar char="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Nalog Mojsiju u Izl 34,2?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Popni se na brdo! (2);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sam (3)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41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Oblak (5) 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Symbol" charset="2"/>
              <a:buChar char="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Koliko dugo, kako? (34,28)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2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40 dana i noći, post (usp. 24,18)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41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40 dana pljusak kod potopa (Post 7,4.12.17)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41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U snazi te hrane Ilija ide 40 dana (1 Kr 19,8)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41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Isus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9"/>
          <a:stretch/>
        </p:blipFill>
        <p:spPr>
          <a:xfrm>
            <a:off x="6755040" y="0"/>
            <a:ext cx="3324240" cy="4415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2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2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2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20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raphic 9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7" name="Graphic 10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8" name="Graphic 12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" name="Graphic 16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PlaceHolder 4"/>
          <p:cNvSpPr/>
          <p:nvPr/>
        </p:nvSpPr>
        <p:spPr>
          <a:xfrm>
            <a:off x="879480" y="84600"/>
            <a:ext cx="898740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5000" strike="noStrike" u="none">
                <a:solidFill>
                  <a:srgbClr val="2a6099"/>
                </a:solidFill>
                <a:effectLst/>
                <a:uFillTx/>
                <a:latin typeface="Times New Roman"/>
              </a:rPr>
              <a:t>Objava Božjega srca</a:t>
            </a:r>
            <a:endParaRPr b="0" lang="hr-HR" sz="5000" strike="noStrike" u="none">
              <a:solidFill>
                <a:srgbClr val="2a6099"/>
              </a:solidFill>
              <a:effectLst/>
              <a:uFillTx/>
              <a:latin typeface="Arial"/>
            </a:endParaRPr>
          </a:p>
        </p:txBody>
      </p:sp>
      <p:sp>
        <p:nvSpPr>
          <p:cNvPr id="161" name="Rectangle 2"/>
          <p:cNvSpPr/>
          <p:nvPr/>
        </p:nvSpPr>
        <p:spPr>
          <a:xfrm>
            <a:off x="947880" y="1729080"/>
            <a:ext cx="8909280" cy="50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lvl="1" marL="743040" indent="-285840" defTabSz="914400">
              <a:lnSpc>
                <a:spcPct val="100000"/>
              </a:lnSpc>
              <a:spcBef>
                <a:spcPts val="601"/>
              </a:spcBef>
              <a:buClr>
                <a:srgbClr val="0070c0"/>
              </a:buClr>
              <a:buFont typeface="Symbol" charset="2"/>
              <a:buChar char=""/>
            </a:pPr>
            <a:r>
              <a:rPr b="1" i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Definicija imena </a:t>
            </a:r>
            <a:r>
              <a:rPr b="1" lang="he-IL" sz="30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b="1" i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1" i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u 34,6? 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8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Bog govori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8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Milosrdan (</a:t>
            </a:r>
            <a:r>
              <a:rPr b="1" lang="he-IL" sz="3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רחם</a:t>
            </a: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0" i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raḥam</a:t>
            </a: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), </a:t>
            </a:r>
            <a:br>
              <a:rPr sz="3400"/>
            </a:b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milostiv (</a:t>
            </a:r>
            <a:r>
              <a:rPr b="1" lang="he-IL" sz="3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חנן</a:t>
            </a: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0" i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ḥanan</a:t>
            </a: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), </a:t>
            </a:r>
            <a:br>
              <a:rPr sz="3400"/>
            </a:b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duga daha, bogat </a:t>
            </a:r>
            <a:r>
              <a:rPr b="1" lang="hr-HR" sz="3400" strike="noStrike" u="sng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privrženošću</a:t>
            </a: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 (</a:t>
            </a:r>
            <a:r>
              <a:rPr b="1" lang="he-IL" sz="3400" strike="noStrike" u="none">
                <a:solidFill>
                  <a:schemeClr val="dk1"/>
                </a:solidFill>
                <a:effectLst/>
                <a:uFillTx/>
                <a:latin typeface="Times New Roman"/>
                <a:cs typeface="Times New Roman"/>
              </a:rPr>
              <a:t>חסד</a:t>
            </a: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r>
              <a:rPr b="0" i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ḥésed</a:t>
            </a: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) </a:t>
            </a:r>
            <a:br>
              <a:rPr sz="3400"/>
            </a:b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i pouzdanošću (34,6) 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8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= revan (v14)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01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“Ja sam koji jesam” (Izl 3,14)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01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“Milostiv sam kome sam milostiv, </a:t>
            </a:r>
            <a:br>
              <a:rPr sz="3000"/>
            </a:br>
            <a:r>
              <a:rPr b="1" lang="hr-HR" sz="3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smilovat ću se kome ću se smilovati” (33,19)</a:t>
            </a: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9"/>
          <a:stretch/>
        </p:blipFill>
        <p:spPr>
          <a:xfrm>
            <a:off x="6718320" y="0"/>
            <a:ext cx="3361680" cy="385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phic 17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Graphic 18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5" name="Graphic 19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Graphic 20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PlaceHolder 6"/>
          <p:cNvSpPr/>
          <p:nvPr/>
        </p:nvSpPr>
        <p:spPr>
          <a:xfrm>
            <a:off x="879480" y="84600"/>
            <a:ext cx="898740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6000" strike="noStrike" u="none">
                <a:solidFill>
                  <a:srgbClr val="2a6099"/>
                </a:solidFill>
                <a:effectLst/>
                <a:uFillTx/>
                <a:latin typeface="Times New Roman"/>
              </a:rPr>
              <a:t>Božje oproštenje</a:t>
            </a:r>
            <a:endParaRPr b="0" lang="hr-HR" sz="6000" strike="noStrike" u="none">
              <a:solidFill>
                <a:srgbClr val="2a6099"/>
              </a:solidFill>
              <a:effectLst/>
              <a:uFillTx/>
              <a:latin typeface="Arial"/>
            </a:endParaRPr>
          </a:p>
        </p:txBody>
      </p:sp>
      <p:sp>
        <p:nvSpPr>
          <p:cNvPr id="168" name="Rectangle 8"/>
          <p:cNvSpPr/>
          <p:nvPr/>
        </p:nvSpPr>
        <p:spPr>
          <a:xfrm>
            <a:off x="947880" y="1514160"/>
            <a:ext cx="8909280" cy="529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lvl="1" marL="743040" indent="-285840" defTabSz="914400">
              <a:lnSpc>
                <a:spcPct val="100000"/>
              </a:lnSpc>
              <a:spcBef>
                <a:spcPts val="68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Čuva privrženost tisućama naraštaja, </a:t>
            </a:r>
            <a:br>
              <a:rPr sz="3400"/>
            </a:br>
            <a:r>
              <a:rPr b="1" i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brine se</a:t>
            </a: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za krivnju (Izl 34,7)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76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i="1" lang="hr-HR" sz="3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Nosi </a:t>
            </a:r>
            <a:r>
              <a:rPr b="1" lang="hr-HR" sz="3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(= oprašta) </a:t>
            </a:r>
            <a:br>
              <a:rPr sz="3800"/>
            </a:br>
            <a:r>
              <a:rPr b="1" lang="hr-HR" sz="3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krivnju, prijestup, </a:t>
            </a:r>
            <a:br>
              <a:rPr sz="3800"/>
            </a:br>
            <a:r>
              <a:rPr b="1" lang="hr-HR" sz="3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grijeh</a:t>
            </a:r>
            <a:endParaRPr b="0" lang="hr-HR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8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Josip braći (Post 50,17)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8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Jaganjac Božji odnosi </a:t>
            </a:r>
            <a:br>
              <a:rPr sz="3400"/>
            </a:br>
            <a:r>
              <a:rPr b="1" lang="hr-HR" sz="34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grijeh svijeta (Iv 1,29)</a:t>
            </a: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 charset="2"/>
              <a:buChar char=""/>
            </a:pPr>
            <a:endParaRPr b="0" lang="hr-HR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680"/>
              </a:spcBef>
              <a:buClr>
                <a:srgbClr val="0070c0"/>
              </a:buClr>
              <a:buFont typeface="Symbol" charset="2"/>
              <a:buChar char=""/>
            </a:pPr>
            <a:endParaRPr b="0" lang="hr-HR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9" name="Picture 1" descr="A painting of a lamb with a flag&#10;&#10;AI-generated content may be incorrect."/>
          <p:cNvPicPr/>
          <p:nvPr/>
        </p:nvPicPr>
        <p:blipFill>
          <a:blip r:embed="rId9"/>
          <a:stretch/>
        </p:blipFill>
        <p:spPr>
          <a:xfrm>
            <a:off x="6707880" y="2759400"/>
            <a:ext cx="3372120" cy="449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0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5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0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85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raphic 29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1" name="Graphic 30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Graphic 31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Graphic 32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4" name="PlaceHolder 9"/>
          <p:cNvSpPr/>
          <p:nvPr/>
        </p:nvSpPr>
        <p:spPr>
          <a:xfrm>
            <a:off x="879480" y="84600"/>
            <a:ext cx="898740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5400" strike="noStrike" u="none">
                <a:solidFill>
                  <a:srgbClr val="2a6099"/>
                </a:solidFill>
                <a:effectLst/>
                <a:uFillTx/>
                <a:latin typeface="Times New Roman"/>
              </a:rPr>
              <a:t>Pouka Mojsiju</a:t>
            </a:r>
            <a:endParaRPr b="0" lang="hr-HR" sz="5400" strike="noStrike" u="none">
              <a:solidFill>
                <a:srgbClr val="2a6099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12"/>
          <p:cNvSpPr/>
          <p:nvPr/>
        </p:nvSpPr>
        <p:spPr>
          <a:xfrm>
            <a:off x="947880" y="1308960"/>
            <a:ext cx="8909280" cy="550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799"/>
              </a:spcBef>
              <a:buClr>
                <a:srgbClr val="0070c0"/>
              </a:buClr>
              <a:buFont typeface="Symbol" charset="2"/>
              <a:buChar char=""/>
            </a:pPr>
            <a:r>
              <a:rPr b="1" lang="hr-HR" sz="4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Restrikcije</a:t>
            </a:r>
            <a:r>
              <a:rPr b="1" lang="hr-HR" sz="4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: 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72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Pukotina u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stijeni (Izl 33,22)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72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Ruka koja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pokriva (22s)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72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Pogled s leđa (23) 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Wingdings"/>
                <a:ea typeface="DejaVu Sans"/>
              </a:rPr>
              <a:t></a:t>
            </a: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 sve izostavljene, nema ih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2a609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hr-HR" sz="40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Gospodin se “spustio” (34,5)</a:t>
            </a:r>
            <a:endParaRPr b="0" lang="hr-H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6" name="Picture 8" descr=""/>
          <p:cNvPicPr/>
          <p:nvPr/>
        </p:nvPicPr>
        <p:blipFill>
          <a:blip r:embed="rId9"/>
          <a:stretch/>
        </p:blipFill>
        <p:spPr>
          <a:xfrm>
            <a:off x="6373440" y="0"/>
            <a:ext cx="3706200" cy="4652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0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2" dur="5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raphic 26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 flipH="1">
            <a:off x="0" y="0"/>
            <a:ext cx="242028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Graphic 27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 flipH="1">
            <a:off x="0" y="0"/>
            <a:ext cx="3065760" cy="75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raphic 28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 flipH="1" rot="16200000">
            <a:off x="3744000" y="1223640"/>
            <a:ext cx="2591280" cy="1007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Graphic 33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 rot="5400000">
            <a:off x="4265640" y="1745280"/>
            <a:ext cx="1554840" cy="1007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PlaceHolder 8"/>
          <p:cNvSpPr/>
          <p:nvPr/>
        </p:nvSpPr>
        <p:spPr>
          <a:xfrm>
            <a:off x="879480" y="84600"/>
            <a:ext cx="8987400" cy="137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hr-HR" sz="6000" strike="noStrike" u="none">
                <a:solidFill>
                  <a:srgbClr val="2a6099"/>
                </a:solidFill>
                <a:effectLst/>
                <a:uFillTx/>
                <a:latin typeface="Times New Roman"/>
              </a:rPr>
              <a:t>Plodovi</a:t>
            </a:r>
            <a:endParaRPr b="0" lang="hr-HR" sz="6000" strike="noStrike" u="none">
              <a:solidFill>
                <a:srgbClr val="2a6099"/>
              </a:solidFill>
              <a:effectLst/>
              <a:uFillTx/>
              <a:latin typeface="Arial"/>
            </a:endParaRPr>
          </a:p>
        </p:txBody>
      </p:sp>
      <p:sp>
        <p:nvSpPr>
          <p:cNvPr id="182" name="Rectangle 13"/>
          <p:cNvSpPr/>
          <p:nvPr/>
        </p:nvSpPr>
        <p:spPr>
          <a:xfrm>
            <a:off x="947880" y="1514160"/>
            <a:ext cx="8909280" cy="529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“Smjesta pade na zemlju </a:t>
            </a:r>
            <a:br>
              <a:rPr sz="3600"/>
            </a:b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i pokloni se” (Izl 34,8)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Bog “iznutra”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2a6099"/>
              </a:buClr>
              <a:buFont typeface="Symbol" charset="2"/>
              <a:buChar char=""/>
            </a:pP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Duh. vj. unutarnja </a:t>
            </a:r>
            <a:br>
              <a:rPr sz="3200"/>
            </a:b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spoznaja Gospodina, </a:t>
            </a:r>
            <a:br>
              <a:rPr sz="3200"/>
            </a:b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da bismo ga </a:t>
            </a:r>
            <a:br>
              <a:rPr sz="3200"/>
            </a:br>
            <a:r>
              <a:rPr b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ljubili i nasljedovali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Font typeface="Symbol" charset="2"/>
              <a:buChar char=""/>
            </a:pPr>
            <a:r>
              <a:rPr b="1" i="1" lang="hr-HR" sz="3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Trajni plodovi:</a:t>
            </a:r>
            <a:endParaRPr b="0" lang="hr-H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Nove ploče saveza (28) 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2a6099"/>
              </a:buClr>
              <a:buFont typeface="Symbol" charset="2"/>
              <a:buChar char=""/>
            </a:pPr>
            <a:r>
              <a:rPr b="1" lang="hr-HR" sz="36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Koža na licu sjaji (29s.35)</a:t>
            </a:r>
            <a:endParaRPr b="0" lang="hr-H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3" name="Picture 9" descr="Michelangelo_Mose_2007"/>
          <p:cNvPicPr/>
          <p:nvPr/>
        </p:nvPicPr>
        <p:blipFill>
          <a:blip r:embed="rId9"/>
          <a:stretch/>
        </p:blipFill>
        <p:spPr>
          <a:xfrm>
            <a:off x="6468120" y="360"/>
            <a:ext cx="3611880" cy="4812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Application>LibreOffice/25.8.3.2$Windows_X86_64 LibreOffice_project/8ca8d55c161d602844f5428fa4b58097424e324e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2025-11-09T18:36:44Z</dcterms:created>
  <dc:creator>Boris Maric</dc:creator>
  <dc:description/>
  <dc:language>hr-HR</dc:language>
  <cp:lastModifiedBy/>
  <cp:lastPrinted>2026-02-27T08:59:25Z</cp:lastPrinted>
  <dcterms:modified xsi:type="dcterms:W3CDTF">2026-02-27T08:57:37Z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2</vt:r8>
  </property>
</Properties>
</file>