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23.png" ContentType="image/png"/>
  <Override PartName="/ppt/media/image11.jpeg" ContentType="image/jpeg"/>
  <Override PartName="/ppt/media/image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9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22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4.png" ContentType="image/png"/>
  <Override PartName="/ppt/media/image25.jpeg" ContentType="image/jpeg"/>
  <Override PartName="/ppt/media/image26.png" ContentType="image/png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8" r:id="rId6"/>
    <p:sldMasterId id="2147483661" r:id="rId7"/>
    <p:sldMasterId id="2147483664" r:id="rId8"/>
    <p:sldMasterId id="2147483667" r:id="rId9"/>
    <p:sldMasterId id="214748366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/>
  <p:notesSz cx="7102475" cy="102346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dt" idx="2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ftr" idx="2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sldNum" idx="3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45389C6-E50D-4B89-BE46-2DF99CE28F31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2380D933-9F93-46C5-863F-C10A4982473E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20.01.26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Rectangle 6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Rectangle 7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E7A31A44-8E9E-44DE-80B1-4BE95F4953BA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9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sz06_brsz007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ectangle 10"/>
          <p:cNvSpPr/>
          <p:nvPr/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 algn="r"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29.10.2013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Rectangle 11"/>
          <p:cNvSpPr/>
          <p:nvPr/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Rectangle 12"/>
          <p:cNvSpPr/>
          <p:nvPr/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 algn="r"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6EBA80F3-9EE7-49DF-95F9-A4A0C9040A83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Rectangle 13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sz007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Rectangle 14"/>
          <p:cNvSpPr/>
          <p:nvPr/>
        </p:nvSpPr>
        <p:spPr>
          <a:xfrm>
            <a:off x="362736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t">
            <a:noAutofit/>
          </a:bodyPr>
          <a:p>
            <a:pPr algn="r"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465C2194-B861-4F24-9456-AD2CD877403A}" type="datetime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20.01.26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Rectangle 15"/>
          <p:cNvSpPr/>
          <p:nvPr/>
        </p:nvSpPr>
        <p:spPr>
          <a:xfrm>
            <a:off x="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Rectangle 16"/>
          <p:cNvSpPr/>
          <p:nvPr/>
        </p:nvSpPr>
        <p:spPr>
          <a:xfrm>
            <a:off x="3627360" y="825336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 algn="r"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AFBA8650-47EC-4C69-BDD0-9677736AB17E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852480" y="4125600"/>
            <a:ext cx="469584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3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400" rIns="86400" tIns="43200" bIns="432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4325CD62-9015-425A-8EBB-3767C2D52989}" type="slidenum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4840" cy="325908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B28CBF-9311-434E-ABBF-D60E57A21FD7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EFED9D7-5E08-42F2-8701-2D43F676DC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6F9A628-E10C-45FE-BFC8-449FD7BA06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70C7827-03B9-49D4-B54B-4342BEC6E9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0588232-9981-4618-9A46-9DF92E5AB6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/>
          <p:nvPr/>
        </p:nvSpPr>
        <p:spPr>
          <a:xfrm>
            <a:off x="198720" y="6330240"/>
            <a:ext cx="8755920" cy="191520"/>
          </a:xfrm>
          <a:custGeom>
            <a:avLst/>
            <a:gdLst/>
            <a:ahLst/>
            <a:rect l="0" t="0" r="r" b="b"/>
            <a:pathLst>
              <a:path fill="none" w="24322" h="532">
                <a:moveTo>
                  <a:pt x="0" y="444"/>
                </a:moveTo>
                <a:cubicBezTo>
                  <a:pt x="284" y="533"/>
                  <a:pt x="2039" y="549"/>
                  <a:pt x="2255" y="501"/>
                </a:cubicBezTo>
                <a:cubicBezTo>
                  <a:pt x="2473" y="454"/>
                  <a:pt x="4810" y="305"/>
                  <a:pt x="4998" y="353"/>
                </a:cubicBezTo>
                <a:cubicBezTo>
                  <a:pt x="5185" y="401"/>
                  <a:pt x="7879" y="224"/>
                  <a:pt x="8055" y="285"/>
                </a:cubicBezTo>
                <a:cubicBezTo>
                  <a:pt x="8229" y="344"/>
                  <a:pt x="10935" y="221"/>
                  <a:pt x="11091" y="238"/>
                </a:cubicBezTo>
                <a:cubicBezTo>
                  <a:pt x="11247" y="257"/>
                  <a:pt x="14245" y="474"/>
                  <a:pt x="14634" y="524"/>
                </a:cubicBezTo>
                <a:cubicBezTo>
                  <a:pt x="15021" y="574"/>
                  <a:pt x="17066" y="376"/>
                  <a:pt x="17375" y="388"/>
                </a:cubicBezTo>
                <a:cubicBezTo>
                  <a:pt x="17685" y="398"/>
                  <a:pt x="18703" y="428"/>
                  <a:pt x="19114" y="422"/>
                </a:cubicBezTo>
                <a:cubicBezTo>
                  <a:pt x="19525" y="414"/>
                  <a:pt x="20645" y="270"/>
                  <a:pt x="21256" y="353"/>
                </a:cubicBezTo>
                <a:cubicBezTo>
                  <a:pt x="21865" y="436"/>
                  <a:pt x="22354" y="420"/>
                  <a:pt x="22910" y="398"/>
                </a:cubicBezTo>
                <a:cubicBezTo>
                  <a:pt x="23466" y="378"/>
                  <a:pt x="23852" y="133"/>
                  <a:pt x="24322" y="0"/>
                </a:cubicBezTo>
              </a:path>
            </a:pathLst>
          </a:custGeom>
          <a:ln cap="rnd" w="57600">
            <a:solidFill>
              <a:srgbClr val="956134"/>
            </a:solidFill>
            <a:round/>
          </a:ln>
        </p:spPr>
        <p:txBody>
          <a:bodyPr lIns="14040" rIns="14040" tIns="14040" bIns="14040" anchor="t">
            <a:noAutofit/>
          </a:bodyPr>
          <a:p>
            <a:endParaRPr b="1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2" name=""/>
          <p:cNvGrpSpPr/>
          <p:nvPr/>
        </p:nvGrpSpPr>
        <p:grpSpPr>
          <a:xfrm>
            <a:off x="8008920" y="87840"/>
            <a:ext cx="663840" cy="885240"/>
            <a:chOff x="8008920" y="87840"/>
            <a:chExt cx="663840" cy="885240"/>
          </a:xfrm>
        </p:grpSpPr>
        <p:sp>
          <p:nvSpPr>
            <p:cNvPr id="93" name=""/>
            <p:cNvSpPr/>
            <p:nvPr/>
          </p:nvSpPr>
          <p:spPr>
            <a:xfrm>
              <a:off x="8064360" y="233640"/>
              <a:ext cx="498960" cy="665280"/>
            </a:xfrm>
            <a:custGeom>
              <a:avLst/>
              <a:gdLst/>
              <a:ahLst/>
              <a:rect l="0" t="0" r="r" b="b"/>
              <a:pathLst>
                <a:path w="1386" h="1848">
                  <a:moveTo>
                    <a:pt x="866" y="0"/>
                  </a:moveTo>
                  <a:lnTo>
                    <a:pt x="0" y="1155"/>
                  </a:lnTo>
                  <a:lnTo>
                    <a:pt x="520" y="1848"/>
                  </a:lnTo>
                  <a:lnTo>
                    <a:pt x="1386" y="693"/>
                  </a:lnTo>
                  <a:lnTo>
                    <a:pt x="1299" y="578"/>
                  </a:lnTo>
                  <a:lnTo>
                    <a:pt x="519" y="1617"/>
                  </a:lnTo>
                  <a:lnTo>
                    <a:pt x="433" y="1501"/>
                  </a:lnTo>
                  <a:lnTo>
                    <a:pt x="1213" y="461"/>
                  </a:lnTo>
                  <a:lnTo>
                    <a:pt x="1040" y="231"/>
                  </a:lnTo>
                  <a:lnTo>
                    <a:pt x="260" y="1270"/>
                  </a:lnTo>
                  <a:lnTo>
                    <a:pt x="174" y="1154"/>
                  </a:lnTo>
                  <a:lnTo>
                    <a:pt x="953" y="11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rIns="0" tIns="0" bIns="0" anchor="t">
              <a:noAutofit/>
            </a:bodyPr>
            <a:p>
              <a:endParaRPr b="1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8407080" y="87840"/>
              <a:ext cx="265680" cy="353880"/>
            </a:xfrm>
            <a:custGeom>
              <a:avLst/>
              <a:gdLst/>
              <a:ahLst/>
              <a:rect l="0" t="0" r="r" b="b"/>
              <a:pathLst>
                <a:path w="738" h="983">
                  <a:moveTo>
                    <a:pt x="0" y="290"/>
                  </a:moveTo>
                  <a:lnTo>
                    <a:pt x="189" y="39"/>
                  </a:lnTo>
                  <a:cubicBezTo>
                    <a:pt x="201" y="22"/>
                    <a:pt x="217" y="11"/>
                    <a:pt x="234" y="4"/>
                  </a:cubicBezTo>
                  <a:cubicBezTo>
                    <a:pt x="252" y="-2"/>
                    <a:pt x="269" y="-1"/>
                    <a:pt x="286" y="5"/>
                  </a:cubicBezTo>
                  <a:cubicBezTo>
                    <a:pt x="304" y="10"/>
                    <a:pt x="320" y="23"/>
                    <a:pt x="332" y="39"/>
                  </a:cubicBezTo>
                  <a:lnTo>
                    <a:pt x="709" y="541"/>
                  </a:lnTo>
                  <a:cubicBezTo>
                    <a:pt x="721" y="557"/>
                    <a:pt x="731" y="578"/>
                    <a:pt x="735" y="601"/>
                  </a:cubicBezTo>
                  <a:cubicBezTo>
                    <a:pt x="739" y="625"/>
                    <a:pt x="739" y="648"/>
                    <a:pt x="734" y="671"/>
                  </a:cubicBezTo>
                  <a:cubicBezTo>
                    <a:pt x="730" y="694"/>
                    <a:pt x="721" y="716"/>
                    <a:pt x="708" y="733"/>
                  </a:cubicBezTo>
                  <a:lnTo>
                    <a:pt x="521" y="983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rIns="0" tIns="0" bIns="0" anchor="t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95" name=""/>
            <p:cNvGrpSpPr/>
            <p:nvPr/>
          </p:nvGrpSpPr>
          <p:grpSpPr>
            <a:xfrm>
              <a:off x="8008920" y="690840"/>
              <a:ext cx="210960" cy="282240"/>
              <a:chOff x="8008920" y="690840"/>
              <a:chExt cx="210960" cy="282240"/>
            </a:xfrm>
          </p:grpSpPr>
          <p:sp>
            <p:nvSpPr>
              <p:cNvPr id="96" name=""/>
              <p:cNvSpPr/>
              <p:nvPr/>
            </p:nvSpPr>
            <p:spPr>
              <a:xfrm>
                <a:off x="8008920" y="690840"/>
                <a:ext cx="210960" cy="282240"/>
              </a:xfrm>
              <a:custGeom>
                <a:avLst/>
                <a:gdLst/>
                <a:ahLst/>
                <a:rect l="0" t="0" r="r" b="b"/>
                <a:pathLst>
                  <a:path w="586" h="784">
                    <a:moveTo>
                      <a:pt x="586" y="692"/>
                    </a:moveTo>
                    <a:lnTo>
                      <a:pt x="0" y="784"/>
                    </a:lnTo>
                    <a:lnTo>
                      <a:pt x="68" y="0"/>
                    </a:lnTo>
                    <a:lnTo>
                      <a:pt x="586" y="692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rIns="0" tIns="0" bIns="0" anchor="t">
                <a:noAutofit/>
              </a:bodyPr>
              <a:p>
                <a:endParaRPr b="1" lang="hr-HR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8008920" y="832320"/>
                <a:ext cx="105480" cy="140760"/>
              </a:xfrm>
              <a:custGeom>
                <a:avLst/>
                <a:gdLst/>
                <a:ahLst/>
                <a:rect l="0" t="0" r="r" b="b"/>
                <a:pathLst>
                  <a:path w="293" h="391">
                    <a:moveTo>
                      <a:pt x="293" y="347"/>
                    </a:moveTo>
                    <a:lnTo>
                      <a:pt x="0" y="391"/>
                    </a:lnTo>
                    <a:lnTo>
                      <a:pt x="33" y="0"/>
                    </a:lnTo>
                    <a:lnTo>
                      <a:pt x="293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rIns="0" tIns="0" bIns="0" anchor="t">
                <a:noAutofit/>
              </a:bodyPr>
              <a:p>
                <a:endParaRPr b="1" lang="hr-H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3870" strike="noStrike" u="none">
                <a:solidFill>
                  <a:srgbClr val="ff8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27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64000" indent="-324000">
              <a:spcBef>
                <a:spcPts val="1026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b="0" lang="hr-HR" sz="254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hr-HR" sz="254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96000" indent="-288000">
              <a:spcBef>
                <a:spcPts val="7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17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hr-HR" sz="217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28000" indent="-216000">
              <a:spcBef>
                <a:spcPts val="510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b="0" lang="hr-HR" sz="18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hr-HR" sz="18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160000" indent="-216000">
              <a:spcBef>
                <a:spcPts val="25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62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hr-HR" sz="62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592000" indent="-216000">
              <a:spcBef>
                <a:spcPts val="87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13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hr-HR" sz="213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3024000" indent="-216000">
              <a:spcBef>
                <a:spcPts val="301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7307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hr-HR" sz="7307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22"/>
          </p:nvPr>
        </p:nvSpPr>
        <p:spPr>
          <a:xfrm>
            <a:off x="48960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23"/>
          </p:nvPr>
        </p:nvSpPr>
        <p:spPr>
          <a:xfrm>
            <a:off x="3102120" y="6531120"/>
            <a:ext cx="293904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24"/>
          </p:nvPr>
        </p:nvSpPr>
        <p:spPr>
          <a:xfrm>
            <a:off x="653112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7183918-CEA0-4609-8EBF-DF9CB37BF1DA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2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198720" y="6330240"/>
            <a:ext cx="8755920" cy="191520"/>
          </a:xfrm>
          <a:custGeom>
            <a:avLst/>
            <a:gdLst/>
            <a:ahLst/>
            <a:rect l="0" t="0" r="r" b="b"/>
            <a:pathLst>
              <a:path fill="none" w="24322" h="532">
                <a:moveTo>
                  <a:pt x="0" y="444"/>
                </a:moveTo>
                <a:cubicBezTo>
                  <a:pt x="284" y="533"/>
                  <a:pt x="2039" y="549"/>
                  <a:pt x="2255" y="501"/>
                </a:cubicBezTo>
                <a:cubicBezTo>
                  <a:pt x="2473" y="454"/>
                  <a:pt x="4810" y="305"/>
                  <a:pt x="4998" y="353"/>
                </a:cubicBezTo>
                <a:cubicBezTo>
                  <a:pt x="5185" y="401"/>
                  <a:pt x="7879" y="224"/>
                  <a:pt x="8055" y="285"/>
                </a:cubicBezTo>
                <a:cubicBezTo>
                  <a:pt x="8229" y="344"/>
                  <a:pt x="10935" y="221"/>
                  <a:pt x="11091" y="238"/>
                </a:cubicBezTo>
                <a:cubicBezTo>
                  <a:pt x="11247" y="257"/>
                  <a:pt x="14245" y="474"/>
                  <a:pt x="14634" y="524"/>
                </a:cubicBezTo>
                <a:cubicBezTo>
                  <a:pt x="15021" y="574"/>
                  <a:pt x="17066" y="376"/>
                  <a:pt x="17375" y="388"/>
                </a:cubicBezTo>
                <a:cubicBezTo>
                  <a:pt x="17685" y="398"/>
                  <a:pt x="18703" y="428"/>
                  <a:pt x="19114" y="422"/>
                </a:cubicBezTo>
                <a:cubicBezTo>
                  <a:pt x="19525" y="414"/>
                  <a:pt x="20645" y="270"/>
                  <a:pt x="21256" y="353"/>
                </a:cubicBezTo>
                <a:cubicBezTo>
                  <a:pt x="21865" y="436"/>
                  <a:pt x="22354" y="420"/>
                  <a:pt x="22910" y="398"/>
                </a:cubicBezTo>
                <a:cubicBezTo>
                  <a:pt x="23466" y="378"/>
                  <a:pt x="23852" y="133"/>
                  <a:pt x="24322" y="0"/>
                </a:cubicBezTo>
              </a:path>
            </a:pathLst>
          </a:custGeom>
          <a:ln cap="rnd" w="57600">
            <a:solidFill>
              <a:srgbClr val="956134"/>
            </a:solidFill>
            <a:round/>
          </a:ln>
        </p:spPr>
        <p:txBody>
          <a:bodyPr lIns="14040" rIns="14040" tIns="14040" bIns="14040" anchor="t">
            <a:noAutofit/>
          </a:bodyPr>
          <a:p>
            <a:endParaRPr b="1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4" name=""/>
          <p:cNvGrpSpPr/>
          <p:nvPr/>
        </p:nvGrpSpPr>
        <p:grpSpPr>
          <a:xfrm>
            <a:off x="8008920" y="87840"/>
            <a:ext cx="663840" cy="885240"/>
            <a:chOff x="8008920" y="87840"/>
            <a:chExt cx="663840" cy="885240"/>
          </a:xfrm>
        </p:grpSpPr>
        <p:sp>
          <p:nvSpPr>
            <p:cNvPr id="105" name=""/>
            <p:cNvSpPr/>
            <p:nvPr/>
          </p:nvSpPr>
          <p:spPr>
            <a:xfrm>
              <a:off x="8064360" y="233640"/>
              <a:ext cx="498960" cy="665280"/>
            </a:xfrm>
            <a:custGeom>
              <a:avLst/>
              <a:gdLst/>
              <a:ahLst/>
              <a:rect l="0" t="0" r="r" b="b"/>
              <a:pathLst>
                <a:path w="1386" h="1848">
                  <a:moveTo>
                    <a:pt x="866" y="0"/>
                  </a:moveTo>
                  <a:lnTo>
                    <a:pt x="0" y="1155"/>
                  </a:lnTo>
                  <a:lnTo>
                    <a:pt x="520" y="1848"/>
                  </a:lnTo>
                  <a:lnTo>
                    <a:pt x="1386" y="693"/>
                  </a:lnTo>
                  <a:lnTo>
                    <a:pt x="1299" y="578"/>
                  </a:lnTo>
                  <a:lnTo>
                    <a:pt x="519" y="1617"/>
                  </a:lnTo>
                  <a:lnTo>
                    <a:pt x="433" y="1501"/>
                  </a:lnTo>
                  <a:lnTo>
                    <a:pt x="1213" y="461"/>
                  </a:lnTo>
                  <a:lnTo>
                    <a:pt x="1040" y="231"/>
                  </a:lnTo>
                  <a:lnTo>
                    <a:pt x="260" y="1270"/>
                  </a:lnTo>
                  <a:lnTo>
                    <a:pt x="174" y="1154"/>
                  </a:lnTo>
                  <a:lnTo>
                    <a:pt x="953" y="11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rIns="0" tIns="0" bIns="0" anchor="t">
              <a:noAutofit/>
            </a:bodyPr>
            <a:p>
              <a:endParaRPr b="1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8407080" y="87840"/>
              <a:ext cx="265680" cy="353880"/>
            </a:xfrm>
            <a:custGeom>
              <a:avLst/>
              <a:gdLst/>
              <a:ahLst/>
              <a:rect l="0" t="0" r="r" b="b"/>
              <a:pathLst>
                <a:path w="738" h="983">
                  <a:moveTo>
                    <a:pt x="0" y="290"/>
                  </a:moveTo>
                  <a:lnTo>
                    <a:pt x="189" y="39"/>
                  </a:lnTo>
                  <a:cubicBezTo>
                    <a:pt x="201" y="22"/>
                    <a:pt x="217" y="11"/>
                    <a:pt x="234" y="4"/>
                  </a:cubicBezTo>
                  <a:cubicBezTo>
                    <a:pt x="252" y="-2"/>
                    <a:pt x="269" y="-1"/>
                    <a:pt x="286" y="5"/>
                  </a:cubicBezTo>
                  <a:cubicBezTo>
                    <a:pt x="304" y="10"/>
                    <a:pt x="320" y="23"/>
                    <a:pt x="332" y="39"/>
                  </a:cubicBezTo>
                  <a:lnTo>
                    <a:pt x="709" y="541"/>
                  </a:lnTo>
                  <a:cubicBezTo>
                    <a:pt x="721" y="557"/>
                    <a:pt x="731" y="578"/>
                    <a:pt x="735" y="601"/>
                  </a:cubicBezTo>
                  <a:cubicBezTo>
                    <a:pt x="739" y="625"/>
                    <a:pt x="739" y="648"/>
                    <a:pt x="734" y="671"/>
                  </a:cubicBezTo>
                  <a:cubicBezTo>
                    <a:pt x="730" y="694"/>
                    <a:pt x="721" y="716"/>
                    <a:pt x="708" y="733"/>
                  </a:cubicBezTo>
                  <a:lnTo>
                    <a:pt x="521" y="983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rIns="0" tIns="0" bIns="0" anchor="t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07" name=""/>
            <p:cNvGrpSpPr/>
            <p:nvPr/>
          </p:nvGrpSpPr>
          <p:grpSpPr>
            <a:xfrm>
              <a:off x="8008920" y="690840"/>
              <a:ext cx="210960" cy="282240"/>
              <a:chOff x="8008920" y="690840"/>
              <a:chExt cx="210960" cy="282240"/>
            </a:xfrm>
          </p:grpSpPr>
          <p:sp>
            <p:nvSpPr>
              <p:cNvPr id="108" name=""/>
              <p:cNvSpPr/>
              <p:nvPr/>
            </p:nvSpPr>
            <p:spPr>
              <a:xfrm>
                <a:off x="8008920" y="690840"/>
                <a:ext cx="210960" cy="282240"/>
              </a:xfrm>
              <a:custGeom>
                <a:avLst/>
                <a:gdLst/>
                <a:ahLst/>
                <a:rect l="0" t="0" r="r" b="b"/>
                <a:pathLst>
                  <a:path w="586" h="784">
                    <a:moveTo>
                      <a:pt x="586" y="692"/>
                    </a:moveTo>
                    <a:lnTo>
                      <a:pt x="0" y="784"/>
                    </a:lnTo>
                    <a:lnTo>
                      <a:pt x="68" y="0"/>
                    </a:lnTo>
                    <a:lnTo>
                      <a:pt x="586" y="692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rIns="0" tIns="0" bIns="0" anchor="t">
                <a:noAutofit/>
              </a:bodyPr>
              <a:p>
                <a:endParaRPr b="1" lang="hr-HR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9" name=""/>
              <p:cNvSpPr/>
              <p:nvPr/>
            </p:nvSpPr>
            <p:spPr>
              <a:xfrm>
                <a:off x="8008920" y="832320"/>
                <a:ext cx="105480" cy="140760"/>
              </a:xfrm>
              <a:custGeom>
                <a:avLst/>
                <a:gdLst/>
                <a:ahLst/>
                <a:rect l="0" t="0" r="r" b="b"/>
                <a:pathLst>
                  <a:path w="293" h="391">
                    <a:moveTo>
                      <a:pt x="293" y="347"/>
                    </a:moveTo>
                    <a:lnTo>
                      <a:pt x="0" y="391"/>
                    </a:lnTo>
                    <a:lnTo>
                      <a:pt x="33" y="0"/>
                    </a:lnTo>
                    <a:lnTo>
                      <a:pt x="293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rIns="0" tIns="0" bIns="0" anchor="t">
                <a:noAutofit/>
              </a:bodyPr>
              <a:p>
                <a:endParaRPr b="1" lang="hr-H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3870" strike="noStrike" u="none">
                <a:solidFill>
                  <a:srgbClr val="ff8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27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64000" indent="-324000">
              <a:spcBef>
                <a:spcPts val="1026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b="0" lang="hr-HR" sz="254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hr-HR" sz="254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96000" indent="-288000">
              <a:spcBef>
                <a:spcPts val="7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17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hr-HR" sz="217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28000" indent="-216000">
              <a:spcBef>
                <a:spcPts val="510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b="0" lang="hr-HR" sz="18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hr-HR" sz="18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160000" indent="-216000">
              <a:spcBef>
                <a:spcPts val="25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62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hr-HR" sz="62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592000" indent="-216000">
              <a:spcBef>
                <a:spcPts val="87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13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hr-HR" sz="213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3024000" indent="-216000">
              <a:spcBef>
                <a:spcPts val="301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7307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hr-HR" sz="7307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dt" idx="25"/>
          </p:nvPr>
        </p:nvSpPr>
        <p:spPr>
          <a:xfrm>
            <a:off x="48960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26"/>
          </p:nvPr>
        </p:nvSpPr>
        <p:spPr>
          <a:xfrm>
            <a:off x="3102120" y="6531120"/>
            <a:ext cx="293904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sldNum" idx="27"/>
          </p:nvPr>
        </p:nvSpPr>
        <p:spPr>
          <a:xfrm>
            <a:off x="653112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079C44E-8A14-4ED8-A5C5-39685CBDCD24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89600" y="1523880"/>
            <a:ext cx="398412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276"/>
              </a:spcBef>
              <a:buNone/>
            </a:pPr>
            <a:endParaRPr b="0" lang="hr-HR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3160" y="1523880"/>
            <a:ext cx="398412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276"/>
              </a:spcBef>
              <a:buNone/>
            </a:pPr>
            <a:endParaRPr b="0" lang="hr-HR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DDDA37-9D33-40BD-A165-8B5D2C3C10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ED67863-6F45-461B-B2AE-F92FCA88A5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92143C-5F24-483C-B2E1-A3F8809075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01E387-E4E5-4B3A-A623-687AE5F13D7F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C10BDB-0B9E-42D4-8D54-D8211BC5D246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A663662-E866-408C-A715-A8E4977D50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highlight>
                <a:srgbClr val="ffffff"/>
              </a:highlight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9D1D6E1-7E24-4183-BCDF-DD0FBBE0F0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8885D47-586E-475B-B9AB-B399126C35A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3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63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6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61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243480"/>
            <a:ext cx="2131920" cy="4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2"/>
          </p:nvPr>
        </p:nvSpPr>
        <p:spPr>
          <a:xfrm>
            <a:off x="6552720" y="6243480"/>
            <a:ext cx="2132280" cy="4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C5B260A2-272F-402A-AAFA-4D45FF5B89DC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457200" y="6172200"/>
            <a:ext cx="8229600" cy="144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1981080" y="3962520"/>
            <a:ext cx="6512040" cy="144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7560"/>
            <a:ext cx="8228160" cy="113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8160" cy="452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63"/>
              </a:spcBef>
              <a:spcAft>
                <a:spcPts val="11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</a:t>
            </a: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6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61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513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</a:t>
            </a: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3"/>
          </p:nvPr>
        </p:nvSpPr>
        <p:spPr>
          <a:xfrm>
            <a:off x="457200" y="6243480"/>
            <a:ext cx="2131920" cy="4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4"/>
          </p:nvPr>
        </p:nvSpPr>
        <p:spPr>
          <a:xfrm>
            <a:off x="6552720" y="6243480"/>
            <a:ext cx="2132280" cy="45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7E95A6DA-9DC4-481B-A09D-E0140F451E3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22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C7F93F2-B7FB-4CCA-8ED6-68E0CB2CB327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hr-HR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58CD2E-05C5-4FF5-A785-AED9BA36CC20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  <p:sldLayoutId id="2147483657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A12939-1EFC-4D4F-BB9C-F516AFDCE4D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  <p:sldLayoutId id="2147483660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15.10.13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ferbt1_03.ppt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37853D-8C67-4B67-9FDB-0D6A0AF4F1B1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7" name="Rectangle 3"/>
            <p:cNvSpPr/>
            <p:nvPr/>
          </p:nvSpPr>
          <p:spPr>
            <a:xfrm>
              <a:off x="0" y="0"/>
              <a:ext cx="3505320" cy="685800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Rectangle 4"/>
            <p:cNvSpPr/>
            <p:nvPr/>
          </p:nvSpPr>
          <p:spPr>
            <a:xfrm>
              <a:off x="1716120" y="1690560"/>
              <a:ext cx="7427880" cy="2533680"/>
            </a:xfrm>
            <a:prstGeom prst="rect">
              <a:avLst/>
            </a:prstGeom>
            <a:solidFill>
              <a:srgbClr val="0000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9" name="Group 5"/>
            <p:cNvGrpSpPr/>
            <p:nvPr/>
          </p:nvGrpSpPr>
          <p:grpSpPr>
            <a:xfrm>
              <a:off x="0" y="1066680"/>
              <a:ext cx="2867040" cy="3157560"/>
              <a:chOff x="0" y="1066680"/>
              <a:chExt cx="2867040" cy="3157560"/>
            </a:xfrm>
          </p:grpSpPr>
          <p:sp>
            <p:nvSpPr>
              <p:cNvPr id="60" name="Rectangle 6"/>
              <p:cNvSpPr/>
              <p:nvPr/>
            </p:nvSpPr>
            <p:spPr>
              <a:xfrm>
                <a:off x="573120" y="3583080"/>
                <a:ext cx="576360" cy="6411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1" name="Rectangle 7"/>
              <p:cNvSpPr/>
              <p:nvPr/>
            </p:nvSpPr>
            <p:spPr>
              <a:xfrm>
                <a:off x="1716120" y="1690560"/>
                <a:ext cx="574560" cy="64296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2" name="Rectangle 8"/>
              <p:cNvSpPr/>
              <p:nvPr/>
            </p:nvSpPr>
            <p:spPr>
              <a:xfrm>
                <a:off x="2281320" y="1066680"/>
                <a:ext cx="585720" cy="6350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3" name="Rectangle 9"/>
              <p:cNvSpPr/>
              <p:nvPr/>
            </p:nvSpPr>
            <p:spPr>
              <a:xfrm>
                <a:off x="1141560" y="3583080"/>
                <a:ext cx="583920" cy="64116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" name="Rectangle 10"/>
              <p:cNvSpPr/>
              <p:nvPr/>
            </p:nvSpPr>
            <p:spPr>
              <a:xfrm>
                <a:off x="2281320" y="1690560"/>
                <a:ext cx="585720" cy="64296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5" name="Rectangle 11"/>
              <p:cNvSpPr/>
              <p:nvPr/>
            </p:nvSpPr>
            <p:spPr>
              <a:xfrm>
                <a:off x="1141560" y="2324160"/>
                <a:ext cx="583920" cy="63324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6" name="Rectangle 12"/>
              <p:cNvSpPr/>
              <p:nvPr/>
            </p:nvSpPr>
            <p:spPr>
              <a:xfrm>
                <a:off x="0" y="2324160"/>
                <a:ext cx="582480" cy="633240"/>
              </a:xfrm>
              <a:prstGeom prst="rect">
                <a:avLst/>
              </a:prstGeom>
              <a:solidFill>
                <a:srgbClr val="00007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" name="Rectangle 13"/>
              <p:cNvSpPr/>
              <p:nvPr/>
            </p:nvSpPr>
            <p:spPr>
              <a:xfrm>
                <a:off x="1716120" y="2324160"/>
                <a:ext cx="574560" cy="63324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8" name="Rectangle 14"/>
              <p:cNvSpPr/>
              <p:nvPr/>
            </p:nvSpPr>
            <p:spPr>
              <a:xfrm>
                <a:off x="573120" y="2948040"/>
                <a:ext cx="576360" cy="644400"/>
              </a:xfrm>
              <a:prstGeom prst="rect">
                <a:avLst/>
              </a:prstGeom>
              <a:solidFill>
                <a:srgbClr val="cccce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9" name="Rectangle 15"/>
              <p:cNvSpPr/>
              <p:nvPr/>
            </p:nvSpPr>
            <p:spPr>
              <a:xfrm>
                <a:off x="1141560" y="2948040"/>
                <a:ext cx="583920" cy="644400"/>
              </a:xfrm>
              <a:prstGeom prst="rect">
                <a:avLst/>
              </a:prstGeom>
              <a:solidFill>
                <a:srgbClr val="9999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1" lang="hr-HR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80720"/>
            <a:ext cx="8229600" cy="388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7d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1" lang="hr-HR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9999cc"/>
              </a:buClr>
              <a:buSzPct val="8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1" lang="hr-HR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7d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1" lang="hr-HR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9999cc"/>
              </a:buClr>
              <a:buSzPct val="70000"/>
              <a:buFont typeface="Wingdings" charset="2"/>
              <a:buChar char="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1" lang="hr-HR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7d"/>
              </a:buClr>
              <a:buFont typeface="Wingdings" charset="2"/>
              <a:buChar char="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1" lang="hr-HR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1" lang="hr-HR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1" lang="hr-HR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6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25.10.2012.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amdg.eu sz007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Arial Black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C2B1B5-A87E-414C-97F7-3F66174B6831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198720" y="6330240"/>
            <a:ext cx="8755920" cy="191520"/>
          </a:xfrm>
          <a:custGeom>
            <a:avLst/>
            <a:gdLst/>
            <a:ahLst/>
            <a:rect l="0" t="0" r="r" b="b"/>
            <a:pathLst>
              <a:path fill="none" w="24322" h="532">
                <a:moveTo>
                  <a:pt x="0" y="444"/>
                </a:moveTo>
                <a:cubicBezTo>
                  <a:pt x="284" y="533"/>
                  <a:pt x="2039" y="549"/>
                  <a:pt x="2255" y="501"/>
                </a:cubicBezTo>
                <a:cubicBezTo>
                  <a:pt x="2473" y="454"/>
                  <a:pt x="4810" y="305"/>
                  <a:pt x="4998" y="353"/>
                </a:cubicBezTo>
                <a:cubicBezTo>
                  <a:pt x="5185" y="401"/>
                  <a:pt x="7879" y="224"/>
                  <a:pt x="8055" y="285"/>
                </a:cubicBezTo>
                <a:cubicBezTo>
                  <a:pt x="8229" y="344"/>
                  <a:pt x="10935" y="221"/>
                  <a:pt x="11091" y="238"/>
                </a:cubicBezTo>
                <a:cubicBezTo>
                  <a:pt x="11247" y="257"/>
                  <a:pt x="14245" y="474"/>
                  <a:pt x="14634" y="524"/>
                </a:cubicBezTo>
                <a:cubicBezTo>
                  <a:pt x="15021" y="574"/>
                  <a:pt x="17066" y="376"/>
                  <a:pt x="17375" y="388"/>
                </a:cubicBezTo>
                <a:cubicBezTo>
                  <a:pt x="17685" y="398"/>
                  <a:pt x="18703" y="428"/>
                  <a:pt x="19114" y="422"/>
                </a:cubicBezTo>
                <a:cubicBezTo>
                  <a:pt x="19525" y="414"/>
                  <a:pt x="20645" y="270"/>
                  <a:pt x="21256" y="353"/>
                </a:cubicBezTo>
                <a:cubicBezTo>
                  <a:pt x="21865" y="436"/>
                  <a:pt x="22354" y="420"/>
                  <a:pt x="22910" y="398"/>
                </a:cubicBezTo>
                <a:cubicBezTo>
                  <a:pt x="23466" y="378"/>
                  <a:pt x="23852" y="133"/>
                  <a:pt x="24322" y="0"/>
                </a:cubicBezTo>
              </a:path>
            </a:pathLst>
          </a:custGeom>
          <a:ln cap="rnd" w="57600">
            <a:solidFill>
              <a:srgbClr val="956134"/>
            </a:solidFill>
            <a:round/>
          </a:ln>
        </p:spPr>
        <p:txBody>
          <a:bodyPr lIns="14040" rIns="14040" tIns="14040" bIns="14040" anchor="t">
            <a:noAutofit/>
          </a:bodyPr>
          <a:p>
            <a:endParaRPr b="1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8" name=""/>
          <p:cNvGrpSpPr/>
          <p:nvPr/>
        </p:nvGrpSpPr>
        <p:grpSpPr>
          <a:xfrm>
            <a:off x="8008920" y="87840"/>
            <a:ext cx="663840" cy="885240"/>
            <a:chOff x="8008920" y="87840"/>
            <a:chExt cx="663840" cy="885240"/>
          </a:xfrm>
        </p:grpSpPr>
        <p:sp>
          <p:nvSpPr>
            <p:cNvPr id="79" name=""/>
            <p:cNvSpPr/>
            <p:nvPr/>
          </p:nvSpPr>
          <p:spPr>
            <a:xfrm>
              <a:off x="8064360" y="233640"/>
              <a:ext cx="498960" cy="665280"/>
            </a:xfrm>
            <a:custGeom>
              <a:avLst/>
              <a:gdLst/>
              <a:ahLst/>
              <a:rect l="0" t="0" r="r" b="b"/>
              <a:pathLst>
                <a:path w="1386" h="1848">
                  <a:moveTo>
                    <a:pt x="866" y="0"/>
                  </a:moveTo>
                  <a:lnTo>
                    <a:pt x="0" y="1155"/>
                  </a:lnTo>
                  <a:lnTo>
                    <a:pt x="520" y="1848"/>
                  </a:lnTo>
                  <a:lnTo>
                    <a:pt x="1386" y="693"/>
                  </a:lnTo>
                  <a:lnTo>
                    <a:pt x="1299" y="578"/>
                  </a:lnTo>
                  <a:lnTo>
                    <a:pt x="519" y="1617"/>
                  </a:lnTo>
                  <a:lnTo>
                    <a:pt x="433" y="1501"/>
                  </a:lnTo>
                  <a:lnTo>
                    <a:pt x="1213" y="461"/>
                  </a:lnTo>
                  <a:lnTo>
                    <a:pt x="1040" y="231"/>
                  </a:lnTo>
                  <a:lnTo>
                    <a:pt x="260" y="1270"/>
                  </a:lnTo>
                  <a:lnTo>
                    <a:pt x="174" y="1154"/>
                  </a:lnTo>
                  <a:lnTo>
                    <a:pt x="953" y="11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f3980f"/>
            </a:solidFill>
            <a:ln w="0">
              <a:noFill/>
            </a:ln>
          </p:spPr>
          <p:txBody>
            <a:bodyPr lIns="0" rIns="0" tIns="0" bIns="0" anchor="t">
              <a:noAutofit/>
            </a:bodyPr>
            <a:p>
              <a:endParaRPr b="1" lang="hr-H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8407080" y="87840"/>
              <a:ext cx="265680" cy="353880"/>
            </a:xfrm>
            <a:custGeom>
              <a:avLst/>
              <a:gdLst/>
              <a:ahLst/>
              <a:rect l="0" t="0" r="r" b="b"/>
              <a:pathLst>
                <a:path w="738" h="983">
                  <a:moveTo>
                    <a:pt x="0" y="290"/>
                  </a:moveTo>
                  <a:lnTo>
                    <a:pt x="189" y="39"/>
                  </a:lnTo>
                  <a:cubicBezTo>
                    <a:pt x="201" y="22"/>
                    <a:pt x="217" y="11"/>
                    <a:pt x="234" y="4"/>
                  </a:cubicBezTo>
                  <a:cubicBezTo>
                    <a:pt x="252" y="-2"/>
                    <a:pt x="269" y="-1"/>
                    <a:pt x="286" y="5"/>
                  </a:cubicBezTo>
                  <a:cubicBezTo>
                    <a:pt x="304" y="10"/>
                    <a:pt x="320" y="23"/>
                    <a:pt x="332" y="39"/>
                  </a:cubicBezTo>
                  <a:lnTo>
                    <a:pt x="709" y="541"/>
                  </a:lnTo>
                  <a:cubicBezTo>
                    <a:pt x="721" y="557"/>
                    <a:pt x="731" y="578"/>
                    <a:pt x="735" y="601"/>
                  </a:cubicBezTo>
                  <a:cubicBezTo>
                    <a:pt x="739" y="625"/>
                    <a:pt x="739" y="648"/>
                    <a:pt x="734" y="671"/>
                  </a:cubicBezTo>
                  <a:cubicBezTo>
                    <a:pt x="730" y="694"/>
                    <a:pt x="721" y="716"/>
                    <a:pt x="708" y="733"/>
                  </a:cubicBezTo>
                  <a:lnTo>
                    <a:pt x="521" y="983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781710"/>
            </a:solidFill>
            <a:ln w="0">
              <a:noFill/>
            </a:ln>
          </p:spPr>
          <p:txBody>
            <a:bodyPr lIns="0" rIns="0" tIns="0" bIns="0" anchor="t">
              <a:noAutofit/>
            </a:bodyPr>
            <a:p>
              <a:endParaRPr b="1" lang="hr-H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81" name=""/>
            <p:cNvGrpSpPr/>
            <p:nvPr/>
          </p:nvGrpSpPr>
          <p:grpSpPr>
            <a:xfrm>
              <a:off x="8008920" y="690840"/>
              <a:ext cx="210960" cy="282240"/>
              <a:chOff x="8008920" y="690840"/>
              <a:chExt cx="210960" cy="282240"/>
            </a:xfrm>
          </p:grpSpPr>
          <p:sp>
            <p:nvSpPr>
              <p:cNvPr id="82" name=""/>
              <p:cNvSpPr/>
              <p:nvPr/>
            </p:nvSpPr>
            <p:spPr>
              <a:xfrm>
                <a:off x="8008920" y="690840"/>
                <a:ext cx="210960" cy="282240"/>
              </a:xfrm>
              <a:custGeom>
                <a:avLst/>
                <a:gdLst/>
                <a:ahLst/>
                <a:rect l="0" t="0" r="r" b="b"/>
                <a:pathLst>
                  <a:path w="586" h="784">
                    <a:moveTo>
                      <a:pt x="586" y="692"/>
                    </a:moveTo>
                    <a:lnTo>
                      <a:pt x="0" y="784"/>
                    </a:lnTo>
                    <a:lnTo>
                      <a:pt x="68" y="0"/>
                    </a:lnTo>
                    <a:lnTo>
                      <a:pt x="586" y="692"/>
                    </a:lnTo>
                    <a:close/>
                  </a:path>
                </a:pathLst>
              </a:custGeom>
              <a:solidFill>
                <a:srgbClr val="f5b090"/>
              </a:solidFill>
              <a:ln w="0">
                <a:noFill/>
              </a:ln>
            </p:spPr>
            <p:txBody>
              <a:bodyPr lIns="0" rIns="0" tIns="0" bIns="0" anchor="t">
                <a:noAutofit/>
              </a:bodyPr>
              <a:p>
                <a:endParaRPr b="1" lang="hr-HR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8008920" y="832320"/>
                <a:ext cx="105480" cy="140760"/>
              </a:xfrm>
              <a:custGeom>
                <a:avLst/>
                <a:gdLst/>
                <a:ahLst/>
                <a:rect l="0" t="0" r="r" b="b"/>
                <a:pathLst>
                  <a:path w="293" h="391">
                    <a:moveTo>
                      <a:pt x="293" y="347"/>
                    </a:moveTo>
                    <a:lnTo>
                      <a:pt x="0" y="391"/>
                    </a:lnTo>
                    <a:lnTo>
                      <a:pt x="33" y="0"/>
                    </a:lnTo>
                    <a:lnTo>
                      <a:pt x="293" y="3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txBody>
              <a:bodyPr lIns="0" rIns="0" tIns="0" bIns="0" anchor="t">
                <a:noAutofit/>
              </a:bodyPr>
              <a:p>
                <a:endParaRPr b="1" lang="hr-H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89600" y="217440"/>
            <a:ext cx="7511040" cy="76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hr-HR" sz="3870" strike="noStrike" u="none">
                <a:solidFill>
                  <a:srgbClr val="ff8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hr-HR" sz="3870" strike="noStrike" u="none">
              <a:solidFill>
                <a:srgbClr val="ff8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89600" y="1523880"/>
            <a:ext cx="8164440" cy="47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27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64000" indent="-324000">
              <a:spcBef>
                <a:spcPts val="1026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b="0" lang="hr-HR" sz="254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hr-HR" sz="254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296000" indent="-288000">
              <a:spcBef>
                <a:spcPts val="76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17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hr-HR" sz="217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28000" indent="-216000">
              <a:spcBef>
                <a:spcPts val="510"/>
              </a:spcBef>
              <a:buClr>
                <a:srgbClr val="ff8000"/>
              </a:buClr>
              <a:buSzPct val="75000"/>
              <a:buFont typeface="Symbol" charset="2"/>
              <a:buChar char=""/>
            </a:pPr>
            <a:r>
              <a:rPr b="0" lang="hr-HR" sz="18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hr-HR" sz="18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160000" indent="-216000">
              <a:spcBef>
                <a:spcPts val="255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62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hr-HR" sz="62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592000" indent="-216000">
              <a:spcBef>
                <a:spcPts val="879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2131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hr-HR" sz="2131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3024000" indent="-216000">
              <a:spcBef>
                <a:spcPts val="3016"/>
              </a:spcBef>
              <a:buClr>
                <a:srgbClr val="ff8000"/>
              </a:buClr>
              <a:buSzPct val="45000"/>
              <a:buFont typeface="Wingdings" charset="2"/>
              <a:buChar char=""/>
            </a:pPr>
            <a:r>
              <a:rPr b="0" lang="hr-HR" sz="7307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hr-HR" sz="7307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19"/>
          </p:nvPr>
        </p:nvSpPr>
        <p:spPr>
          <a:xfrm>
            <a:off x="48960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20"/>
          </p:nvPr>
        </p:nvSpPr>
        <p:spPr>
          <a:xfrm>
            <a:off x="3102120" y="6531120"/>
            <a:ext cx="293904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21"/>
          </p:nvPr>
        </p:nvSpPr>
        <p:spPr>
          <a:xfrm>
            <a:off x="6531120" y="6531120"/>
            <a:ext cx="2122560" cy="32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65F71B9-C561-424E-A824-4A5D8549D18B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  <p:sldLayoutId id="214748367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167152-04B6-4BF6-865F-BB39259A651B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77FDFE-F704-492A-817E-9FF55C68CDE1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Prvi </a:t>
            </a:r>
            <a:r>
              <a:rPr b="1" i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Savez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(Post 9,8–17)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863280"/>
            <a:ext cx="8229600" cy="526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b="0" i="1" lang="hr-HR" sz="26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puta u Post 9,8-17?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7x (osim 9,15 u KS) –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kada?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sveopćega uništenja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קום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</a:t>
            </a: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6,18 → 9,9.11.17)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podiže, ustanovljuje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Savez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kim? (9,</a:t>
            </a:r>
            <a:r>
              <a:rPr b="1" lang="hr-HR" sz="22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9.11.12.15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</a:t>
            </a:r>
            <a:r>
              <a:rPr b="1" lang="hr-HR" sz="22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9.12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</a:t>
            </a:r>
            <a:r>
              <a:rPr b="1" lang="hr-HR" sz="22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10.12.15s</a:t>
            </a: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v13)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“vi” – Noa i djeca (9,9.11.12.15)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budući potomci (v9.12)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sva živa bića (v10.12.15s)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Ptice, životinje, sve što živi na zemlji (v10)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zemlja (v13)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svako tijelo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כל בשׂר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0" i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 bāśār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</a:t>
            </a: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15-17)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Picture 6" descr="noa2"/>
          <p:cNvPicPr/>
          <p:nvPr/>
        </p:nvPicPr>
        <p:blipFill>
          <a:blip r:embed="rId1"/>
          <a:stretch/>
        </p:blipFill>
        <p:spPr>
          <a:xfrm>
            <a:off x="6488280" y="0"/>
            <a:ext cx="2655720" cy="3203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2" dur="indefinite" restart="never" nodeType="tmRoot">
          <p:childTnLst>
            <p:seq>
              <p:cTn id="283" dur="indefinite" nodeType="mainSeq">
                <p:childTnLst>
                  <p:par>
                    <p:cTn id="284" nodeType="clickEffect" fill="hold">
                      <p:stCondLst>
                        <p:cond delay="indefinite"/>
                      </p:stCondLst>
                      <p:childTnLst>
                        <p:par>
                          <p:cTn id="2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8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nodeType="clickEffect" fill="hold">
                      <p:stCondLst>
                        <p:cond delay="indefinite"/>
                      </p:stCondLst>
                      <p:childTnLst>
                        <p:par>
                          <p:cTn id="2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3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nodeType="clickEffect" fill="hold">
                      <p:stCondLst>
                        <p:cond delay="indefinite"/>
                      </p:stCondLst>
                      <p:childTnLst>
                        <p:par>
                          <p:cTn id="2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8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nodeType="clickEffect" fill="hold">
                      <p:stCondLst>
                        <p:cond delay="indefinite"/>
                      </p:stCondLst>
                      <p:childTnLst>
                        <p:par>
                          <p:cTn id="3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3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nodeType="clickEffect" fill="hold">
                      <p:stCondLst>
                        <p:cond delay="indefinite"/>
                      </p:stCondLst>
                      <p:childTnLst>
                        <p:par>
                          <p:cTn id="3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8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nodeType="clickEffect" fill="hold">
                      <p:stCondLst>
                        <p:cond delay="indefinite"/>
                      </p:stCondLst>
                      <p:childTnLst>
                        <p:par>
                          <p:cTn id="3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3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nodeType="clickEffect" fill="hold">
                      <p:stCondLst>
                        <p:cond delay="indefinite"/>
                      </p:stCondLst>
                      <p:childTnLst>
                        <p:par>
                          <p:cTn id="3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18" dur="500"/>
                                        <p:tgtEl>
                                          <p:spTgt spid="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nodeType="clickEffect" fill="hold">
                      <p:stCondLst>
                        <p:cond delay="indefinite"/>
                      </p:stCondLst>
                      <p:childTnLst>
                        <p:par>
                          <p:cTn id="3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23" dur="500"/>
                                        <p:tgtEl>
                                          <p:spTgt spid="1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8592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Sklapanje Saveza u Post 15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7445520" cy="52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Savez 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se sklapa? (Post</a:t>
            </a:r>
            <a:r>
              <a:rPr b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 15,18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Riječju: “Dajem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zemlju”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(18)</a:t>
            </a:r>
            <a:br>
              <a:rPr sz="2800"/>
            </a:b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povjerenje pretpostavka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Veličina zemlje (18)?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Obred Saveza u Post 15,10.17: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Rasječene životinje (v10.17)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prijetnja ili žrtva?  usp. Jer 34,18s: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“Kao tele koje su rasjekli i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prošli između..”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znak?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Uloga vatre u v17 </a:t>
            </a:r>
            <a:br>
              <a:rPr sz="2400"/>
            </a:br>
            <a:r>
              <a:rPr b="1" lang="hr-HR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Suci 6,21; 1 Kr 18): </a:t>
            </a:r>
            <a:endParaRPr b="0" lang="hr-H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Primljena žrtva?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Picture 9" descr="Image result for tardemah abraham"/>
          <p:cNvPicPr/>
          <p:nvPr/>
        </p:nvPicPr>
        <p:blipFill>
          <a:blip r:embed="rId1"/>
          <a:stretch/>
        </p:blipFill>
        <p:spPr>
          <a:xfrm>
            <a:off x="4976640" y="4016520"/>
            <a:ext cx="4167360" cy="284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Picture 7" descr="abraham"/>
          <p:cNvPicPr/>
          <p:nvPr/>
        </p:nvPicPr>
        <p:blipFill>
          <a:blip r:embed="rId2"/>
          <a:stretch/>
        </p:blipFill>
        <p:spPr>
          <a:xfrm>
            <a:off x="6777000" y="1314360"/>
            <a:ext cx="2347920" cy="2900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4" dur="indefinite" restart="never" nodeType="tmRoot">
          <p:childTnLst>
            <p:seq>
              <p:cTn id="325" dur="indefinite" nodeType="mainSeq">
                <p:childTnLst>
                  <p:par>
                    <p:cTn id="326" nodeType="clickEffect" fill="hold">
                      <p:stCondLst>
                        <p:cond delay="indefinite"/>
                      </p:stCondLst>
                      <p:childTnLst>
                        <p:par>
                          <p:cTn id="3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4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nodeType="clickEffect" fill="hold">
                      <p:stCondLst>
                        <p:cond delay="indefinite"/>
                      </p:stCondLst>
                      <p:childTnLst>
                        <p:par>
                          <p:cTn id="3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nodeType="clickEffect" fill="hold">
                      <p:stCondLst>
                        <p:cond delay="indefinite"/>
                      </p:stCondLst>
                      <p:childTnLst>
                        <p:par>
                          <p:cTn id="3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nodeType="clickEffect" fill="hold">
                      <p:stCondLst>
                        <p:cond delay="indefinite"/>
                      </p:stCondLst>
                      <p:childTnLst>
                        <p:par>
                          <p:cTn id="3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76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Potvrda Saveza (Post 17)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816444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Rok u Post 17,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7.13.19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e-IL" sz="26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ברית עולם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b="0" i="1" lang="hr-HR" sz="26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0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rît ‘olam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“vječni savez” (usp. Post 9) – Božji govor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 ime u 17,</a:t>
            </a:r>
            <a:r>
              <a:rPr b="1" i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1.5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אל שדי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 šadaj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Svesilni (v1)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Abram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אברם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אברהם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Sadržaj Saveza (v19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zemlja 15,18)?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Potomstvo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Izak (19)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Znak Saveza: v10–14 nalog,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v23–27 izvršenje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Obrezanje –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koga?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b="1" lang="hr-HR" sz="3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17,27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</a:t>
            </a:r>
            <a:r>
              <a:rPr b="1" lang="hr-HR" sz="30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stranci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 – Bog za sve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7" name="Picture 8" descr=""/>
          <p:cNvPicPr/>
          <p:nvPr/>
        </p:nvPicPr>
        <p:blipFill>
          <a:blip r:embed="rId1"/>
          <a:stretch/>
        </p:blipFill>
        <p:spPr>
          <a:xfrm>
            <a:off x="5786280" y="3924360"/>
            <a:ext cx="3357720" cy="2512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Picture 10" descr=""/>
          <p:cNvPicPr/>
          <p:nvPr/>
        </p:nvPicPr>
        <p:blipFill>
          <a:blip r:embed="rId2"/>
          <a:stretch/>
        </p:blipFill>
        <p:spPr>
          <a:xfrm>
            <a:off x="7926480" y="0"/>
            <a:ext cx="1217520" cy="356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Text Box 3"/>
          <p:cNvSpPr/>
          <p:nvPr/>
        </p:nvSpPr>
        <p:spPr>
          <a:xfrm>
            <a:off x="4976640" y="0"/>
            <a:ext cx="292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Izraelski biblijski muzej: Abraham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1" dur="indefinite" restart="never" nodeType="tmRoot">
          <p:childTnLst>
            <p:seq>
              <p:cTn id="362" dur="indefinite" nodeType="mainSeq">
                <p:childTnLst>
                  <p:par>
                    <p:cTn id="363" nodeType="clickEffect" fill="hold">
                      <p:stCondLst>
                        <p:cond delay="indefinite"/>
                      </p:stCondLst>
                      <p:childTnLst>
                        <p:par>
                          <p:cTn id="3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7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nodeType="clickEffect" fill="hold">
                      <p:stCondLst>
                        <p:cond delay="indefinite"/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2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nodeType="clickEffect" fill="hold">
                      <p:stCondLst>
                        <p:cond delay="indefinite"/>
                      </p:stCondLst>
                      <p:childTnLst>
                        <p:par>
                          <p:cTn id="3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nodeType="clickEffect" fill="hold">
                      <p:stCondLst>
                        <p:cond delay="indefinite"/>
                      </p:stCondLst>
                      <p:childTnLst>
                        <p:par>
                          <p:cTn id="3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5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nodeType="clickEffect" fill="hold">
                      <p:stCondLst>
                        <p:cond delay="indefinite"/>
                      </p:stCondLst>
                      <p:childTnLst>
                        <p:par>
                          <p:cTn id="3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3" dur="1000" fill="hold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4" dur="1000" fill="hold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5" dur="10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Number Placeholder 2"/>
          <p:cNvSpPr/>
          <p:nvPr/>
        </p:nvSpPr>
        <p:spPr>
          <a:xfrm>
            <a:off x="6553080" y="624852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07E9C9-E59D-4FB9-8970-C162870E3CE9}" type="slidenum">
              <a:rPr b="0" lang="hr-HR" sz="1000" strike="noStrike" u="none">
                <a:solidFill>
                  <a:srgbClr val="000000"/>
                </a:solidFill>
                <a:effectLst/>
                <a:uFillTx/>
                <a:latin typeface="Verdana"/>
                <a:ea typeface="DejaVu Sans"/>
              </a:rPr>
              <a:t>&lt;number&gt;</a:t>
            </a:fld>
            <a:endParaRPr b="0" lang="hr-H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31640" y="97920"/>
            <a:ext cx="8229240" cy="9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Jakov otac i djed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6409800" cy="522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Sin Josip – mrtav? (Post 37,35)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Susret pun ganuća (46,29)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Kraj knjige: Josipova smrt  (Post 50)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Manaše i Efrajim – unuci u 48,</a:t>
            </a:r>
            <a:r>
              <a:rPr b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14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daje prednost mlađemu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u 49,3-27 (vidi </a:t>
            </a:r>
            <a:r>
              <a:rPr b="1" lang="hr-HR" sz="2600" strike="noStrike" u="non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28)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sinovi blagoslovljeni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(v28)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2862360" y="4689000"/>
            <a:ext cx="4038120" cy="112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Duhovni put (18):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“Uzdam se”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4" name="Picture 11" descr=""/>
          <p:cNvPicPr/>
          <p:nvPr/>
        </p:nvPicPr>
        <p:blipFill>
          <a:blip r:embed="rId1"/>
          <a:stretch/>
        </p:blipFill>
        <p:spPr>
          <a:xfrm>
            <a:off x="6216480" y="3068640"/>
            <a:ext cx="2927160" cy="378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" name="Text Box 4"/>
          <p:cNvSpPr/>
          <p:nvPr/>
        </p:nvSpPr>
        <p:spPr>
          <a:xfrm>
            <a:off x="4751280" y="6218280"/>
            <a:ext cx="1439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Matthias Scheits, </a:t>
            </a:r>
            <a:br>
              <a:rPr sz="1200"/>
            </a:b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Jakov blagoslivlja sinove, 1672.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6" name="Picture 12" descr=""/>
          <p:cNvPicPr/>
          <p:nvPr/>
        </p:nvPicPr>
        <p:blipFill>
          <a:blip r:embed="rId2"/>
          <a:stretch/>
        </p:blipFill>
        <p:spPr>
          <a:xfrm>
            <a:off x="250920" y="4643280"/>
            <a:ext cx="2520360" cy="221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Text Box 5"/>
          <p:cNvSpPr/>
          <p:nvPr/>
        </p:nvSpPr>
        <p:spPr>
          <a:xfrm>
            <a:off x="2816280" y="6218280"/>
            <a:ext cx="1655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Rembrandt, Jakov blagoslivlja Josipove sinove, 1656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13" descr="josip_mladi"/>
          <p:cNvPicPr/>
          <p:nvPr/>
        </p:nvPicPr>
        <p:blipFill>
          <a:blip r:embed="rId3"/>
          <a:stretch/>
        </p:blipFill>
        <p:spPr>
          <a:xfrm>
            <a:off x="6900840" y="0"/>
            <a:ext cx="2242800" cy="2781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6" dur="indefinite" restart="never" nodeType="tmRoot">
          <p:childTnLst>
            <p:seq>
              <p:cTn id="397" dur="indefinite" nodeType="mainSeq">
                <p:childTnLst>
                  <p:par>
                    <p:cTn id="398" nodeType="clickEffect" fill="hold">
                      <p:stCondLst>
                        <p:cond delay="indefinite"/>
                      </p:stCondLst>
                      <p:childTnLst>
                        <p:par>
                          <p:cTn id="3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nodeType="clickEffect" fill="hold">
                      <p:stCondLst>
                        <p:cond delay="indefinite"/>
                      </p:stCondLst>
                      <p:childTnLst>
                        <p:par>
                          <p:cTn id="4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nodeType="clickEffect" fill="hold">
                      <p:stCondLst>
                        <p:cond delay="indefinite"/>
                      </p:stCondLst>
                      <p:childTnLst>
                        <p:par>
                          <p:cTn id="4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2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nodeType="clickEffect" fill="hold">
                      <p:stCondLst>
                        <p:cond delay="indefinite"/>
                      </p:stCondLst>
                      <p:childTnLst>
                        <p:par>
                          <p:cTn id="4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7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nodeType="clickEffect" fill="hold">
                      <p:stCondLst>
                        <p:cond delay="indefinite"/>
                      </p:stCondLst>
                      <p:childTnLst>
                        <p:par>
                          <p:cTn id="4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362320" y="2301840"/>
            <a:ext cx="6781680" cy="147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Knjiga Brojeva – Br</a:t>
            </a:r>
            <a:endParaRPr b="1" lang="hr-HR" sz="5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2743200" y="3772080"/>
            <a:ext cx="6400800" cy="32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Početak</a:t>
            </a:r>
            <a:r>
              <a:rPr b="1" lang="hr-HR" sz="2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(1,1): gdje?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Sinajska pustinja (usp. Lev 27,34)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Kada (1,1)?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1. 2. 2. 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(usp. Izl 19,1: 1. 3. 1.)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Kraj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</a:t>
            </a:r>
            <a:r>
              <a:rPr b="1" lang="hr-HR" sz="25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36,13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): gdje?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6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Moapske poljane</a:t>
            </a:r>
            <a:endParaRPr b="1" lang="hr-HR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Text Box 1"/>
          <p:cNvSpPr/>
          <p:nvPr/>
        </p:nvSpPr>
        <p:spPr>
          <a:xfrm>
            <a:off x="1187280" y="189000"/>
            <a:ext cx="52009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Družbe Isusove</a:t>
            </a:r>
            <a:br>
              <a:rPr sz="1800"/>
            </a:b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Jordanovac 110</a:t>
            </a:r>
            <a:br>
              <a:rPr sz="1800"/>
            </a:b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endParaRPr b="1" lang="hr-H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2" name="Picture 14" descr="http://www.ftidi.hr/wp-content/themes/mycollege_child/images/ftidi-logo.png"/>
          <p:cNvPicPr/>
          <p:nvPr/>
        </p:nvPicPr>
        <p:blipFill>
          <a:blip r:embed="rId1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6780960" y="0"/>
            <a:ext cx="2416320" cy="27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3" dur="indefinite" restart="never" nodeType="tmRoot">
          <p:childTnLst>
            <p:seq>
              <p:cTn id="424" dur="indefinite" nodeType="mainSeq">
                <p:childTnLst>
                  <p:par>
                    <p:cTn id="425" nodeType="clickEffect" fill="hold">
                      <p:stCondLst>
                        <p:cond delay="indefinite"/>
                      </p:stCondLst>
                      <p:childTnLst>
                        <p:par>
                          <p:cTn id="4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28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9" dur="250" autoRev="1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nodeType="clickEffect" fill="hold">
                      <p:stCondLst>
                        <p:cond delay="indefinite"/>
                      </p:stCondLst>
                      <p:childTnLst>
                        <p:par>
                          <p:cTn id="4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4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nodeType="clickEffect" fill="hold">
                      <p:stCondLst>
                        <p:cond delay="indefinite"/>
                      </p:stCondLst>
                      <p:childTnLst>
                        <p:par>
                          <p:cTn id="4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9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nodeType="clickEffect" fill="hold">
                      <p:stCondLst>
                        <p:cond delay="indefinite"/>
                      </p:stCondLst>
                      <p:childTnLst>
                        <p:par>
                          <p:cTn id="4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43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4" dur="250" autoRev="1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nodeType="clickEffect" fill="hold">
                      <p:stCondLst>
                        <p:cond delay="indefinite"/>
                      </p:stCondLst>
                      <p:childTnLst>
                        <p:par>
                          <p:cTn id="4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9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72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400" strike="noStrike" u="none">
                <a:solidFill>
                  <a:srgbClr val="006633"/>
                </a:solidFill>
                <a:effectLst/>
                <a:uFillTx/>
                <a:latin typeface="Times New Roman"/>
              </a:rPr>
              <a:t>Putovanje </a:t>
            </a:r>
            <a:endParaRPr b="0" lang="hr-HR" sz="5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4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Sinajska pustinja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hr-HR" sz="30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1,1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br>
              <a:rPr sz="30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(1,19; 3,4.14; 9,1.5;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10,12; 26,64; 33,15s) </a:t>
            </a:r>
            <a:br>
              <a:rPr sz="28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→ </a:t>
            </a:r>
            <a:r>
              <a:rPr b="1" lang="hr-HR" sz="30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36,13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→ Moapske poljane</a:t>
            </a:r>
            <a:br>
              <a:rPr sz="30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(36,13;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←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22,1; 26,3.63;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31,12; 35,1)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Izl: Iz Egipta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kroz pustinju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do Sinaja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Lev: Na Sinaju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Br: Od Sinaja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kroz pustinju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do Moaba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(granica obećane zemlje)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6" name="Picture 17" descr=""/>
          <p:cNvPicPr/>
          <p:nvPr/>
        </p:nvPicPr>
        <p:blipFill>
          <a:blip r:embed="rId1"/>
          <a:stretch/>
        </p:blipFill>
        <p:spPr>
          <a:xfrm>
            <a:off x="7407360" y="3902040"/>
            <a:ext cx="1736640" cy="211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Picture 18" descr=""/>
          <p:cNvPicPr/>
          <p:nvPr/>
        </p:nvPicPr>
        <p:blipFill>
          <a:blip r:embed="rId2"/>
          <a:stretch/>
        </p:blipFill>
        <p:spPr>
          <a:xfrm>
            <a:off x="4579920" y="0"/>
            <a:ext cx="4564080" cy="3902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0" dur="indefinite" restart="never" nodeType="tmRoot">
          <p:childTnLst>
            <p:seq>
              <p:cTn id="451" dur="indefinite" nodeType="mainSeq">
                <p:childTnLst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6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7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8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3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8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3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17480" y="1546200"/>
            <a:ext cx="5292720" cy="21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7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Ponovljeni zakon</a:t>
            </a:r>
            <a:endParaRPr b="0" lang="hr-HR" sz="7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1332000" y="4146480"/>
            <a:ext cx="7448400" cy="271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Mojsijev oproštajni govor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kada? (</a:t>
            </a:r>
            <a:r>
              <a:rPr b="1" lang="hr-HR" sz="32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1,3</a:t>
            </a: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prisutni u tekstu: Mojsije i                      (</a:t>
            </a:r>
            <a:r>
              <a:rPr b="1" lang="hr-HR" sz="24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dijelovi govora u 1. mn. (“mi”); npr. 1,6: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lang="he-IL" sz="24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naš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reče 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nam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…”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Picture 16" descr=""/>
          <p:cNvPicPr/>
          <p:nvPr/>
        </p:nvPicPr>
        <p:blipFill>
          <a:blip r:embed="rId1"/>
          <a:stretch/>
        </p:blipFill>
        <p:spPr>
          <a:xfrm>
            <a:off x="5435640" y="0"/>
            <a:ext cx="3708360" cy="322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Text Box 6"/>
          <p:cNvSpPr/>
          <p:nvPr/>
        </p:nvSpPr>
        <p:spPr>
          <a:xfrm>
            <a:off x="6118200" y="5297400"/>
            <a:ext cx="2075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 Izrael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4910040" y="4730760"/>
            <a:ext cx="2179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1.11.40.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Text Box 7"/>
          <p:cNvSpPr/>
          <p:nvPr/>
        </p:nvSpPr>
        <p:spPr>
          <a:xfrm>
            <a:off x="1187280" y="189000"/>
            <a:ext cx="5200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D.I.</a:t>
            </a:r>
            <a:br>
              <a:rPr sz="1800"/>
            </a:b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Jordanovac 110,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19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4" dur="indefinite" restart="never" nodeType="tmRoot">
          <p:childTnLst>
            <p:seq>
              <p:cTn id="475" dur="indefinite" nodeType="mainSeq">
                <p:childTnLst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8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0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5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1364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Poslušan do smrti</a:t>
            </a:r>
            <a:endParaRPr b="0" lang="hr-HR" sz="46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785520"/>
            <a:ext cx="5751360" cy="538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Posljednja zapovijed u Pnz </a:t>
            </a:r>
            <a:r>
              <a:rPr b="1" lang="hr-HR" sz="2400" strike="noStrike" u="none">
                <a:solidFill>
                  <a:srgbClr val="cc9900"/>
                </a:solidFill>
                <a:effectLst/>
                <a:uFillTx/>
                <a:latin typeface="Times New Roman"/>
                <a:ea typeface="Times New Roman"/>
              </a:rPr>
              <a:t>32,50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“Umri”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dovršena posla (2x “sve” v45)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Riječi, zajednica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Prije: “uspni se i pogledaj!” (v49)</a:t>
            </a:r>
            <a:r>
              <a:rPr b="1" lang="pl-PL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Mojsije ozbiljno shvaća usp. c33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Čuje posljednje riječi Božje (</a:t>
            </a: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34,4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Izvršava zapovijed u 34,5: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Umire (34,5 – “sluga Gospodnji”)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ga je pokopao 34,6?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“on” = Bog?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15" descr=""/>
          <p:cNvPicPr/>
          <p:nvPr/>
        </p:nvPicPr>
        <p:blipFill>
          <a:blip r:embed="rId1"/>
          <a:stretch/>
        </p:blipFill>
        <p:spPr>
          <a:xfrm>
            <a:off x="6208560" y="0"/>
            <a:ext cx="2935440" cy="386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5846400" y="3865680"/>
            <a:ext cx="3297240" cy="230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743040" indent="-28584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Koliko godina doživio (34,7)?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120 godina (34,7 usp. Post 6,3)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puna mjera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6" dur="indefinite" restart="never" nodeType="tmRoot">
          <p:childTnLst>
            <p:seq>
              <p:cTn id="497" dur="indefinite" nodeType="mainSeq">
                <p:childTnLst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07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12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17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2" dur="5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7" dur="500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53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"/>
          <p:cNvSpPr/>
          <p:nvPr/>
        </p:nvSpPr>
        <p:spPr>
          <a:xfrm>
            <a:off x="53316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ruke tvoje (Ps 31)</a:t>
            </a:r>
            <a:endParaRPr b="0" lang="hr-HR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0080" y="2836800"/>
            <a:ext cx="8989560" cy="16628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3316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po pravdi sudi (Ps 9)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81360" y="2346840"/>
            <a:ext cx="8886600" cy="198000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F2C5ED26-2440-4C9A-9826-C5DE75DC2E1A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Biblijski </a:t>
            </a:r>
            <a:r>
              <a:rPr b="1" i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Kanon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457200" y="1052640"/>
            <a:ext cx="5051520" cy="50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343080" indent="-343080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κανών – mjera: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ustaljeni popis i raspored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Suvremeni kanon SZ: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Petoknjižje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</a:t>
            </a:r>
            <a:r>
              <a:rPr b="1" i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Povijesne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knjige: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Jš do 2 Mak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hr-HR" sz="3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Mudrosne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knjige: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Job do Sir + Psalmi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hr-HR" sz="3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Proročke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knjige: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do Mal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788000" y="2421000"/>
            <a:ext cx="4356000" cy="37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NZ: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Evanđelja i Djela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= povijest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Poslanice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(Pavlove + Katoličke)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= mudrost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Otkrivenje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= proroci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796000" y="0"/>
            <a:ext cx="3348000" cy="247644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9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9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2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29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3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" dur="5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39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" dur="500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4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7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49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54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" dur="5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3969CDD4-A525-46DE-9093-3E9D2B516FC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8CD6C2FD-239D-48BB-8AFE-460E0C416C46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Hebrejs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 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Biblija 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(HB)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457200" y="981000"/>
            <a:ext cx="8229600" cy="51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proto-kanon“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prvi, 3 dijela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תורה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i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Tôrâ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Zakon (Pouka)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נביאים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i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b="1" i="1" lang="hr-HR" sz="3000" strike="noStrike" u="none" baseline="30000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1" i="1" lang="hr-HR" sz="30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i’îm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Proroci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Jš (– 2 Kr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 do (Iz –)  Mal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כתובים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</a:t>
            </a:r>
            <a:r>
              <a:rPr b="1" i="1" lang="hr-HR" sz="3000" strike="noStrike" u="non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tubîm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Spisi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Rut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“mudrosne”,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Ezr/Neh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Dn, </a:t>
            </a:r>
            <a:r>
              <a:rPr b="1" lang="hr-HR" sz="26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Ljet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TaNaK – opis od? do?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stvaranja (</a:t>
            </a:r>
            <a:r>
              <a:rPr b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Post 1s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novog stvaranja (npr. </a:t>
            </a:r>
            <a:r>
              <a:rPr b="1" lang="hr-HR" sz="2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 66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tj. kraja vremena (npr. Dn 12)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400800" y="0"/>
            <a:ext cx="2743200" cy="378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5724360" y="4437000"/>
            <a:ext cx="3419640" cy="22305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61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66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71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2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76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9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81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4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86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dur="indefinite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89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91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" dur="indefinite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94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96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dur="indefinite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99" dur="5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D0DAEEBE-232B-4E67-8076-F30AC25297F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8010214C-7A4C-43DD-8DD0-01F91E1D2C54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Septuaginta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70=LXX =“deutero-kanon”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Grčki kanon, Grč. Biblija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Aleksandra Velikoga, </a:t>
            </a:r>
            <a:br>
              <a:rPr sz="24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vjernike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 jezik: prijevod na grčki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 raspored (“logički” i kronološki)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Prošlost, sadašnjost, budućnost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</a:t>
            </a:r>
            <a:r>
              <a:rPr b="1" lang="hr-HR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Rut 1,1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Nove knjige: 7 knjiga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Tob, Jdt, 1 i 2 Mak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Mudr, Sir, Bar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dodatci u Dn i </a:t>
            </a:r>
            <a:r>
              <a:rPr b="1" lang="hr-HR" sz="24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Est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11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Teološki naglasci (svetost, David i hram…)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5796000" y="0"/>
            <a:ext cx="3348000" cy="257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6804000" y="2276640"/>
            <a:ext cx="2340000" cy="102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7029360" y="3357720"/>
            <a:ext cx="2114640" cy="21621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03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6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08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9" dur="indefinite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1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13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4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6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18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1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23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6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28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1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33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6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38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1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43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dur="indefinite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8" dur="10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fld id="{A1D8F228-16EC-4B27-BB65-9C738EDA2148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46836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Ispiti</a:t>
            </a:r>
            <a:endParaRPr b="0" lang="hr-H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6836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Biblijski tekst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Nastava + e-udžbenik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Anto Popović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Uvod…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Komentar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 jednoj knjizi po vlastitom izboru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ili članak o jednom liku ili temi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Odabrati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knjigu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iz Petoknjižja bilo koja;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iz Povijesnih: Jš ili Suci ili Sam ili Kr ili Ljet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63"/>
              </a:spcBef>
              <a:spcAft>
                <a:spcPts val="11"/>
              </a:spcAft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Lik ili tema u Petoknjižju i Povijesnim k.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63"/>
              </a:spcBef>
              <a:spcAft>
                <a:spcPts val="11"/>
              </a:spcAft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djecu,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odrasle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(studente), za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simpozij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5508720" y="0"/>
            <a:ext cx="3635280" cy="19242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52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3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55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57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8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0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62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3" dur="indefinite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5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67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8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0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72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3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5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77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8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0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82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3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85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87" dur="indefinite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8" dur="indefinite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0" dur="500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 Placeholder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1DA903-0A8B-42A2-B4CD-75711208DD4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1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Stvorenje s povjerenjem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60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שׁבע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šb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‘– “prisegnuti”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nišba‘</a:t>
            </a: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“sedam”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šib‘â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Dani: Post 1,2-5.6-8.9-13.14-19.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20-23.24-31; 2,1-4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Refleksija i procjena: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 vidje” – “dobro je” </a:t>
            </a:r>
            <a:r>
              <a:rPr b="1" lang="he-IL" sz="28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טוב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0" i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tôb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1,</a:t>
            </a:r>
            <a:r>
              <a:rPr b="1" lang="de-DE" sz="24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4.10.12.18.21.25</a:t>
            </a:r>
            <a:r>
              <a:rPr b="1" lang="de-DE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.31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Na što se odnosi? 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Svjetlost; kopno i more; zelenilo i drveće; sunce, mjesec i zvijezde; ribe i ptice; kopnene životinje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Zaključak: </a:t>
            </a:r>
            <a:r>
              <a:rPr b="1" lang="hr-HR" sz="2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1,31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b="1" i="1" lang="hr-HR" sz="2800" strike="noStrike" u="non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jako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dobro” – “sve” (v31)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7" name="Picture 2" descr="gods-beautiful-creation-21244418"/>
          <p:cNvPicPr/>
          <p:nvPr/>
        </p:nvPicPr>
        <p:blipFill>
          <a:blip r:embed="rId1"/>
          <a:stretch/>
        </p:blipFill>
        <p:spPr>
          <a:xfrm>
            <a:off x="6273720" y="0"/>
            <a:ext cx="2870280" cy="364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nodeType="clickEffect" fill="hold">
                      <p:stCondLst>
                        <p:cond delay="indefinite"/>
                      </p:stCondLst>
                      <p:childTnLst>
                        <p:par>
                          <p:cTn id="1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97" dur="2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nodeType="clickEffect" fill="hold">
                      <p:stCondLst>
                        <p:cond delay="indefinite"/>
                      </p:stCondLst>
                      <p:childTnLst>
                        <p:par>
                          <p:cTn id="1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2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nodeType="clickEffect" fill="hold">
                      <p:stCondLst>
                        <p:cond delay="indefinite"/>
                      </p:stCondLst>
                      <p:childTnLst>
                        <p:par>
                          <p:cTn id="2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7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nodeType="clickEffect" fill="hold">
                      <p:stCondLst>
                        <p:cond delay="indefinite"/>
                      </p:stCondLst>
                      <p:childTnLst>
                        <p:par>
                          <p:cTn id="2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2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4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192119-CDF8-4472-856D-97D57D36E8BE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Slide Number Placeholder 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49659A4-E2DE-4E92-AEE7-82C98E1F9C4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Glagol </a:t>
            </a:r>
            <a:r>
              <a:rPr b="1" lang="he-IL" sz="4200" strike="noStrike" u="non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ברא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7</a:t>
            </a: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x 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9600" cy="47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Bog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nebo </a:t>
            </a:r>
            <a:br>
              <a:rPr sz="2900"/>
            </a:b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zemlju 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morske </a:t>
            </a:r>
            <a:br>
              <a:rPr sz="2900"/>
            </a:b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životinje 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1,21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čovjek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 svoju sliku 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1,27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ga na sliku Božju 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1,27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5.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stvara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ga kao muško i žensko 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1,27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6. Odmara se od svega svojega djela što ga je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stvorio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(2,3)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7. Nebo i zemlja su </a:t>
            </a:r>
            <a:r>
              <a:rPr b="1" i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stvoreni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(2,4).</a:t>
            </a:r>
            <a:endParaRPr b="0" lang="hr-HR" sz="2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1" descr="Kids+Bible+story+of+creation"/>
          <p:cNvPicPr/>
          <p:nvPr/>
        </p:nvPicPr>
        <p:blipFill>
          <a:blip r:embed="rId1"/>
          <a:stretch/>
        </p:blipFill>
        <p:spPr>
          <a:xfrm>
            <a:off x="5760000" y="0"/>
            <a:ext cx="3384000" cy="2817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nodeType="clickEffect" fill="hold">
                      <p:stCondLst>
                        <p:cond delay="indefinite"/>
                      </p:stCondLst>
                      <p:childTnLst>
                        <p:par>
                          <p:cTn id="2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1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nodeType="clickEffect" fill="hold">
                      <p:stCondLst>
                        <p:cond delay="indefinite"/>
                      </p:stCondLst>
                      <p:childTnLst>
                        <p:par>
                          <p:cTn id="2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6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nodeType="clickEffect" fill="hold">
                      <p:stCondLst>
                        <p:cond delay="indefinite"/>
                      </p:stCondLst>
                      <p:childTnLst>
                        <p:par>
                          <p:cTn id="2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1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nodeType="clickEffect" fill="hold">
                      <p:stCondLst>
                        <p:cond delay="indefinite"/>
                      </p:stCondLst>
                      <p:childTnLst>
                        <p:par>
                          <p:cTn id="2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6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nodeType="clickEffect" fill="hold">
                      <p:stCondLst>
                        <p:cond delay="indefinite"/>
                      </p:stCondLst>
                      <p:childTnLst>
                        <p:par>
                          <p:cTn id="2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1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nodeType="clickEffect" fill="hold">
                      <p:stCondLst>
                        <p:cond delay="indefinite"/>
                      </p:stCondLst>
                      <p:childTnLst>
                        <p:par>
                          <p:cTn id="2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6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23FF48-1362-44BE-AD53-BB800A4214AB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01280" y="1358640"/>
            <a:ext cx="7797960" cy="260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 Postanka</a:t>
            </a:r>
            <a:br>
              <a:rPr sz="5600"/>
            </a:b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3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 stvaranja svijeta do Josipove smrti</a:t>
            </a:r>
            <a:br>
              <a:rPr sz="3200"/>
            </a:br>
            <a:br>
              <a:rPr sz="2800"/>
            </a:b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i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Petoknjižje:</a:t>
            </a:r>
            <a:r>
              <a:rPr b="1" lang="hr-HR" sz="2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do Mojsijeve smrti)</a:t>
            </a:r>
            <a:endParaRPr b="0" lang="hr-HR" sz="24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24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“Prapovijest”:      1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11 čovjek i svijet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6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 Noa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Povijest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Božjega naroda: 12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25 Abraham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                           25</a:t>
            </a:r>
            <a:r>
              <a:rPr b="1" lang="hr-HR" sz="29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50 Jakov 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Picture 5" descr=""/>
          <p:cNvPicPr/>
          <p:nvPr/>
        </p:nvPicPr>
        <p:blipFill>
          <a:blip r:embed="rId1"/>
          <a:stretch/>
        </p:blipFill>
        <p:spPr>
          <a:xfrm>
            <a:off x="5921280" y="0"/>
            <a:ext cx="3222720" cy="238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nodeType="clickEffect" fill="hold">
                      <p:stCondLst>
                        <p:cond delay="indefinite"/>
                      </p:stCondLst>
                      <p:childTnLst>
                        <p:par>
                          <p:cTn id="2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5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nodeType="clickEffect" fill="hold">
                      <p:stCondLst>
                        <p:cond delay="indefinite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nodeType="clickEffect" fill="hold">
                      <p:stCondLst>
                        <p:cond delay="indefinite"/>
                      </p:stCondLst>
                      <p:childTnLst>
                        <p:par>
                          <p:cTn id="2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6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nodeType="clickEffect" fill="hold">
                      <p:stCondLst>
                        <p:cond delay="indefinite"/>
                      </p:stCondLst>
                      <p:childTnLst>
                        <p:par>
                          <p:cTn id="2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1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2007-10-03T09:13:26Z</dcterms:created>
  <dc:creator>Guenther</dc:creator>
  <dc:description/>
  <dc:language>hr-HR</dc:language>
  <cp:lastModifiedBy/>
  <cp:lastPrinted>2026-01-20T16:36:23Z</cp:lastPrinted>
  <dcterms:modified xsi:type="dcterms:W3CDTF">2026-01-20T16:36:07Z</dcterms:modified>
  <cp:revision>70</cp:revision>
  <dc:subject/>
  <dc:title>Biblija – Stari Zavjet</dc:title>
</cp:coreProperties>
</file>