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6" r:id="rId4"/>
    <p:sldMasterId id="2147483659" r:id="rId5"/>
    <p:sldMasterId id="2147483662" r:id="rId6"/>
    <p:sldMasterId id="2147483663" r:id="rId7"/>
  </p:sldMasterIdLst>
  <p:notesMasterIdLst>
    <p:notesMasterId r:id="rId2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B47A5-D66C-4C22-BB04-1622869304F2}" v="6" dt="2026-01-14T15:41:21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0" y="0"/>
            <a:ext cx="10234800" cy="710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4435560" cy="35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sz11_016.pdf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dt" idx="16"/>
          </p:nvPr>
        </p:nvSpPr>
        <p:spPr>
          <a:xfrm>
            <a:off x="5797080" y="-360"/>
            <a:ext cx="4435560" cy="35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341160" y="533160"/>
            <a:ext cx="3551400" cy="2662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022400" y="3373200"/>
            <a:ext cx="8190000" cy="31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17"/>
          </p:nvPr>
        </p:nvSpPr>
        <p:spPr>
          <a:xfrm>
            <a:off x="-360" y="6748200"/>
            <a:ext cx="4435560" cy="35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18"/>
          </p:nvPr>
        </p:nvSpPr>
        <p:spPr>
          <a:xfrm>
            <a:off x="5797080" y="6748200"/>
            <a:ext cx="4435560" cy="35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F8F478-D937-45CE-A161-66B49AE1FE2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2"/>
          <p:cNvSpPr/>
          <p:nvPr/>
        </p:nvSpPr>
        <p:spPr>
          <a:xfrm>
            <a:off x="0" y="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sz11_016.pdf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Rectangle 3"/>
          <p:cNvSpPr/>
          <p:nvPr/>
        </p:nvSpPr>
        <p:spPr>
          <a:xfrm>
            <a:off x="5797440" y="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Rectangle 6"/>
          <p:cNvSpPr/>
          <p:nvPr/>
        </p:nvSpPr>
        <p:spPr>
          <a:xfrm>
            <a:off x="0" y="674856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Rectangle 7"/>
          <p:cNvSpPr/>
          <p:nvPr/>
        </p:nvSpPr>
        <p:spPr>
          <a:xfrm>
            <a:off x="5797440" y="674856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AB3100-B33C-402C-B6E3-B5F275D4B3D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1520" y="533520"/>
            <a:ext cx="3551400" cy="266220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022400" y="3373200"/>
            <a:ext cx="8190000" cy="31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7B0BA26E-E409-4980-9526-B698A318570C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14.1.2026.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B0922C24-95B9-4446-AB6C-BF98B3E8AE08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2"/>
          <p:cNvSpPr/>
          <p:nvPr/>
        </p:nvSpPr>
        <p:spPr>
          <a:xfrm>
            <a:off x="0" y="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sz11_016.pdf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Rectangle 3"/>
          <p:cNvSpPr/>
          <p:nvPr/>
        </p:nvSpPr>
        <p:spPr>
          <a:xfrm>
            <a:off x="5797440" y="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Rectangle 6"/>
          <p:cNvSpPr/>
          <p:nvPr/>
        </p:nvSpPr>
        <p:spPr>
          <a:xfrm>
            <a:off x="0" y="674856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7"/>
          <p:cNvSpPr/>
          <p:nvPr/>
        </p:nvSpPr>
        <p:spPr>
          <a:xfrm>
            <a:off x="5797440" y="6748560"/>
            <a:ext cx="4435560" cy="3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9809D3-4C61-4224-B87D-F501D6306D9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1520" y="533520"/>
            <a:ext cx="3551400" cy="266220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022400" y="3373200"/>
            <a:ext cx="8190000" cy="31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2CD582-9405-433E-8D4B-3FC9845139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1D12-A3A7-04B9-F2D0-74449B78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6F0DF-6580-1E38-7162-95928A2E9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D6376-6531-E7CB-D9B1-6D80AA41D1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DB5E3E-AF4D-459D-9375-034FE8339DC6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14.1.2026.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5F4-19D2-A367-2FAB-CBCFEBEE1E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FF85-0DF9-784B-5563-3DD7C22A40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7F2E81-D996-4228-8EDF-A6FA392AD49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15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77B04EF-68DE-4F3B-BBD6-C25052D8EAE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67380A-E271-4884-ACDD-0D3FF6D82D1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2071BE-9084-40EB-A25F-844DA2B4604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356ED3A-8EE8-4E4B-A7B3-A18E990AFA9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AF402AC-D8D6-4F77-9EF0-850C4164185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8BFDC2A-3741-4191-B704-D127A06FFA5D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14.1.2026.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2B5434-3E63-4182-8426-D8E0A153CE8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9B50B2-92CB-4FE1-830E-F09E77286E16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14.1.2026.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A9B62A-93B0-4795-A34E-C3072AEE20E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528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5284 h 3840"/>
                <a:gd name="GluePoint5X" fmla="*/ 0 w 1824"/>
                <a:gd name="GluePoint5Y" fmla="*/ 2528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3" name="Picture 8" descr="CITBANND"/>
            <p:cNvPicPr/>
            <p:nvPr/>
          </p:nvPicPr>
          <p:blipFill>
            <a:blip r:embed="rId5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5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7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9" name="Picture 8" descr="CITBANND"/>
            <p:cNvPicPr/>
            <p:nvPr/>
          </p:nvPicPr>
          <p:blipFill>
            <a:blip r:embed="rId5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42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3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44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4883B9-0EA6-4C54-BE7B-9D3D709F92A2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14.1.2026.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187556-1E0B-4182-A857-EA35AE327A9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DB5E3E-AF4D-459D-9375-034FE8339DC6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14.1.2026.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7F2E81-D996-4228-8EDF-A6FA392AD49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69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ftr" idx="13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ldNum" idx="14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FD196B-A3E3-4C6A-8485-2D53AACD415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5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1341360"/>
            <a:ext cx="4965840" cy="251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Prva knjiga o Makabejcima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– 1 Mak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240" y="4076640"/>
            <a:ext cx="7521480" cy="278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800" b="1" u="none" strike="noStrike">
              <a:solidFill>
                <a:srgbClr val="000000"/>
              </a:solidFill>
              <a:effectLst/>
              <a:uFillTx/>
              <a:latin typeface="Times New Roman"/>
              <a:ea typeface="Times New Roman"/>
            </a:endParaRPr>
          </a:p>
        </p:txBody>
      </p:sp>
      <p:pic>
        <p:nvPicPr>
          <p:cNvPr id="84" name="Picture 6" descr="220px-Koeln_st_andreas_Machabaeerschrein"/>
          <p:cNvPicPr/>
          <p:nvPr/>
        </p:nvPicPr>
        <p:blipFill>
          <a:blip r:embed="rId3"/>
          <a:stretch/>
        </p:blipFill>
        <p:spPr>
          <a:xfrm>
            <a:off x="5651640" y="0"/>
            <a:ext cx="3492360" cy="258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Text Box 7"/>
          <p:cNvSpPr/>
          <p:nvPr/>
        </p:nvSpPr>
        <p:spPr>
          <a:xfrm>
            <a:off x="6372360" y="2708280"/>
            <a:ext cx="2771640" cy="52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Relikvije Makabejaca u crkvi Sv. Andrije u Kölnu</a:t>
            </a:r>
          </a:p>
        </p:txBody>
      </p:sp>
      <p:pic>
        <p:nvPicPr>
          <p:cNvPr id="86" name="Picture 7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Text Box 1"/>
          <p:cNvSpPr/>
          <p:nvPr/>
        </p:nvSpPr>
        <p:spPr>
          <a:xfrm>
            <a:off x="1115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F0979E-9552-4A88-8B0F-B98169D73DB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Predgovor i pogovor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Predgovor</a:t>
            </a:r>
            <a:r>
              <a:rPr lang="hr-HR" sz="20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 (2 Mak 2,19-32) </a:t>
            </a:r>
            <a:r>
              <a:rPr lang="hr-HR" sz="20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ističe</a:t>
            </a:r>
            <a:r>
              <a:rPr lang="hr-HR" sz="20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Juda Makabej (19)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 otac, ni braća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pravi uvod: pregled sadržaja (19-22)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Izvori</a:t>
            </a:r>
            <a:r>
              <a:rPr lang="hr-HR" sz="20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 (2,23): 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πέντε βιβλίων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(v23) – iz toga (v26):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skripta</a:t>
            </a: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! επιτομή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(v23.26)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Dvije nakane u </a:t>
            </a:r>
            <a:r>
              <a:rPr lang="hr-HR" sz="20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24s: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ἱστορία </a:t>
            </a: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(v24);</a:t>
            </a: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ψυχαγονία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vježbanje duše (v25)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Pogovor</a:t>
            </a:r>
            <a:r>
              <a:rPr lang="hr-HR" sz="20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 u </a:t>
            </a:r>
            <a:r>
              <a:rPr lang="el-GR" sz="20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15,37</a:t>
            </a:r>
            <a:r>
              <a:rPr lang="hr-HR" sz="20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-39: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“ja” v38 (“mi” u predgovoru)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ἀκοή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(15,39) – slušanje (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ἀναγινώσκειν</a:t>
            </a: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čitati 2,25)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Hebreji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(15,37)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4"/>
          <p:cNvPicPr/>
          <p:nvPr/>
        </p:nvPicPr>
        <p:blipFill>
          <a:blip r:embed="rId2"/>
          <a:stretch/>
        </p:blipFill>
        <p:spPr>
          <a:xfrm>
            <a:off x="5803920" y="692280"/>
            <a:ext cx="3340080" cy="3068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B96F63-2AAB-42D6-B358-0912EEE95AB9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94920" y="189000"/>
            <a:ext cx="680076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Juda Makabej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predgovora (2,19) tek u 2 Mak 5,27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općenito da se povukao u “pustinju” i u “gore” (5,27)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 do c8 opis drugih ljudi i događaja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razliku od 1 Mak često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 nadimak: 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Makabej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okuplja vojsku (8,1) →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pobjeđuje </a:t>
            </a:r>
            <a:r>
              <a:rPr lang="el-G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τὰ ἔθνη 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“narodi” = “pogani”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duhovni vođa</a:t>
            </a:r>
            <a:r>
              <a:rPr lang="hr-HR" sz="25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 (8,16):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hrabri vojsku (v16)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2 Mak prisutan do kraja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4"/>
          <p:cNvPicPr/>
          <p:nvPr/>
        </p:nvPicPr>
        <p:blipFill>
          <a:blip r:embed="rId2"/>
          <a:stretch/>
        </p:blipFill>
        <p:spPr>
          <a:xfrm>
            <a:off x="5076720" y="2492280"/>
            <a:ext cx="4067280" cy="4067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66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Hajdemo u dom Gospodnji</a:t>
            </a:r>
            <a:br>
              <a:rPr sz="4800"/>
            </a:b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122)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29" name="Content Placeholder 4" descr="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6480" y="2492280"/>
            <a:ext cx="9137520" cy="2160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620C75-96E8-41AE-9BF9-77D21B6A6F9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Važan prorok Jeremija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6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Skriva Kovčeg Saveza – prije razaranja (587. pr. Kr.)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Gdje</a:t>
            </a:r>
            <a:r>
              <a:rPr lang="hr-HR" sz="24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 2 Mak 2,4?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gdje 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 „Mojsije motrio Božju baštinu“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posljednje proroštvo</a:t>
            </a:r>
            <a:r>
              <a:rPr lang="hr-HR" sz="24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400"/>
            </a:br>
            <a:r>
              <a:rPr lang="hr-HR" sz="24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hr-HR" sz="24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2 Mak 2,7s:</a:t>
            </a:r>
            <a:r>
              <a:rPr lang="de-DE" sz="24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 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Kovčeg skriven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Okupljanja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Tada Slava kao za Mojsija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kad je Salomon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posvetio Hram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3" name="Picture 4"/>
          <p:cNvPicPr/>
          <p:nvPr/>
        </p:nvPicPr>
        <p:blipFill>
          <a:blip r:embed="rId2"/>
          <a:stretch/>
        </p:blipFill>
        <p:spPr>
          <a:xfrm>
            <a:off x="5549760" y="2825640"/>
            <a:ext cx="3594240" cy="4032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D51043-DB22-4D69-A5CC-83789C03FFCD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7476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Zagovornik i pomoćnik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Jeremija posljednji put u Bibliji</a:t>
            </a:r>
            <a:r>
              <a:rPr lang="hr-HR" sz="26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600"/>
            </a:br>
            <a:r>
              <a:rPr lang="hr-HR" sz="2600" b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(2 Mak 15,13-15):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0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snu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Jude Makabeja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Kakav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 (v13)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Časni starac (2 Mak 15,13)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35742A"/>
                </a:solidFill>
                <a:effectLst/>
                <a:uFillTx/>
                <a:latin typeface="Times New Roman"/>
                <a:ea typeface="Times New Roman"/>
              </a:rPr>
              <a:t>Što radi?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 za narod i sveti Grad (v14)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Zagovornik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Pomoćnik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(v15):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pruža zlatan mač (v15)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Riječ?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Picture 6" descr="Widzenie_Judy_Machabeusza_(Carl_Poellath)"/>
          <p:cNvPicPr/>
          <p:nvPr/>
        </p:nvPicPr>
        <p:blipFill>
          <a:blip r:embed="rId2"/>
          <a:stretch/>
        </p:blipFill>
        <p:spPr>
          <a:xfrm>
            <a:off x="6100920" y="1125360"/>
            <a:ext cx="3043080" cy="4365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ADD3B5F-0A6D-4E08-B68F-E19375981EA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7476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Obnova hrama (Očišćenje)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505152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 Mak 4,36-60; </a:t>
            </a: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 Mak 10,1-8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Makabej suradnik i demokrat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“očistimo, posvetimo”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 Mak 4,3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6)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vijećanje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v44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Stanje u hramu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 Mak 4,38 </a:t>
            </a:r>
            <a:br>
              <a:rPr sz="2200"/>
            </a:b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usp. 1,54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6,7):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Pustoš i pepeo, oskvrnjen oltar,  zarasle ruševine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po gradu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Mak 10,2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 reakcije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4,39-41: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Potreseni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 Mak 4,39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br>
              <a:rPr sz="2500"/>
            </a:b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mole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v40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Ratovanje i obnova </a:t>
            </a:r>
            <a:br>
              <a:rPr sz="2500"/>
            </a:b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istovremeno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v41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kao Neh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860000" y="4005360"/>
            <a:ext cx="4244760" cy="212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8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Radikalno pročišćenje</a:t>
            </a:r>
            <a:r>
              <a:rPr lang="de-DE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(4,</a:t>
            </a:r>
            <a:r>
              <a:rPr lang="de-DE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45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Obeščašćeni žrtvenik uklonjen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Duhovni autoritet 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4,42s i 46: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</a:t>
            </a: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 (v42s) i </a:t>
            </a:r>
            <a:br>
              <a:rPr sz="2400"/>
            </a:b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(v46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2" name="Picture 4"/>
          <p:cNvPicPr/>
          <p:nvPr/>
        </p:nvPicPr>
        <p:blipFill>
          <a:blip r:embed="rId2"/>
          <a:stretch/>
        </p:blipFill>
        <p:spPr>
          <a:xfrm>
            <a:off x="5724360" y="981000"/>
            <a:ext cx="3419640" cy="2965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5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0" dur="5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3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7476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Obnovljeno bogoslužje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77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Od čega nov žrtvenik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Mak 4,47; 2 Mak 10,3)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“neklesanog kamenja”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usp. Izl 20,25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Cjelokupna obnova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Mak 4,48s):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Svetište (Hekal), unutrašnjost,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predvorje (1 Mak 4,48)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Novi liturgijski predmeti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Mak 4,49.51; 2 Mak 10,3)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Novo bogoslužje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Mak 4,53):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Žrtve paljenice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Čuvari (1 Mak 4,61 usp. 6,7)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Picture 4"/>
          <p:cNvPicPr/>
          <p:nvPr/>
        </p:nvPicPr>
        <p:blipFill>
          <a:blip r:embed="rId2"/>
          <a:stretch/>
        </p:blipFill>
        <p:spPr>
          <a:xfrm>
            <a:off x="5796000" y="3116160"/>
            <a:ext cx="3348000" cy="2878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Effect">
                      <p:stCondLst>
                        <p:cond delay="indefinite"/>
                      </p:stCondLst>
                      <p:childTnLst>
                        <p:par>
                          <p:cTn id="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3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Plodovi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821844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Narod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Mak 4,55.58?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Klanjanje pred Bogom (1 Mak 4,55)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Velika radost (58 usp. Neh 8,12)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Molitva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 Mak 10,4):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budućnost: “više nikad ovako”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“demokratski” propisan blagdan </a:t>
            </a:r>
            <a:br>
              <a:rPr sz="2400"/>
            </a:b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Mak 4,59: 2 Mak 10,8 usp. Neh 8,13):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Juda, braća, sva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zajednica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</a:t>
            </a:r>
            <a:r>
              <a:rPr lang="el-G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ἐκκλεσία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 Mak 4,59)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Javno zaključili, izglasali (2 Mak 10,8)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Javno mnijenje: tko je vodio očišćenje Hrama </a:t>
            </a:r>
            <a:br>
              <a:rPr sz="2400"/>
            </a:b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 Mak 10,7)?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Picture 5" descr="maccabees-"/>
          <p:cNvPicPr/>
          <p:nvPr/>
        </p:nvPicPr>
        <p:blipFill>
          <a:blip r:embed="rId2"/>
          <a:stretch/>
        </p:blipFill>
        <p:spPr>
          <a:xfrm>
            <a:off x="6734160" y="0"/>
            <a:ext cx="2409840" cy="3789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2" dur="500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34DF18-A232-47C0-AC32-221376BE255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95280" y="115560"/>
            <a:ext cx="8229600" cy="63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Velik blagdan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323640" y="836640"/>
            <a:ext cx="540036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Datum (1 Mak 4,52.59; 2 Mak 10,5)?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25. Kislev 148. (= 164. pr. Kr)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poganske žrtve 25. kisleva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Mak 1,59; 2 Mak 10,5)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 – lunarni kalendar (mjeseci)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Nisan ili Aviv (proljeće) –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Pasha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Ijar ili Ziv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Sivan –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Pedesetnica </a:t>
            </a:r>
            <a:br>
              <a:rPr sz="2200"/>
            </a:b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(blagdan sedmica)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4. Tamuz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5. Ab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6. Elul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7. Etanim ili Tišri (jesen - rujan) –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sjenica (Sukot), </a:t>
            </a:r>
            <a:br>
              <a:rPr sz="2200"/>
            </a:b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Jom Kippur (Dan Pomirenja)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859280" y="3644640"/>
            <a:ext cx="4105440" cy="248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8. Marhešvan / Hešvan / Bul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9. Kislev (zima – studeni/ prosinac)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10. Tevet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11. Švat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12. Adar – Purim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3" name="Picture 7" descr="Image result for ancient hebrew calendar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3635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Effect">
                      <p:stCondLst>
                        <p:cond delay="indefinite"/>
                      </p:stCondLst>
                      <p:childTnLst>
                        <p:par>
                          <p:cTn id="5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4" dur="500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9" dur="500"/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Effect">
                      <p:stCondLst>
                        <p:cond delay="indefinite"/>
                      </p:stCondLst>
                      <p:childTnLst>
                        <p:par>
                          <p:cTn id="6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Effect">
                      <p:stCondLst>
                        <p:cond delay="indefinite"/>
                      </p:stCondLst>
                      <p:childTnLst>
                        <p:par>
                          <p:cTn id="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Effect">
                      <p:stCondLst>
                        <p:cond delay="indefinite"/>
                      </p:stCondLst>
                      <p:childTnLst>
                        <p:par>
                          <p:cTn id="7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Effect">
                      <p:stCondLst>
                        <p:cond delay="indefinite"/>
                      </p:stCondLst>
                      <p:childTnLst>
                        <p:par>
                          <p:cTn id="8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7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Effect">
                      <p:stCondLst>
                        <p:cond delay="indefinite"/>
                      </p:stCondLst>
                      <p:childTnLst>
                        <p:par>
                          <p:cTn id="8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Mjeseci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55" name="Picture 3" descr="Image result for ancient hebrew calendar"/>
          <p:cNvPicPr/>
          <p:nvPr/>
        </p:nvPicPr>
        <p:blipFill>
          <a:blip r:embed="rId2"/>
          <a:stretch/>
        </p:blipFill>
        <p:spPr>
          <a:xfrm>
            <a:off x="900000" y="907920"/>
            <a:ext cx="7740720" cy="5950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e-IL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 רעי לא אחסר</a:t>
            </a:r>
            <a:r>
              <a:rPr lang="de-DE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23)</a:t>
            </a:r>
            <a:br>
              <a:rPr sz="4000"/>
            </a:b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[adonaj ro’i lo ehsar]</a:t>
            </a:r>
            <a:endParaRPr lang="hr-H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3520" y="5084640"/>
            <a:ext cx="7772400" cy="116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7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je pastir moj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 u čem ja ne oskudijevam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0" y="2349360"/>
            <a:ext cx="9144000" cy="249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C6BF7F-DDE9-4C4D-85CF-8CE936C9B92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20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 posvete žrtvenika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324000" y="981000"/>
            <a:ext cx="8820000" cy="5184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Juda uslišan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Mak 4,33 – 4,54)?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“Pjesme” 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Produženo slavlje: koliko dana? </a:t>
            </a:r>
            <a:br>
              <a:rPr sz="2400"/>
            </a:b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Mak 4,56.59; 2 Mak 10,6</a:t>
            </a:r>
            <a:r>
              <a:rPr lang="el-G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osam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Nalik kojem blagdanu </a:t>
            </a:r>
            <a:br>
              <a:rPr sz="2400"/>
            </a:b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 Mak 10,6 usp. Lev 23)?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sjenica, ali: spomen na makabejsku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gerilu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 danas prema: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Mak 4,50; 2 Mak 10,3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“Zapalili svjetiljke u hramu” –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svjetla: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Hanuka (svijećnjak: hanukija)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חנך</a:t>
            </a:r>
            <a:r>
              <a:rPr lang="el-G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ḥanak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posvetiti (1 Kr 8,63: Salomonov hram)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Picture 4"/>
          <p:cNvPicPr/>
          <p:nvPr/>
        </p:nvPicPr>
        <p:blipFill>
          <a:blip r:embed="rId2"/>
          <a:stretch/>
        </p:blipFill>
        <p:spPr>
          <a:xfrm>
            <a:off x="6245280" y="0"/>
            <a:ext cx="2898720" cy="3645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8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0EB8AF-C26A-40BA-957B-FA841BE4014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8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Picture 11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1341360"/>
            <a:ext cx="4965840" cy="251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Prva knjiga o Makabejcima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– 1 Mak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1371240" y="4076640"/>
            <a:ext cx="7521480" cy="278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u zemlji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pristup nevolji ne samo teološki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najhebrejskije knjige, na grčkom (LXX)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deuterokanonske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grčka vlast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Picture 6" descr="220px-Koeln_st_andreas_Machabaeerschrein"/>
          <p:cNvPicPr/>
          <p:nvPr/>
        </p:nvPicPr>
        <p:blipFill>
          <a:blip r:embed="rId3"/>
          <a:stretch/>
        </p:blipFill>
        <p:spPr>
          <a:xfrm>
            <a:off x="5651640" y="0"/>
            <a:ext cx="3492360" cy="258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Text Box 7"/>
          <p:cNvSpPr/>
          <p:nvPr/>
        </p:nvSpPr>
        <p:spPr>
          <a:xfrm>
            <a:off x="6372360" y="2708280"/>
            <a:ext cx="2771640" cy="52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Relikvije Makabejaca u crkvi Sv. Andrije u Kölnu</a:t>
            </a:r>
          </a:p>
        </p:txBody>
      </p:sp>
      <p:pic>
        <p:nvPicPr>
          <p:cNvPr id="101" name="Picture 7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Text Box 3"/>
          <p:cNvSpPr/>
          <p:nvPr/>
        </p:nvSpPr>
        <p:spPr>
          <a:xfrm>
            <a:off x="1116000" y="18972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Juda Makabej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6840" y="1196640"/>
            <a:ext cx="8363160" cy="49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naslov po sljedbenicima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djeluje od c3 do c9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hvalospjevu “lavić” (1 Mak 3,4)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usp. Post 49,9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jedan od 5 braće (2,3-5)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sinovi gorljivog Matatije (c2)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revnost za</a:t>
            </a:r>
            <a:r>
              <a:rPr lang="el-G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νόμος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lang="el-G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διαθήκη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(2,27.50.57)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 i Savez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su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od 1,11 </a:t>
            </a: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stavljeni u pitanje: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“savez s narodima” (διαθήκη 1,11 – συμμαχία 8,17...)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simbol u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1,54; 6,7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“Grozota pustoši”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5" name="Picture 4"/>
          <p:cNvPicPr/>
          <p:nvPr/>
        </p:nvPicPr>
        <p:blipFill>
          <a:blip r:embed="rId2"/>
          <a:stretch/>
        </p:blipFill>
        <p:spPr>
          <a:xfrm>
            <a:off x="5491080" y="260280"/>
            <a:ext cx="3652920" cy="3745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“Helenizacija”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821844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1027080" lvl="1" indent="-45540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Podjela (1 Mak 6,24):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“sinovi našega naroda </a:t>
            </a:r>
            <a:br>
              <a:rPr sz="2900"/>
            </a:b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zamrziše nas”(6,24 )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Želja u 1,11: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“kao drugi narodi”  (1,11)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kod uspostave kraljevstva (1 Sam 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Lukavstva (1,30; 6,62; 7,27):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nadglednik govori o miru prije napada (1,30)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gazi zakletvu (6,62)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Nikanor himbeno miroljubiv (7,27)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Univerzalizacija u 2,10: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narodi uzeli po dio Izraela (2,10)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Picture 4"/>
          <p:cNvPicPr/>
          <p:nvPr/>
        </p:nvPicPr>
        <p:blipFill>
          <a:blip r:embed="rId2"/>
          <a:stretch/>
        </p:blipFill>
        <p:spPr>
          <a:xfrm>
            <a:off x="5148360" y="0"/>
            <a:ext cx="3995640" cy="2863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85200" y="117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Govor o Bogu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362800" cy="523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“svi koji se u nj uzdaše,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poklekoše nikada” (1 Mak 2,61)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el-G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οὐρανός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 – ni imenicom “Bog”,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 imenom “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9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Judin govor o Bogu u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3,19.60: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Neba dolazi jakost (3,19)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“bit će kako Nebo hoće” (3,60)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9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Opis u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3,50; 4,40.55: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vape k Nebu, upravljaju hvalu k Nebu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9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Molitva u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4,24: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“Ono je dobro i njegova je ljubav vječna” (4,24)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Pobjeda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(2,22; 4,10):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Nebo pred njima mrvi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7080" lvl="1" indent="-455400">
              <a:lnSpc>
                <a:spcPct val="9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Bog u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4,11: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“Onaj koji izbavlja Izraela” (λυτρόω 4,11)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Picture 4"/>
          <p:cNvPicPr/>
          <p:nvPr/>
        </p:nvPicPr>
        <p:blipFill>
          <a:blip r:embed="rId2"/>
          <a:stretch/>
        </p:blipFill>
        <p:spPr>
          <a:xfrm>
            <a:off x="6042960" y="0"/>
            <a:ext cx="3101040" cy="342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24000" y="260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Nova sila – Rim 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81000" y="1031400"/>
            <a:ext cx="8375500" cy="513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342900" indent="-3429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vrlo pozitivno prikazan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Dobar saveznik (8,1.12)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Moćan</a:t>
            </a:r>
            <a:r>
              <a:rPr lang="hr-HR" sz="2400" b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 Mak 8,2-8): 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Galije i </a:t>
            </a:r>
            <a:r>
              <a:rPr lang="hr-HR" sz="2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Hispanije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600" dirty="0"/>
            </a:b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Indije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350" lvl="2" indent="-35052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Demokratska vlast (8,15)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Senat (8,15) 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govor Izraelaca u Senatu (8,20), plod u 8,22: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ugovor na brončanim pločama (sadržaj: 8,23-32)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Učinak? 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dalje sukobi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Jonatan c10-12 (zlatno doba 9,73); Šimun c13-16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Box 5"/>
          <p:cNvSpPr/>
          <p:nvPr/>
        </p:nvSpPr>
        <p:spPr>
          <a:xfrm>
            <a:off x="5760000" y="3323160"/>
            <a:ext cx="295272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Rimsko carstvo 200. – 100. pr. Kr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10" descr="100bc"/>
          <p:cNvPicPr/>
          <p:nvPr/>
        </p:nvPicPr>
        <p:blipFill>
          <a:blip r:embed="rId2"/>
          <a:stretch/>
        </p:blipFill>
        <p:spPr>
          <a:xfrm>
            <a:off x="4516200" y="0"/>
            <a:ext cx="462780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88BD849-1737-4797-BD71-413217F5C0A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1268280"/>
            <a:ext cx="7772400" cy="261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Druga knjiga o Makabejcima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– 2 Mak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1979640" y="3976200"/>
            <a:ext cx="5897520" cy="17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Povijest Jude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Makabeja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Picture 9" descr="http://www.haendel.it/photogallery/photo18120/art/tol.jpg"/>
          <p:cNvPicPr/>
          <p:nvPr/>
        </p:nvPicPr>
        <p:blipFill>
          <a:blip r:embed="rId2"/>
          <a:stretch/>
        </p:blipFill>
        <p:spPr>
          <a:xfrm>
            <a:off x="5048280" y="3095640"/>
            <a:ext cx="4095720" cy="3762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Application>Microsoft Office PowerPoint</Application>
  <PresentationFormat>On-screen Show (4:3)</PresentationFormat>
  <Slides>20</Slides>
  <Notes>3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Office</vt:lpstr>
      <vt:lpstr>Office</vt:lpstr>
      <vt:lpstr>Office</vt:lpstr>
      <vt:lpstr>Office</vt:lpstr>
      <vt:lpstr>Office</vt:lpstr>
      <vt:lpstr>Office</vt:lpstr>
      <vt:lpstr>Office</vt:lpstr>
      <vt:lpstr>Prva knjiga o Makabejcima  – 1 Mak</vt:lpstr>
      <vt:lpstr>PowerPoint Presentation</vt:lpstr>
      <vt:lpstr>Petoknjižje i  Povijesne knjige</vt:lpstr>
      <vt:lpstr>Prva knjiga o Makabejcima  – 1 Mak</vt:lpstr>
      <vt:lpstr>Juda Makabej</vt:lpstr>
      <vt:lpstr>“Helenizacija”</vt:lpstr>
      <vt:lpstr>Govor o Bogu</vt:lpstr>
      <vt:lpstr>Nova sila – Rim </vt:lpstr>
      <vt:lpstr>Druga knjiga o Makabejcima   – 2 Mak</vt:lpstr>
      <vt:lpstr>Predgovor i pogovor</vt:lpstr>
      <vt:lpstr>Juda Makabej</vt:lpstr>
      <vt:lpstr>Hajdemo u dom Gospodnji (Ps 122)</vt:lpstr>
      <vt:lpstr>Važan prorok Jeremija</vt:lpstr>
      <vt:lpstr>Zagovornik i pomoćnik</vt:lpstr>
      <vt:lpstr>Obnova hrama (Očišćenje)</vt:lpstr>
      <vt:lpstr>Obnovljeno bogoslužje</vt:lpstr>
      <vt:lpstr>Plodovi</vt:lpstr>
      <vt:lpstr>Velik blagdan</vt:lpstr>
      <vt:lpstr>Mjeseci</vt:lpstr>
      <vt:lpstr>Dan posvete žrtvenika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Tobija</dc:title>
  <dc:subject/>
  <dc:creator>Guenther</dc:creator>
  <dc:description/>
  <cp:lastModifiedBy/>
  <cp:revision>103</cp:revision>
  <cp:lastPrinted>2026-01-14T16:38:07Z</cp:lastPrinted>
  <dcterms:created xsi:type="dcterms:W3CDTF">2007-11-22T08:55:53Z</dcterms:created>
  <dcterms:modified xsi:type="dcterms:W3CDTF">2026-01-14T15:42:09Z</dcterms:modified>
  <dc:language>hr-HR</dc:language>
</cp:coreProperties>
</file>