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9" r:id="rId5"/>
    <p:sldMasterId id="2147483662" r:id="rId6"/>
    <p:sldMasterId id="2147483663" r:id="rId7"/>
    <p:sldMasterId id="2147483665" r:id="rId8"/>
    <p:sldMasterId id="2147483667" r:id="rId9"/>
  </p:sldMasterIdLst>
  <p:notesMasterIdLst>
    <p:notesMasterId r:id="rId26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86868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286EE-455E-4B5B-A628-95203642DD26}" v="1" dt="2026-01-13T11:18:11.165"/>
    <p1510:client id="{69FAF20C-8846-4F82-B1C4-5EF55E3CACCE}" v="1" dt="2026-01-13T11:19:42.508"/>
    <p1510:client id="{92D2D4C2-4E95-4FDC-A4BD-EDE3B71435BA}" v="1" dt="2026-01-13T11:20:24.303"/>
    <p1510:client id="{CCBBC916-743C-476A-B799-28444DCF0584}" v="1" dt="2026-01-13T11:19:06.243"/>
    <p1510:client id="{E3C1DE39-B991-48A5-BAD6-EDA3602C96E3}" v="1" dt="2026-01-13T11:21:07.591"/>
    <p1510:client id="{EB74FF8B-6953-400F-B910-1754CC2EE17B}" v="8" dt="2026-01-13T11:23:50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0" y="0"/>
            <a:ext cx="7102800" cy="1023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sz11_016.pdf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 idx="28"/>
          </p:nvPr>
        </p:nvSpPr>
        <p:spPr>
          <a:xfrm>
            <a:off x="4022280" y="0"/>
            <a:ext cx="307836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notes' format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 idx="29"/>
          </p:nvPr>
        </p:nvSpPr>
        <p:spPr>
          <a:xfrm>
            <a:off x="0" y="9720360"/>
            <a:ext cx="307800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www.ffdi.unizg.hr/amdg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30"/>
          </p:nvPr>
        </p:nvSpPr>
        <p:spPr>
          <a:xfrm>
            <a:off x="4022280" y="9720360"/>
            <a:ext cx="3078360" cy="511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695378-EBFA-49D8-AB5E-BD0CD4013EA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2"/>
          <p:cNvSpPr/>
          <p:nvPr/>
        </p:nvSpPr>
        <p:spPr>
          <a:xfrm>
            <a:off x="0" y="0"/>
            <a:ext cx="30780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sz17_jdt_estsz11_016.pdf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Rectangle 3"/>
          <p:cNvSpPr/>
          <p:nvPr/>
        </p:nvSpPr>
        <p:spPr>
          <a:xfrm>
            <a:off x="4024440" y="0"/>
            <a:ext cx="307656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2F08CBD9-DB64-4A52-B88E-4ACFF8CDBD46}" type="datetime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13.01.2026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Rectangle 6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Rectangle 7"/>
          <p:cNvSpPr/>
          <p:nvPr/>
        </p:nvSpPr>
        <p:spPr>
          <a:xfrm>
            <a:off x="4024440" y="9720360"/>
            <a:ext cx="30765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AE154788-6616-436C-9017-F241A6E46EF1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Rectangle 2"/>
          <p:cNvSpPr/>
          <p:nvPr/>
        </p:nvSpPr>
        <p:spPr>
          <a:xfrm>
            <a:off x="0" y="0"/>
            <a:ext cx="30780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Rectangle 3"/>
          <p:cNvSpPr/>
          <p:nvPr/>
        </p:nvSpPr>
        <p:spPr>
          <a:xfrm>
            <a:off x="4024440" y="0"/>
            <a:ext cx="307656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6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Rectangle 7"/>
          <p:cNvSpPr/>
          <p:nvPr/>
        </p:nvSpPr>
        <p:spPr>
          <a:xfrm>
            <a:off x="4024440" y="9720360"/>
            <a:ext cx="30765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345CF6-AD45-4CF7-B8EE-A75DB72A08BA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3"/>
          <p:cNvSpPr/>
          <p:nvPr/>
        </p:nvSpPr>
        <p:spPr>
          <a:xfrm>
            <a:off x="0" y="0"/>
            <a:ext cx="30780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sz17_jdt_estsz11_016.pdf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Rectangle 14"/>
          <p:cNvSpPr/>
          <p:nvPr/>
        </p:nvSpPr>
        <p:spPr>
          <a:xfrm>
            <a:off x="4024440" y="0"/>
            <a:ext cx="307656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059574E1-A558-4765-969A-C57113FEBFD2}" type="datetime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13.01.2026</a:t>
            </a:fld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09.12.2011.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Rectangle 15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amdg.euwww.ffdi.unizg.hr/amdg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16"/>
          <p:cNvSpPr/>
          <p:nvPr/>
        </p:nvSpPr>
        <p:spPr>
          <a:xfrm>
            <a:off x="4024440" y="9720360"/>
            <a:ext cx="30765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960" rIns="79560" bIns="3996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795240" algn="l"/>
                <a:tab pos="1590840" algn="l"/>
                <a:tab pos="2386080" algn="l"/>
                <a:tab pos="3181320" algn="l"/>
                <a:tab pos="3976560" algn="l"/>
                <a:tab pos="4772160" algn="l"/>
                <a:tab pos="5567400" algn="l"/>
                <a:tab pos="6362640" algn="l"/>
                <a:tab pos="7157880" algn="l"/>
                <a:tab pos="7953480" algn="l"/>
                <a:tab pos="8748720" algn="l"/>
                <a:tab pos="9543960" algn="l"/>
                <a:tab pos="10339560" algn="l"/>
              </a:tabLst>
            </a:pPr>
            <a:fld id="{7408B889-914C-4545-A831-2E5FFC4DFB7C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Rectangle 17"/>
          <p:cNvSpPr/>
          <p:nvPr/>
        </p:nvSpPr>
        <p:spPr>
          <a:xfrm>
            <a:off x="0" y="0"/>
            <a:ext cx="307800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" name="Rectangle 18"/>
          <p:cNvSpPr/>
          <p:nvPr/>
        </p:nvSpPr>
        <p:spPr>
          <a:xfrm>
            <a:off x="4024440" y="0"/>
            <a:ext cx="3076560" cy="50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Rectangle 19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Rectangle 20"/>
          <p:cNvSpPr/>
          <p:nvPr/>
        </p:nvSpPr>
        <p:spPr>
          <a:xfrm>
            <a:off x="4024440" y="9720360"/>
            <a:ext cx="30765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3FB028-6C41-49A6-996F-C20B979FC1CE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Rectangle 9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6AD1396A-2D47-4FC8-95C1-6E81040D08C1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13.1.2026.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Rectangle 10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Rectangle 11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04DF2468-5210-480C-8B52-E991A7E2E5E7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360" cy="36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2"/>
          <p:cNvSpPr/>
          <p:nvPr/>
        </p:nvSpPr>
        <p:spPr>
          <a:xfrm>
            <a:off x="0" y="0"/>
            <a:ext cx="307800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Rectangle 3"/>
          <p:cNvSpPr/>
          <p:nvPr/>
        </p:nvSpPr>
        <p:spPr>
          <a:xfrm>
            <a:off x="4022640" y="0"/>
            <a:ext cx="307836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Rectangle 6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Rectangle 7"/>
          <p:cNvSpPr/>
          <p:nvPr/>
        </p:nvSpPr>
        <p:spPr>
          <a:xfrm>
            <a:off x="4022640" y="9720360"/>
            <a:ext cx="30783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fld id="{3174A0D8-B916-4774-8275-E0FB229D1926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14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"/>
          <p:cNvSpPr/>
          <p:nvPr/>
        </p:nvSpPr>
        <p:spPr>
          <a:xfrm>
            <a:off x="0" y="0"/>
            <a:ext cx="307800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Rectangle 3"/>
          <p:cNvSpPr/>
          <p:nvPr/>
        </p:nvSpPr>
        <p:spPr>
          <a:xfrm>
            <a:off x="4022640" y="0"/>
            <a:ext cx="307836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Rectangle 6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Rectangle 7"/>
          <p:cNvSpPr/>
          <p:nvPr/>
        </p:nvSpPr>
        <p:spPr>
          <a:xfrm>
            <a:off x="4022640" y="9720360"/>
            <a:ext cx="30783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fld id="{63B053E7-6243-4D7B-B226-1737E0E81E65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15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240" y="767880"/>
            <a:ext cx="5116680" cy="383724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21"/>
          <p:cNvSpPr/>
          <p:nvPr/>
        </p:nvSpPr>
        <p:spPr>
          <a:xfrm>
            <a:off x="0" y="0"/>
            <a:ext cx="307800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sz14_tob_est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Rectangle 22"/>
          <p:cNvSpPr/>
          <p:nvPr/>
        </p:nvSpPr>
        <p:spPr>
          <a:xfrm>
            <a:off x="4022640" y="0"/>
            <a:ext cx="307836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03.12.13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Rectangle 23"/>
          <p:cNvSpPr/>
          <p:nvPr/>
        </p:nvSpPr>
        <p:spPr>
          <a:xfrm>
            <a:off x="0" y="9720360"/>
            <a:ext cx="307800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Rectangle 24"/>
          <p:cNvSpPr/>
          <p:nvPr/>
        </p:nvSpPr>
        <p:spPr>
          <a:xfrm>
            <a:off x="4022640" y="9720360"/>
            <a:ext cx="3078360" cy="5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160" tIns="41400" rIns="83160" bIns="414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30160" algn="l"/>
                <a:tab pos="1660680" algn="l"/>
                <a:tab pos="2490840" algn="l"/>
                <a:tab pos="3321000" algn="l"/>
                <a:tab pos="4151160" algn="l"/>
                <a:tab pos="4981680" algn="l"/>
                <a:tab pos="5811840" algn="l"/>
                <a:tab pos="6642000" algn="l"/>
                <a:tab pos="7472520" algn="l"/>
                <a:tab pos="8302680" algn="l"/>
                <a:tab pos="9132840" algn="l"/>
                <a:tab pos="9963000" algn="l"/>
                <a:tab pos="10793520" algn="l"/>
              </a:tabLst>
            </a:pPr>
            <a:fld id="{945BFD50-BB91-4180-A601-DA39016BE092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16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0080" cy="4603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8C8E44-216A-44E9-B8B1-A7495343B99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83E2-DBCD-684B-C48D-7D44BC1E2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1A681-F63D-3AC4-EAEB-1459ECA53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57AC5-ADF7-62CE-799A-9839C86B48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D4C85C-D690-4CD6-BA1E-C0D1A70BE6F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B8BC4-5B5A-5B5F-2433-4F6C62B5CB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059A2-C935-6270-DDD2-5A3E210B46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F335BF-F290-48AF-8A19-14CDEF8339B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58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4FDD098-4AD4-4C6B-AB27-8B1FF4ECD43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E0A68A8F-7EDA-4EDC-B3B5-F3D84FC613C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CF79B093-F5AB-4BE4-B0CD-E4C217F2486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FDBBEB0-C02E-443E-930C-F2A4418A037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2C2F490-966C-47FD-A7C5-60F655368A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F18E2B2-E5B0-4B2F-B36A-2DDBBBDA8EE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2220E96-204E-49AF-9B51-18DAA2157B6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2CF3D93-4023-49AC-92B2-8788A941D7F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56413FC-F3E5-4057-8607-25E17E94590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905D6BB-0541-4B02-A732-1FFEF7C05EC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599840"/>
            <a:ext cx="40158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4A07690-9104-4660-BDCE-88A89E3D14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EC859D-B799-469C-B898-97666FF52FC8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2A8B703-0705-46B3-A9BD-1CFA6D859A2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3C28B8-F8D7-40CB-9833-8D7B61AF47A1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AC07850-BA9B-44D8-AF46-DAE55964978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03.12.2013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61B6D74-C258-4816-A517-B745ACD5ABC1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E73B4EB-0C34-4C49-AD27-20199B41CF8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11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182F3B1-E476-4F1E-A381-F0378E4C838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417950-D63C-454A-BA87-FFA94568DE14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4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B857D1-CDE1-4D6D-A3CA-BEFA9CEB231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textAreaLeft" fmla="*/ 0 w 7925040"/>
              <a:gd name="textAreaRight" fmla="*/ 7925400 w 7925040"/>
              <a:gd name="textAreaTop" fmla="*/ 0 h 914400"/>
              <a:gd name="textAreaBottom" fmla="*/ 914760 h 91440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D4C85C-D690-4CD6-BA1E-C0D1A70BE6F5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F335BF-F290-48AF-8A19-14CDEF8339B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1A438D9-D98F-44AF-ADF0-A9509F84368B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20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www.ffdi.unizg.hr/amdg (sz11_016.ppt)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0B6BC9C-26BD-44C6-9CE4-E9474085EDCD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textAreaLeft" fmla="*/ 0 w 8229600"/>
              <a:gd name="textAreaRight" fmla="*/ 8229960 w 8229600"/>
              <a:gd name="textAreaTop" fmla="*/ 0 h 609480"/>
              <a:gd name="textAreaBottom" fmla="*/ 609840 h 609480"/>
              <a:gd name="GluePoint1X" fmla="*/ 0 w 1000"/>
              <a:gd name="GluePoint1Y" fmla="*/ 1000 h 1000"/>
              <a:gd name="GluePoint2X" fmla="*/ 0 w 1000"/>
              <a:gd name="GluePoint2Y" fmla="*/ 0 h 1000"/>
              <a:gd name="GluePoint3X" fmla="*/ 10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71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ftr" idx="22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ldNum" idx="23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34DFAD5-8C3A-4F35-B3EB-38C6417C0E8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24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9" name="PlaceHolder 3"/>
          <p:cNvSpPr>
            <a:spLocks noGrp="1"/>
          </p:cNvSpPr>
          <p:nvPr>
            <p:ph type="dt" idx="25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BF3D12C-9B2C-4C35-B688-85778381F428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13.1.2026.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26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27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3D486D1-C6C4-4B70-8B8D-84D0D5C2C3D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2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Rectangle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E153A1D-A600-45C2-8CFB-3FEDE1C33B8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900000" y="1341360"/>
            <a:ext cx="7623360" cy="237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Estera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94" name="Picture 4"/>
          <p:cNvPicPr/>
          <p:nvPr/>
        </p:nvPicPr>
        <p:blipFill>
          <a:blip r:embed="rId3"/>
          <a:stretch/>
        </p:blipFill>
        <p:spPr>
          <a:xfrm>
            <a:off x="4932360" y="0"/>
            <a:ext cx="4211640" cy="310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Rectangle 7"/>
          <p:cNvSpPr/>
          <p:nvPr/>
        </p:nvSpPr>
        <p:spPr>
          <a:xfrm>
            <a:off x="-43560" y="6536160"/>
            <a:ext cx="231516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Minerva Teichert (1888.-1976.)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6" name="Picture 5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 Box 1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8" name="Picture 12"/>
          <p:cNvPicPr/>
          <p:nvPr/>
        </p:nvPicPr>
        <p:blipFill>
          <a:blip r:embed="rId5"/>
          <a:stretch/>
        </p:blipFill>
        <p:spPr>
          <a:xfrm>
            <a:off x="72000" y="3789360"/>
            <a:ext cx="2062080" cy="2746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4C7DC"/>
            </a:gs>
            <a:gs pos="100000">
              <a:srgbClr val="DEE6EF"/>
            </a:gs>
          </a:gsLst>
          <a:lin ang="534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e-IL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ברכי נפשׁי את יהוה</a:t>
            </a:r>
            <a:br>
              <a:rPr sz="4000"/>
            </a:br>
            <a:r>
              <a:rPr lang="hr-HR" sz="3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barahi nafši et Adonaj</a:t>
            </a:r>
            <a:endParaRPr lang="hr-HR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33520" y="4869000"/>
            <a:ext cx="7772400" cy="158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Blagoslivljaj, dušo moja,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Blagoslivljaj Gospodina!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0" y="1773360"/>
            <a:ext cx="9144000" cy="3176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83760" y="189000"/>
            <a:ext cx="843588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Zagovornica prvo pred Bogom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6840" y="1260000"/>
            <a:ext cx="8003160" cy="487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“od djetinjstva slušala” (</a:t>
            </a:r>
            <a:r>
              <a:rPr lang="de-DE" sz="32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17m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izabranju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 vjernosti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Veselje samo u Bogu (17y)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“Sagriješili </a:t>
            </a:r>
            <a:r>
              <a:rPr lang="de-DE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smo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(17n):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Kajanje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Konkretna molitva (</a:t>
            </a:r>
            <a:r>
              <a:rPr lang="de-DE" sz="32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17r.s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“ohrabri me” (17r)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“metni u moja usta pravu riječ” (17s – usp. Pnz 18,18)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Rectangle 25"/>
          <p:cNvSpPr/>
          <p:nvPr/>
        </p:nvSpPr>
        <p:spPr>
          <a:xfrm>
            <a:off x="6481440" y="4943160"/>
            <a:ext cx="251856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 Sir John Everett Millais (1829-96)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5" name="Picture 9"/>
          <p:cNvPicPr/>
          <p:nvPr/>
        </p:nvPicPr>
        <p:blipFill>
          <a:blip r:embed="rId2"/>
          <a:stretch/>
        </p:blipFill>
        <p:spPr>
          <a:xfrm>
            <a:off x="6476400" y="1052640"/>
            <a:ext cx="2667600" cy="3807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1000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 kraljem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6840" y="1052640"/>
            <a:ext cx="577044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Kako je primljena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8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5,1f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=F9)?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“ja sam tvoj brat”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 molba (</a:t>
            </a:r>
            <a:r>
              <a:rPr lang="hr-HR" sz="24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Prva gozba s Hamanom (5,5-8)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</a:rPr>
              <a:t>2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 molba (</a:t>
            </a:r>
            <a:r>
              <a:rPr lang="hr-HR" sz="24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5,8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Druga gozba (7,1-10)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Sučeljenje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Triput kraljevsko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obećanje (</a:t>
            </a:r>
            <a:r>
              <a:rPr lang="hr-HR" sz="24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5,3.6; 7,2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932000" y="3789360"/>
            <a:ext cx="4211640" cy="234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“ako želiš i pola kraljevstva…”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3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 molba za narod (7,3s):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priznaje podrijetlo (2x “moj narod”)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Picture 10"/>
          <p:cNvPicPr/>
          <p:nvPr/>
        </p:nvPicPr>
        <p:blipFill>
          <a:blip r:embed="rId2"/>
          <a:stretch/>
        </p:blipFill>
        <p:spPr>
          <a:xfrm>
            <a:off x="5076720" y="0"/>
            <a:ext cx="4067280" cy="3054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Effect">
                      <p:stCondLst>
                        <p:cond delay="indefinite"/>
                      </p:stCondLst>
                      <p:childTnLst>
                        <p:par>
                          <p:cTn id="1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Effect">
                      <p:stCondLst>
                        <p:cond delay="indefinite"/>
                      </p:stCondLst>
                      <p:childTnLst>
                        <p:par>
                          <p:cTn id="35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9426C9-D98D-4C60-A570-50393C9D536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9528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Nove molbe 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440208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Preokret na drugoj gozbi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(Est 7,3-10):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Haman optužen (</a:t>
            </a:r>
            <a:r>
              <a:rPr lang="hr-HR" sz="28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v5.8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raskrinkan (5)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silovanje kraljice (8)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Haman u vlastitoj klopci (</a:t>
            </a:r>
            <a:r>
              <a:rPr lang="hr-HR" sz="28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7,10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vješalima za Mordokaja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Rat Gospodnji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427280" y="3357360"/>
            <a:ext cx="4470120" cy="277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4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 nova molba za narod (8,5):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Opoziv naredbe za pokolj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FF3300"/>
                </a:solidFill>
                <a:effectLst/>
                <a:uFillTx/>
                <a:latin typeface="Times New Roman"/>
                <a:ea typeface="Times New Roman"/>
              </a:rPr>
              <a:t>5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. molba (9,13):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Produženje zapovijedi za 1 dan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Rectangle 26"/>
          <p:cNvSpPr/>
          <p:nvPr/>
        </p:nvSpPr>
        <p:spPr>
          <a:xfrm>
            <a:off x="2265480" y="-1080"/>
            <a:ext cx="306972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Jan Lievens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, Esterina gozba, oko 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1625-26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5" name="Picture 11"/>
          <p:cNvPicPr/>
          <p:nvPr/>
        </p:nvPicPr>
        <p:blipFill>
          <a:blip r:embed="rId2"/>
          <a:stretch/>
        </p:blipFill>
        <p:spPr>
          <a:xfrm>
            <a:off x="5003640" y="0"/>
            <a:ext cx="4140360" cy="3335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D79EBA4-1350-4282-8F38-FE1C2DA34C5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95280" y="116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Propast pretvorena u pobjedu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052280"/>
            <a:ext cx="8291520" cy="51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Rasplet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Est  9,1: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zator zatornika (9,1) – </a:t>
            </a: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Kada?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13.12. (na “svetu Luciju”, usp. 3,7)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Umjesto pomora, pobjeda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יהודוים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en-US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</a:t>
            </a:r>
            <a:r>
              <a:rPr lang="en-US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</a:t>
            </a:r>
            <a:r>
              <a:rPr lang="en-US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hû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dîm</a:t>
            </a:r>
            <a:r>
              <a:rPr lang="en-US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KS: Židovi, Š: Judejci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Konačni preokret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(9,22):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tuga u radost, blagdan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Ostvarenje Mordokajeve molitve (4,17h=D17):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 u veselje (KS)/žalost u radost (Š.)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Picture 4"/>
          <p:cNvPicPr/>
          <p:nvPr/>
        </p:nvPicPr>
        <p:blipFill>
          <a:blip r:embed="rId3"/>
          <a:stretch/>
        </p:blipFill>
        <p:spPr>
          <a:xfrm>
            <a:off x="6199200" y="1125360"/>
            <a:ext cx="2944800" cy="345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Rectangle 5"/>
          <p:cNvSpPr/>
          <p:nvPr/>
        </p:nvSpPr>
        <p:spPr>
          <a:xfrm>
            <a:off x="6732720" y="4580280"/>
            <a:ext cx="2160360" cy="45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Deta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lj 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Rembrandt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ova djela: </a:t>
            </a:r>
            <a:br>
              <a:rPr sz="1200"/>
            </a:b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‘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Ahasver,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Haman </a:t>
            </a: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i Estera</a:t>
            </a: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'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AF8B88E-686B-4C36-B7AC-BEAA7B43C4C8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95280" y="2602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Zakon o </a:t>
            </a:r>
            <a:r>
              <a:rPr lang="hr-HR" sz="5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Purimu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6840" y="1052280"/>
            <a:ext cx="6635880" cy="511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 koga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(9,27)</a:t>
            </a: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cijelu zajednicu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dugo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(v28)</a:t>
            </a: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Trajno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 sada zagovornica, a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9,32?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Esterin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zakon (</a:t>
            </a:r>
            <a:r>
              <a:rPr lang="hr-HR" sz="32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9,32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Kraljica –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DOVRŠETAK razvojnoga puta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4" name="Picture 5"/>
          <p:cNvPicPr/>
          <p:nvPr/>
        </p:nvPicPr>
        <p:blipFill>
          <a:blip r:embed="rId3"/>
          <a:stretch/>
        </p:blipFill>
        <p:spPr>
          <a:xfrm>
            <a:off x="6008760" y="0"/>
            <a:ext cx="3135240" cy="4176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 Placeholder 2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B9485BF-A888-428A-871B-39654FA96D4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16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95280" y="18408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93340" y="925280"/>
            <a:ext cx="8543160" cy="531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Perzijska pošta (</a:t>
            </a:r>
            <a:r>
              <a:rPr lang="hr-HR" sz="4000" b="1" i="1" u="none" strike="noStrike" dirty="0" err="1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Est</a:t>
            </a:r>
            <a:r>
              <a:rPr lang="hr-HR" sz="40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8,10.14):</a:t>
            </a:r>
            <a:endParaRPr lang="hr-HR" sz="40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Skoroteče na kraljevskim </a:t>
            </a:r>
            <a:br>
              <a:rPr sz="4200" dirty="0"/>
            </a:b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pastusima 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6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Grčki dodatak: </a:t>
            </a:r>
            <a:endParaRPr lang="hr-HR" sz="36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San na početku i na kraju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Molitve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Prijepisi kraljevskih pisama: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Hamanova</a:t>
            </a:r>
            <a:r>
              <a:rPr lang="hr-HR" sz="4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poslanica (3,13a-g)</a:t>
            </a:r>
            <a:endParaRPr lang="hr-HR" sz="40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Mordokajeva</a:t>
            </a:r>
            <a:r>
              <a:rPr lang="hr-HR" sz="4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poslanica (8,12a-v)</a:t>
            </a:r>
            <a:endParaRPr lang="hr-HR" sz="40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Završna bilješka</a:t>
            </a:r>
            <a:endParaRPr lang="hr-HR" sz="4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Hebrejski tekst ne govori o Bogu</a:t>
            </a:r>
            <a:endParaRPr lang="hr-HR" sz="40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2900" indent="-342900">
              <a:lnSpc>
                <a:spcPct val="115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Grčki obilno nadoknađuje: </a:t>
            </a:r>
            <a:r>
              <a:rPr lang="hr-HR" sz="42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κύριος</a:t>
            </a:r>
            <a:endParaRPr lang="hr-HR" sz="4200" b="0" u="none" strike="noStrike" dirty="0" err="1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lnSpc>
                <a:spcPct val="115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Bog Abrahamov (4,17f.y), </a:t>
            </a:r>
            <a:r>
              <a:rPr lang="hr-HR" sz="4000" b="1" i="1" u="none" strike="noStrike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Svevid</a:t>
            </a:r>
            <a:r>
              <a:rPr lang="hr-HR" sz="40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4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Spasitelj (5,1a+8,12d)</a:t>
            </a:r>
            <a:endParaRPr lang="hr-HR" sz="40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</p:txBody>
      </p:sp>
      <p:pic>
        <p:nvPicPr>
          <p:cNvPr id="168" name="Picture 8"/>
          <p:cNvPicPr/>
          <p:nvPr/>
        </p:nvPicPr>
        <p:blipFill>
          <a:blip r:embed="rId3"/>
          <a:stretch/>
        </p:blipFill>
        <p:spPr>
          <a:xfrm>
            <a:off x="4932720" y="360"/>
            <a:ext cx="4211640" cy="3105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8CB"/>
            </a:gs>
            <a:gs pos="100000">
              <a:srgbClr val="FFD7D7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Svi puci neka te slave (Ps 67)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2"/>
          <a:stretch/>
        </p:blipFill>
        <p:spPr>
          <a:xfrm>
            <a:off x="0" y="2589120"/>
            <a:ext cx="9144000" cy="19195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ooter Placeholder 1"/>
          <p:cNvSpPr/>
          <p:nvPr/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amdg.eu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Rectangle 4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310A8F-901C-450A-8F98-6DB05C7F6360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900000" y="1341360"/>
            <a:ext cx="7623360" cy="2376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6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Estera</a:t>
            </a: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br>
              <a:rPr sz="4600"/>
            </a:b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Židovka </a:t>
            </a:r>
            <a:br>
              <a:rPr sz="4600"/>
            </a:b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perzijska kraljica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2484000" y="4005360"/>
            <a:ext cx="6048360" cy="285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Hebrejska knjiga grčki dopisana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(HB: Spisi + LXX)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* grčki reci označeni abecedom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1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>
              <a:lnSpc>
                <a:spcPct val="90000"/>
              </a:lnSpc>
              <a:spcBef>
                <a:spcPts val="1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5" name="Picture 1"/>
          <p:cNvPicPr/>
          <p:nvPr/>
        </p:nvPicPr>
        <p:blipFill>
          <a:blip r:embed="rId3"/>
          <a:stretch/>
        </p:blipFill>
        <p:spPr>
          <a:xfrm>
            <a:off x="4932360" y="0"/>
            <a:ext cx="4211640" cy="3105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2"/>
          <p:cNvPicPr/>
          <p:nvPr/>
        </p:nvPicPr>
        <p:blipFill>
          <a:blip r:embed="rId4"/>
          <a:stretch/>
        </p:blipFill>
        <p:spPr>
          <a:xfrm>
            <a:off x="72000" y="3789360"/>
            <a:ext cx="2062080" cy="274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Rectangle 12"/>
          <p:cNvSpPr/>
          <p:nvPr/>
        </p:nvSpPr>
        <p:spPr>
          <a:xfrm>
            <a:off x="-43560" y="6536160"/>
            <a:ext cx="231516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Minerva Teichert (1888.-1976.) 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8" name="Picture 7" descr="http://www.ftidi.hr/wp-content/themes/mycollege_child/images/ftidi-logo.png"/>
          <p:cNvPicPr/>
          <p:nvPr/>
        </p:nvPicPr>
        <p:blipFill>
          <a:blip r:embed="rId5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 Box 3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EDE3B6D-4580-4C4B-932C-6193A748A00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4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/>
            </a:br>
            <a:r>
              <a:rPr lang="hr-HR" sz="6600" b="1" u="none" strike="noStrike">
                <a:solidFill>
                  <a:schemeClr val="dk1"/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Picture 3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6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2985DA8-692E-4E28-A7B4-299F86E91455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5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95280" y="57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velikom carstvu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720000"/>
            <a:ext cx="8542800" cy="541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Veličina kraljevstva Ahasverova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(= Kserkso; Est 1,1)?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 Indije do Kuša (Etiopija) – 127 pokrajina – PERZIJA (1,1; [LXX 3,12], 3,13a; 8,9; 8,12b; 9,30)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Prilike u djetinjstvu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(2,7)?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siroče kod bratića Mordokaja, lijepa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Ime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(Est 2,7), 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otac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(2,15)?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הדסה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</a:t>
            </a:r>
            <a:r>
              <a:rPr lang="hr-HR" sz="2800" b="0" i="1" u="none" strike="noStrike" baseline="3000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</a:t>
            </a:r>
            <a:r>
              <a:rPr lang="hr-HR" sz="28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dassâ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=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Mirta; 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אסתר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Ištar?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Otac Abihajil (2,15; 9,29)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Prvi koraci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2,10.20: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taji podrijetlo (2,10.20)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25" lvl="1" indent="-325120"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Čiju </a:t>
            </a:r>
            <a:r>
              <a:rPr lang="hr-HR" sz="2400" b="1" i="1" u="sng">
                <a:solidFill>
                  <a:srgbClr val="1E6A39"/>
                </a:solidFill>
                <a:latin typeface="Times New Roman"/>
                <a:ea typeface="Times New Roman"/>
              </a:rPr>
              <a:t>naklonost </a:t>
            </a:r>
            <a:r>
              <a:rPr lang="hr-HR" sz="2400" b="1" i="1">
                <a:solidFill>
                  <a:srgbClr val="1E6A39"/>
                </a:solidFill>
                <a:latin typeface="Times New Roman"/>
                <a:ea typeface="Times New Roman"/>
              </a:rPr>
              <a:t>stječe</a:t>
            </a:r>
            <a:r>
              <a:rPr lang="hr-HR" sz="2400" b="1" i="1">
                <a:solidFill>
                  <a:srgbClr val="1E6A39"/>
                </a:solidFill>
                <a:latin typeface="Times New Roman"/>
                <a:cs typeface="Times New Roman"/>
              </a:rPr>
              <a:t> </a:t>
            </a:r>
            <a:r>
              <a:rPr lang="hr-HR" sz="2800" b="1" u="none" strike="noStrike" err="1">
                <a:solidFill>
                  <a:srgbClr val="1E6A39"/>
                </a:solidFill>
                <a:effectLst/>
                <a:uFillTx/>
                <a:latin typeface="Times New Roman"/>
                <a:cs typeface="Times New Roman"/>
              </a:rPr>
              <a:t>חסד</a:t>
            </a:r>
            <a:r>
              <a:rPr lang="hr-HR" sz="2400" b="1" i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 dirty="0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(2,9.17)?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  <a:cs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Hegej, čuvar harema (2,8)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 Ahasver – izabrana za kraljicu (2,17) – PASIVNA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118" descr="Povezana slika"/>
          <p:cNvPicPr/>
          <p:nvPr/>
        </p:nvPicPr>
        <p:blipFill>
          <a:blip r:embed="rId2"/>
          <a:stretch/>
        </p:blipFill>
        <p:spPr>
          <a:xfrm>
            <a:off x="6480000" y="1956600"/>
            <a:ext cx="2664000" cy="3552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2E3772-37FA-42DE-AF8D-48D98520702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85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Božja moć u ljudskoj slabosti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6840" y="1080000"/>
            <a:ext cx="8183160" cy="505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Glavni problem</a:t>
            </a: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knjige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Est 3,13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Uništiti, pobiti, zatrti (KS); istrijebiti, pobiti, posmicati (Š.) – 3,13; 7,4 usp. 8,11 (obrat)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Pravi uzrok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(3,6)? </a:t>
            </a:r>
            <a:br>
              <a:rPr sz="2600"/>
            </a:b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Datum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(3,7)?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Haman zamjera Mordokaju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„Agađanin” od Agag (kralj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Amaleka 1 Sam 15,32),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Makedonac (8,12k)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Datum ždrijebom Pur (3,7)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Metoda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(3,9)?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Mito kralju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5"/>
          <p:cNvPicPr/>
          <p:nvPr/>
        </p:nvPicPr>
        <p:blipFill>
          <a:blip r:embed="rId2"/>
          <a:stretch/>
        </p:blipFill>
        <p:spPr>
          <a:xfrm>
            <a:off x="5580000" y="2825640"/>
            <a:ext cx="3564000" cy="290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4" name="Rectangle 6"/>
          <p:cNvSpPr/>
          <p:nvPr/>
        </p:nvSpPr>
        <p:spPr>
          <a:xfrm>
            <a:off x="5760000" y="5766480"/>
            <a:ext cx="3384000" cy="24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Tiffany Dupont u filmu: </a:t>
            </a:r>
            <a:r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One Night with the King</a:t>
            </a: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(2006.)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2" dur="500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7" dur="500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1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392375-D892-475C-AE5D-56CE0CB597E6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7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85200" y="241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Kronologija knjige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6840" y="1080000"/>
            <a:ext cx="8363160" cy="505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Kserkso I. 486.-465. pr. Kr.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god. (Mordokajev san i razotkrivena urota 1,1a)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3. god. 180 dana smotre (1,4), 7 dana gozbe (1,5) 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Kraljica dobija poziv i biva svrgnuta (1,10)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Estera 12 mjeseci priprave (2,12)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7. god., 10. mj. dolazi kralju (2,16)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12. god., 1. mj. ždrijeb (3,12)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Estera 30 dana nije pozvana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 1. Hamanov ukaz (5,1)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23. 3. novo kraljevsko pismo (8,9)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13. 12. preokret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8" name="Picture 127"/>
          <p:cNvPicPr/>
          <p:nvPr/>
        </p:nvPicPr>
        <p:blipFill>
          <a:blip r:embed="rId2"/>
          <a:stretch/>
        </p:blipFill>
        <p:spPr>
          <a:xfrm>
            <a:off x="6120000" y="3600000"/>
            <a:ext cx="3024000" cy="252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9" name="Picture 128"/>
          <p:cNvPicPr/>
          <p:nvPr/>
        </p:nvPicPr>
        <p:blipFill>
          <a:blip r:embed="rId3"/>
          <a:stretch/>
        </p:blipFill>
        <p:spPr>
          <a:xfrm>
            <a:off x="7380000" y="45360"/>
            <a:ext cx="1764000" cy="1470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6"/>
          <p:cNvSpPr/>
          <p:nvPr/>
        </p:nvSpPr>
        <p:spPr>
          <a:xfrm>
            <a:off x="6588000" y="623736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86248B-6C01-4D60-95A9-9A77F93E0A0A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Kraljica i spasiteljica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68000" y="980640"/>
            <a:ext cx="577044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Drugi stupanj u </a:t>
            </a:r>
            <a:r>
              <a:rPr lang="hr-HR" sz="23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Est 4,5?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Kraljica, a ne zna za prijetnju (4,5)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Zahtjev Mordokajev u </a:t>
            </a:r>
            <a:r>
              <a:rPr lang="hr-HR" sz="23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v8?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Posredovati kod kralja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Reakcija u v11?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Prvo odbija (v11) – NEMOĆNA 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Mordokaj: (Božji) plan</a:t>
            </a:r>
            <a:r>
              <a:rPr lang="hr-HR" sz="23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4,14b?</a:t>
            </a: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– </a:t>
            </a:r>
            <a:br>
              <a:rPr sz="2300"/>
            </a:b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usp. </a:t>
            </a:r>
            <a:r>
              <a:rPr lang="hr-HR" sz="23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Post 45,7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Josip: “Bog me posla pred vama radi izbavljenja” (Post 45,7)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kraljica radi ovoga časa (Est 4,14b)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3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Bitna Esterina PROMJENA u 4,16b:</a:t>
            </a:r>
            <a:endParaRPr lang="hr-HR" sz="2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75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7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“ako poginem, poginem” – spremna život položiti</a:t>
            </a:r>
            <a:endParaRPr lang="hr-HR" sz="2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940000" y="3860280"/>
            <a:ext cx="3203640" cy="2305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Tri dana priprave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(4,16)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 – </a:t>
            </a: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Cijela zajednica; Estera i djevojke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voditeljica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6318360" y="0"/>
            <a:ext cx="2825640" cy="3860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8" dur="1000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8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3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23640" y="115920"/>
            <a:ext cx="821844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Iskrena teološka molitva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602280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Pepeo na glavu, post (4,17k)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Strah, tjeskoba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(Est 4,17v.z)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“Znaš tjeskobu moju…”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“oslobodi me od straha!...”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Samoća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(17l.t usp. Post 2,18):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“nemam nego tebe”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Božja uloga </a:t>
            </a: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(17l.q.r):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“kralj naš” (17l);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“kralj bogova” (17r)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“Nemoj predati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svoje žezlo” (17q)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066920" y="3573360"/>
            <a:ext cx="5113080" cy="2557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Pogled na samu sebe u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3B812F"/>
                </a:solidFill>
                <a:effectLst/>
                <a:uFillTx/>
                <a:latin typeface="Times New Roman"/>
                <a:ea typeface="Times New Roman"/>
              </a:rPr>
              <a:t>17x.y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“Tvoja službenica” (17x.y)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Temelj povjerenja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(17u):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“Tebi je sve poznato, ti znaš…” (17u usp. 17d;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Iv 21,17)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4"/>
          <p:cNvPicPr/>
          <p:nvPr/>
        </p:nvPicPr>
        <p:blipFill>
          <a:blip r:embed="rId2"/>
          <a:stretch/>
        </p:blipFill>
        <p:spPr>
          <a:xfrm>
            <a:off x="6583320" y="0"/>
            <a:ext cx="2560680" cy="3573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</TotalTime>
  <Application>Microsoft Office PowerPoint</Application>
  <PresentationFormat>On-screen Show (4:3)</PresentationFormat>
  <Slides>16</Slides>
  <Notes>6</Notes>
  <HiddenSlides>0</HiddenSlide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Estera </vt:lpstr>
      <vt:lpstr>PowerPoint Presentation</vt:lpstr>
      <vt:lpstr>Estera –  Židovka  perzijska kraljica</vt:lpstr>
      <vt:lpstr>Petoknjižje i  Povijesne knjige</vt:lpstr>
      <vt:lpstr>U velikom carstvu</vt:lpstr>
      <vt:lpstr>Božja moć u ljudskoj slabosti</vt:lpstr>
      <vt:lpstr>Kronologija knjige</vt:lpstr>
      <vt:lpstr>Kraljica i spasiteljica</vt:lpstr>
      <vt:lpstr>Iskrena teološka molitva</vt:lpstr>
      <vt:lpstr>PowerPoint Presentation</vt:lpstr>
      <vt:lpstr>Zagovornica prvo pred Bogom</vt:lpstr>
      <vt:lpstr>Pred kraljem</vt:lpstr>
      <vt:lpstr>Nove molbe </vt:lpstr>
      <vt:lpstr>Propast pretvorena u pobjedu</vt:lpstr>
      <vt:lpstr>Zakon o Purimu</vt:lpstr>
      <vt:lpstr>Knjiga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Tobija</dc:title>
  <dc:subject/>
  <dc:creator>Guenther</dc:creator>
  <dc:description/>
  <cp:lastModifiedBy/>
  <cp:revision>97</cp:revision>
  <cp:lastPrinted>2026-01-13T12:16:25Z</cp:lastPrinted>
  <dcterms:created xsi:type="dcterms:W3CDTF">2007-11-22T08:55:53Z</dcterms:created>
  <dcterms:modified xsi:type="dcterms:W3CDTF">2026-01-13T11:24:12Z</dcterms:modified>
  <dc:language>hr-HR</dc:language>
</cp:coreProperties>
</file>