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3F33E-7797-472B-9510-6DC2CABC5648}" v="2" dt="2026-01-07T06:17:41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7102800" cy="1023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sz11_016.pdf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dt" idx="16"/>
          </p:nvPr>
        </p:nvSpPr>
        <p:spPr>
          <a:xfrm>
            <a:off x="4022280" y="0"/>
            <a:ext cx="307836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93240" y="767880"/>
            <a:ext cx="5116680" cy="3837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ftr" idx="17"/>
          </p:nvPr>
        </p:nvSpPr>
        <p:spPr>
          <a:xfrm>
            <a:off x="0" y="972036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18"/>
          </p:nvPr>
        </p:nvSpPr>
        <p:spPr>
          <a:xfrm>
            <a:off x="4022280" y="9720360"/>
            <a:ext cx="307836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849AF5-2F20-441A-BE9B-ED033B6C7C1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5FDDCAD-9574-42A1-AA30-A94405700DB4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6.1.2026.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7FDC38BA-1C1D-4A51-B67D-F42F642F4299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/>
          <p:nvPr/>
        </p:nvSpPr>
        <p:spPr>
          <a:xfrm>
            <a:off x="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sz11_016.pdf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Rectangle 3"/>
          <p:cNvSpPr/>
          <p:nvPr/>
        </p:nvSpPr>
        <p:spPr>
          <a:xfrm>
            <a:off x="3625920" y="0"/>
            <a:ext cx="277344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Rectangle 6"/>
          <p:cNvSpPr/>
          <p:nvPr/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fld id="{2BDF74B3-CEF4-4C2D-9658-4009EA9CCBB4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320" y="652320"/>
            <a:ext cx="4341960" cy="325620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34E01F-CA41-4B52-9B43-77C32DF3C485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6.1.2026.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B7B3D24-637F-4F4B-B30C-E25AB599889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90A506-035B-4CD1-9793-B03CF835B1C6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6.1.2026.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F8504A-013D-4ED4-9440-ADAE50735AF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1CCCBE-F1C9-4544-9616-0236DECAC4B4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6.1.2026.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6BDD12-BCE3-4A0F-89B0-110B50D27C9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8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9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6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8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1BB121-95F3-4FD3-B282-E3C03B5BA5EA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6.1.2026.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D6238D-31FC-459A-AD73-694A9F37FBD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EB92F5A-959E-43BA-B55B-422BFD28BFC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51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ftr" idx="13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14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E7A4451-D30B-4C81-A191-94A37E52876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15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3E14F7-8F46-43EA-A029-580BCF24E59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Picture 5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Text Box 1"/>
          <p:cNvSpPr/>
          <p:nvPr/>
        </p:nvSpPr>
        <p:spPr>
          <a:xfrm>
            <a:off x="1187640" y="117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00" y="1268280"/>
            <a:ext cx="5110200" cy="2332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 o Juditi </a:t>
            </a: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Garamond"/>
                <a:ea typeface="Times New Roman"/>
              </a:rPr>
              <a:t>–</a:t>
            </a: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4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paradigma za </a:t>
            </a:r>
            <a:br>
              <a:rPr sz="4200"/>
            </a:br>
            <a:r>
              <a:rPr lang="hr-HR" sz="4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čitanje Svetoga pisma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68" name="Picture 1" descr="Fontana_Judith_Holofernes"/>
          <p:cNvPicPr/>
          <p:nvPr/>
        </p:nvPicPr>
        <p:blipFill>
          <a:blip r:embed="rId3"/>
          <a:stretch/>
        </p:blipFill>
        <p:spPr>
          <a:xfrm>
            <a:off x="5778720" y="360"/>
            <a:ext cx="3365640" cy="4606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4A7562-D018-4071-8127-2188DA209C3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Zahvala Bogu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981000"/>
            <a:ext cx="8229600" cy="5184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Poziv Juditin 3x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13,14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Hvalite Boga! 3x (13,14)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Tko je i kako hvali u </a:t>
            </a:r>
            <a:r>
              <a:rPr lang="hr-HR" sz="24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15,8.10?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Jeruzalem (8): “rukom svojom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 si to učinila” (15,10)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Voditeljica u hvali</a:t>
            </a:r>
            <a:r>
              <a:rPr lang="hr-HR" sz="24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 (15,14):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Judita pjeva, narod prihvaća (15,14)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“Slavite Boga” (16,1)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Svlada rukom jedne žene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”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(16,5)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Juditina slika o Bogu </a:t>
            </a:r>
            <a:r>
              <a:rPr lang="hr-HR" sz="28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hr-HR" sz="28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9,7; 16,2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κύριος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koji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mrvi, dokončava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ratove (9,7; 16,2)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drobi, razbija, konflikte pretvara u prah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Picture 9" descr="220px-Cristofano_Allori_002"/>
          <p:cNvPicPr/>
          <p:nvPr/>
        </p:nvPicPr>
        <p:blipFill>
          <a:blip r:embed="rId2"/>
          <a:stretch/>
        </p:blipFill>
        <p:spPr>
          <a:xfrm>
            <a:off x="6254640" y="0"/>
            <a:ext cx="2889360" cy="3573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533520" y="609480"/>
            <a:ext cx="7772400" cy="166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Evo Boga našega (Ps 96)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72000" y="3216600"/>
            <a:ext cx="9000000" cy="1823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se, Gospodine (Ps 13)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0" y="1980000"/>
            <a:ext cx="914400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AE8FAED-CA4C-4F3D-A47F-99A9113FCBA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 dirty="0">
                <a:solidFill>
                  <a:schemeClr val="accent1">
                    <a:lumMod val="49000"/>
                  </a:schemeClr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 dirty="0">
                <a:solidFill>
                  <a:schemeClr val="accent1">
                    <a:lumMod val="49000"/>
                  </a:schemeClr>
                </a:solidFill>
              </a:rPr>
            </a:br>
            <a:r>
              <a:rPr lang="hr-HR" sz="6600" b="1" u="none" strike="noStrike" dirty="0">
                <a:solidFill>
                  <a:schemeClr val="accent1">
                    <a:lumMod val="49000"/>
                  </a:schemeClr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>
              <a:solidFill>
                <a:schemeClr val="accent1">
                  <a:lumMod val="49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" name="Picture 3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6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424C5A-9FCD-4D84-88ED-5F8F17D5429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440" y="1268280"/>
            <a:ext cx="5110200" cy="23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 o Juditi </a:t>
            </a: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Garamond"/>
                <a:ea typeface="Times New Roman"/>
              </a:rPr>
              <a:t>–</a:t>
            </a: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4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paradigma za </a:t>
            </a:r>
            <a:br>
              <a:rPr sz="4200"/>
            </a:br>
            <a:r>
              <a:rPr lang="hr-HR" sz="4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čitanje Svetoga pisma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1908000" y="4052880"/>
            <a:ext cx="7236000" cy="280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8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Slaba, a snažna</a:t>
            </a:r>
            <a:r>
              <a:rPr lang="hr-HR" sz="4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4000"/>
            </a:b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Judita – spasiteljica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	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spašava svoj narod rukom udovice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16 poglavlja na grčkom o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יהודית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hr-HR" sz="26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dît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hrvatska povijest: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Marulić, Gavran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" name="Picture 4" descr="Fontana_Judith_Holofernes"/>
          <p:cNvPicPr/>
          <p:nvPr/>
        </p:nvPicPr>
        <p:blipFill>
          <a:blip r:embed="rId2"/>
          <a:stretch/>
        </p:blipFill>
        <p:spPr>
          <a:xfrm>
            <a:off x="5778360" y="0"/>
            <a:ext cx="3365640" cy="460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Picture 7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Text Box 3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CFC6DD-6620-43E6-AEEB-A304A81E86A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Priprava spasenja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8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Kako ulazi u Bibliju (</a:t>
            </a:r>
            <a:r>
              <a:rPr lang="hr-HR" sz="2400" b="1" i="1" u="sng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8,1.9</a:t>
            </a: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“Čula je” – žena koja sluša (8,1.9)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Odgovor na krik naroda Bogu (7,19.29)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Tek u Jdt 8 = u pozadini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Kći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Merarijeva (8,1; 16,6)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Potrebna zaštite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Udovica! – bez muža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Posebna skrb Božja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Bogu posvećena, do smrti (16,22)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Asketski živi, na glasu (8,8)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Do koje dobi </a:t>
            </a:r>
            <a:r>
              <a:rPr lang="hr-HR" sz="24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(16,23)?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Doživjela preko 100 (16,23)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9"/>
          <p:cNvPicPr/>
          <p:nvPr/>
        </p:nvPicPr>
        <p:blipFill>
          <a:blip r:embed="rId2"/>
          <a:stretch/>
        </p:blipFill>
        <p:spPr>
          <a:xfrm>
            <a:off x="5760000" y="2276640"/>
            <a:ext cx="3384000" cy="4134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0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8520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Priznat autoritet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Pristup glavarima</a:t>
            </a:r>
            <a:r>
              <a:rPr lang="hr-HR" sz="30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 u 8,10.14.24?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Doziva ih po sluškinji (8,10)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“braćo!” (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14.24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Poučava ih (</a:t>
            </a:r>
            <a:r>
              <a:rPr lang="hr-HR" sz="26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8,12.26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“postavljate se iznad Boga” (12)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 i Jakov bili na kušnji (26)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Što traže glavari</a:t>
            </a:r>
            <a:r>
              <a:rPr lang="hr-HR" sz="30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 (8,31):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Zagovor: “Moli za nas!” (31)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Judita najavljuje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djelo (8,33):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Mojom rukom spas Izraelu (33)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“Ojačaj moju ruku!” (9,9.10)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Picture 7" descr="judith_riedel"/>
          <p:cNvPicPr/>
          <p:nvPr/>
        </p:nvPicPr>
        <p:blipFill>
          <a:blip r:embed="rId2"/>
          <a:stretch/>
        </p:blipFill>
        <p:spPr>
          <a:xfrm>
            <a:off x="6340320" y="0"/>
            <a:ext cx="2803680" cy="3767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250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50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6"/>
          <p:cNvSpPr/>
          <p:nvPr/>
        </p:nvSpPr>
        <p:spPr>
          <a:xfrm>
            <a:off x="6516720" y="640080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7ABE40-E55F-4AA6-8433-1494B8749637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7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68360" y="115560"/>
            <a:ext cx="8229600" cy="84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Iskonska bitka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765000"/>
            <a:ext cx="8229600" cy="540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“Nabukodonozor” – šifra (1,7)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Asiraca, u Perziji, </a:t>
            </a:r>
            <a:br>
              <a:rPr sz="2300"/>
            </a:b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grč. pokrajinom 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koji vlada i nad Damaskom (Aram)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Titula u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2,5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 </a:t>
            </a: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Protivnik u </a:t>
            </a:r>
            <a:r>
              <a:rPr lang="hr-HR" sz="24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1,13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“gospodar sve zemlje” (2,5)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Rat s Arpakšadom (1,13 usp. Post 10,22)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Nakana u</a:t>
            </a:r>
            <a:r>
              <a:rPr lang="hr-HR" sz="25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 Jdt 2,3: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uništenje svih nepokornih (2,3)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ili uništenje ili čašćenje Nabukodonozora (3,8) </a:t>
            </a:r>
            <a:br>
              <a:rPr sz="2300"/>
            </a:b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usp. Iz 14,12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Grad „Betulija”</a:t>
            </a:r>
            <a:r>
              <a:rPr lang="hr-HR" sz="24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 (8,11 itd.):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[betula] djevica (Šimunova sestra Jdt 9,2 usp. Post 34),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[bet-El] dom Božji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7"/>
          <p:cNvPicPr/>
          <p:nvPr/>
        </p:nvPicPr>
        <p:blipFill>
          <a:blip r:embed="rId3"/>
          <a:stretch/>
        </p:blipFill>
        <p:spPr>
          <a:xfrm>
            <a:off x="6362640" y="0"/>
            <a:ext cx="2781360" cy="3429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Effect">
                      <p:stCondLst>
                        <p:cond delay="indefinite"/>
                      </p:stCondLst>
                      <p:childTnLst>
                        <p:par>
                          <p:cTn id="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Effect">
                      <p:stCondLst>
                        <p:cond delay="indefinite"/>
                      </p:stCondLst>
                      <p:childTnLst>
                        <p:par>
                          <p:cTn id="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2D71EF-2C5C-492C-ACE8-F8C7F701B19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pobjeda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229600" cy="533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Judita zadivljuje ljepotom </a:t>
            </a:r>
            <a:r>
              <a:rPr lang="hr-HR" sz="32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10,7.14.19.23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Izraelci (10,7)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Asirske straže (14)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ispred i u šatoru (19.23)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Holofernu srce lupa (12,16)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Judita zadivljuje mudrošću </a:t>
            </a:r>
            <a:r>
              <a:rPr lang="hr-HR" sz="32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(11,20s)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Asur: “nema ravne u pameti” (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11,21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Izrael: Od mladosti mudrost (</a:t>
            </a:r>
            <a:r>
              <a:rPr lang="el-G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σοφία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8,29)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 za Holoferna (10,13) i Ahiora (11,9)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Dovitljiv govor Holofernu (11,5-19), </a:t>
            </a:r>
            <a:r>
              <a:rPr lang="hr-HR" sz="32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slažu se</a:t>
            </a:r>
            <a:r>
              <a:rPr lang="hr-HR" sz="32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32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16.22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me je poslao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”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(16) –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te je poslao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”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(22)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će mojom rukom izvesti svoje djelo (12,4)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Picture 9"/>
          <p:cNvPicPr/>
          <p:nvPr/>
        </p:nvPicPr>
        <p:blipFill>
          <a:blip r:embed="rId2"/>
          <a:stretch/>
        </p:blipFill>
        <p:spPr>
          <a:xfrm>
            <a:off x="6638760" y="0"/>
            <a:ext cx="2505240" cy="3860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ECD27A-94AA-4765-B63C-C40391F0046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Judita – moliteljica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6840" y="907560"/>
            <a:ext cx="454644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Prije djela u </a:t>
            </a:r>
            <a:r>
              <a:rPr lang="hr-HR" sz="23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Jdt 9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–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kako 9,1; 10,2; kada 9,1?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Ničice, u liturgijsko vrijeme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Odgovor na molbu glavara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Priprava za akciju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Iz tabora svake noći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5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12,8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molitvu (12,8)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Prije udarca 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(13,4s.7):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“Bože svrni pogled na djelo ruku mojih” (13,4s)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“Ojačaj me danas” (7)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dvaput moli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05520" y="3068280"/>
            <a:ext cx="4038480" cy="309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Koliko puta udara </a:t>
            </a:r>
            <a:r>
              <a:rPr lang="hr-HR" sz="2400" b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(13,8)?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dvaput (8)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–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snaga Božja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Zlo u korijenu,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samu glavu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Njegovim oružjem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70C0"/>
                </a:solidFill>
                <a:effectLst/>
                <a:uFillTx/>
                <a:latin typeface="Times New Roman"/>
                <a:ea typeface="Times New Roman"/>
              </a:rPr>
              <a:t>Napadači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14,3; 15,2s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bježe (14,3; 15,2s)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rat Gospodnji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Picture 16" descr="1"/>
          <p:cNvPicPr/>
          <p:nvPr/>
        </p:nvPicPr>
        <p:blipFill>
          <a:blip r:embed="rId2"/>
          <a:stretch/>
        </p:blipFill>
        <p:spPr>
          <a:xfrm>
            <a:off x="5003640" y="0"/>
            <a:ext cx="4140360" cy="3035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Effect">
                      <p:stCondLst>
                        <p:cond delay="indefinite"/>
                      </p:stCondLst>
                      <p:childTnLst>
                        <p:par>
                          <p:cTn id="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Effect">
                      <p:stCondLst>
                        <p:cond delay="indefinite"/>
                      </p:stCondLst>
                      <p:childTnLst>
                        <p:par>
                          <p:cTn id="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Application>Microsoft Office PowerPoint</Application>
  <PresentationFormat>On-screen Show (4:3)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</vt:lpstr>
      <vt:lpstr>Office</vt:lpstr>
      <vt:lpstr>PowerPoint Presentation</vt:lpstr>
      <vt:lpstr>PowerPoint Presentation</vt:lpstr>
      <vt:lpstr>Petoknjižje i  Povijesne knjige</vt:lpstr>
      <vt:lpstr>Knjiga o Juditi – paradigma za  čitanje Svetoga pisma</vt:lpstr>
      <vt:lpstr>Priprava spasenja</vt:lpstr>
      <vt:lpstr>Priznat autoritet</vt:lpstr>
      <vt:lpstr>Iskonska bitka</vt:lpstr>
      <vt:lpstr>Božja pobjeda</vt:lpstr>
      <vt:lpstr>Judita – moliteljica</vt:lpstr>
      <vt:lpstr>Zahvala Bogu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Tobija</dc:title>
  <dc:subject/>
  <dc:creator>Guenther</dc:creator>
  <dc:description/>
  <cp:lastModifiedBy/>
  <cp:revision>77</cp:revision>
  <cp:lastPrinted>2026-01-07T07:11:05Z</cp:lastPrinted>
  <dcterms:created xsi:type="dcterms:W3CDTF">2007-11-22T08:55:53Z</dcterms:created>
  <dcterms:modified xsi:type="dcterms:W3CDTF">2026-01-07T06:18:07Z</dcterms:modified>
  <dc:language>hr-HR</dc:language>
</cp:coreProperties>
</file>