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6" r:id="rId4"/>
    <p:sldMasterId id="2147483660" r:id="rId5"/>
    <p:sldMasterId id="2147483662" r:id="rId6"/>
  </p:sldMasterIdLst>
  <p:notesMasterIdLst>
    <p:notesMasterId r:id="rId2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20159663" cy="15119350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21060-2189-4F39-93FF-93571955C793}" v="2" dt="2026-01-30T18:06:27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8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2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</a:p>
        </p:txBody>
      </p:sp>
      <p:sp>
        <p:nvSpPr>
          <p:cNvPr id="269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71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74539813-850F-4CE2-8A31-40E1CDDCA81A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FB07297-981B-4899-966E-44010F85DF9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1030536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AEA481-D7D6-473E-888F-01D76C0BB87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A4E961-1E37-4088-8878-0ADA868A5CD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1030536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23E721-90CA-420F-BDC9-39B1A95382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1030536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00800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10305360" y="9072000"/>
            <a:ext cx="88542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2823"/>
              </a:spcAft>
              <a:buNone/>
            </a:pP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941AF6D-50B4-4295-9AEF-7F0EDF257D2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28000" y="-1391760"/>
            <a:ext cx="21780000" cy="4752000"/>
            <a:chOff x="-828000" y="-1391760"/>
            <a:chExt cx="21780000" cy="4752000"/>
          </a:xfrm>
        </p:grpSpPr>
        <p:sp>
          <p:nvSpPr>
            <p:cNvPr id="3" name="Freeform: Shape 2"/>
            <p:cNvSpPr/>
            <p:nvPr/>
          </p:nvSpPr>
          <p:spPr>
            <a:xfrm>
              <a:off x="-82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57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98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38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78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6192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759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00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40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180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3212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461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602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742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882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-10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29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270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10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550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6912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831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972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112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252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13932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1533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674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814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954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82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57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198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338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78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6192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59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900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40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180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3212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461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602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1742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882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720000" y="13104000"/>
            <a:ext cx="21708000" cy="3312000"/>
            <a:chOff x="-720000" y="13104000"/>
            <a:chExt cx="21708000" cy="3312000"/>
          </a:xfrm>
        </p:grpSpPr>
        <p:sp>
          <p:nvSpPr>
            <p:cNvPr id="49" name="Freeform: Shape 48"/>
            <p:cNvSpPr/>
            <p:nvPr/>
          </p:nvSpPr>
          <p:spPr>
            <a:xfrm flipH="1">
              <a:off x="1886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 flipH="1">
              <a:off x="1958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 flipH="1">
              <a:off x="1605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 flipH="1">
              <a:off x="17460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Freeform: Shape 52"/>
            <p:cNvSpPr/>
            <p:nvPr/>
          </p:nvSpPr>
          <p:spPr>
            <a:xfrm flipH="1">
              <a:off x="1677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: Shape 53"/>
            <p:cNvSpPr/>
            <p:nvPr/>
          </p:nvSpPr>
          <p:spPr>
            <a:xfrm flipH="1">
              <a:off x="13968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 flipH="1">
              <a:off x="1537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13248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1465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Freeform: Shape 57"/>
            <p:cNvSpPr/>
            <p:nvPr/>
          </p:nvSpPr>
          <p:spPr>
            <a:xfrm flipH="1">
              <a:off x="1184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Freeform: Shape 58"/>
            <p:cNvSpPr/>
            <p:nvPr/>
          </p:nvSpPr>
          <p:spPr>
            <a:xfrm flipH="1">
              <a:off x="1256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 flipH="1">
              <a:off x="1047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 flipH="1">
              <a:off x="975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 flipH="1">
              <a:off x="1116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Freeform: Shape 62"/>
            <p:cNvSpPr/>
            <p:nvPr/>
          </p:nvSpPr>
          <p:spPr>
            <a:xfrm flipH="1">
              <a:off x="770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Freeform: Shape 63"/>
            <p:cNvSpPr/>
            <p:nvPr/>
          </p:nvSpPr>
          <p:spPr>
            <a:xfrm flipH="1">
              <a:off x="907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Freeform: Shape 64"/>
            <p:cNvSpPr/>
            <p:nvPr/>
          </p:nvSpPr>
          <p:spPr>
            <a:xfrm flipH="1">
              <a:off x="835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Freeform: Shape 65"/>
            <p:cNvSpPr/>
            <p:nvPr/>
          </p:nvSpPr>
          <p:spPr>
            <a:xfrm flipH="1">
              <a:off x="554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Freeform: Shape 66"/>
            <p:cNvSpPr/>
            <p:nvPr/>
          </p:nvSpPr>
          <p:spPr>
            <a:xfrm flipH="1">
              <a:off x="6948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Freeform: Shape 67"/>
            <p:cNvSpPr/>
            <p:nvPr/>
          </p:nvSpPr>
          <p:spPr>
            <a:xfrm flipH="1">
              <a:off x="489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Freeform: Shape 68"/>
            <p:cNvSpPr/>
            <p:nvPr/>
          </p:nvSpPr>
          <p:spPr>
            <a:xfrm flipH="1">
              <a:off x="6300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Freeform: Shape 69"/>
            <p:cNvSpPr/>
            <p:nvPr/>
          </p:nvSpPr>
          <p:spPr>
            <a:xfrm flipH="1">
              <a:off x="349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: Shape 70"/>
            <p:cNvSpPr/>
            <p:nvPr/>
          </p:nvSpPr>
          <p:spPr>
            <a:xfrm flipH="1">
              <a:off x="414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Freeform: Shape 71"/>
            <p:cNvSpPr/>
            <p:nvPr/>
          </p:nvSpPr>
          <p:spPr>
            <a:xfrm flipH="1">
              <a:off x="2088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Freeform: Shape 72"/>
            <p:cNvSpPr/>
            <p:nvPr/>
          </p:nvSpPr>
          <p:spPr>
            <a:xfrm flipH="1">
              <a:off x="273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: Shape 73"/>
            <p:cNvSpPr/>
            <p:nvPr/>
          </p:nvSpPr>
          <p:spPr>
            <a:xfrm flipH="1">
              <a:off x="-7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Freeform: Shape 74"/>
            <p:cNvSpPr/>
            <p:nvPr/>
          </p:nvSpPr>
          <p:spPr>
            <a:xfrm flipH="1">
              <a:off x="133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Freeform: Shape 75"/>
            <p:cNvSpPr/>
            <p:nvPr/>
          </p:nvSpPr>
          <p:spPr>
            <a:xfrm flipH="1">
              <a:off x="-720000" y="13104000"/>
              <a:ext cx="1404000" cy="1872000"/>
            </a:xfrm>
            <a:custGeom>
              <a:avLst/>
              <a:gdLst>
                <a:gd name="textAreaLeft" fmla="*/ -360 w 1404000"/>
                <a:gd name="textAreaRight" fmla="*/ 140400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Freeform: Shape 76"/>
            <p:cNvSpPr/>
            <p:nvPr/>
          </p:nvSpPr>
          <p:spPr>
            <a:xfrm flipH="1">
              <a:off x="68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 flipH="1">
              <a:off x="1818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28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226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1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112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720000" y="13055760"/>
            <a:ext cx="21708000" cy="3359520"/>
            <a:chOff x="-720000" y="13055760"/>
            <a:chExt cx="21708000" cy="3359520"/>
          </a:xfrm>
        </p:grpSpPr>
        <p:sp>
          <p:nvSpPr>
            <p:cNvPr id="84" name="Freeform: Shape 83"/>
            <p:cNvSpPr/>
            <p:nvPr/>
          </p:nvSpPr>
          <p:spPr>
            <a:xfrm flipH="1">
              <a:off x="1886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 flipH="1">
              <a:off x="1958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Freeform: Shape 85"/>
            <p:cNvSpPr/>
            <p:nvPr/>
          </p:nvSpPr>
          <p:spPr>
            <a:xfrm flipH="1">
              <a:off x="1605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 flipH="1">
              <a:off x="17460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Freeform: Shape 87"/>
            <p:cNvSpPr/>
            <p:nvPr/>
          </p:nvSpPr>
          <p:spPr>
            <a:xfrm flipH="1">
              <a:off x="1677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 flipH="1">
              <a:off x="13968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Freeform: Shape 89"/>
            <p:cNvSpPr/>
            <p:nvPr/>
          </p:nvSpPr>
          <p:spPr>
            <a:xfrm flipH="1">
              <a:off x="1537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 flipH="1">
              <a:off x="13248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Freeform: Shape 91"/>
            <p:cNvSpPr/>
            <p:nvPr/>
          </p:nvSpPr>
          <p:spPr>
            <a:xfrm flipH="1">
              <a:off x="14652000" y="1305576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Freeform: Shape 92"/>
            <p:cNvSpPr/>
            <p:nvPr/>
          </p:nvSpPr>
          <p:spPr>
            <a:xfrm flipH="1">
              <a:off x="1184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Freeform: Shape 93"/>
            <p:cNvSpPr/>
            <p:nvPr/>
          </p:nvSpPr>
          <p:spPr>
            <a:xfrm flipH="1">
              <a:off x="1256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Freeform: Shape 94"/>
            <p:cNvSpPr/>
            <p:nvPr/>
          </p:nvSpPr>
          <p:spPr>
            <a:xfrm flipH="1">
              <a:off x="1047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Freeform: Shape 95"/>
            <p:cNvSpPr/>
            <p:nvPr/>
          </p:nvSpPr>
          <p:spPr>
            <a:xfrm flipH="1">
              <a:off x="975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Freeform: Shape 96"/>
            <p:cNvSpPr/>
            <p:nvPr/>
          </p:nvSpPr>
          <p:spPr>
            <a:xfrm flipH="1">
              <a:off x="1116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Freeform: Shape 97"/>
            <p:cNvSpPr/>
            <p:nvPr/>
          </p:nvSpPr>
          <p:spPr>
            <a:xfrm flipH="1">
              <a:off x="770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Freeform: Shape 98"/>
            <p:cNvSpPr/>
            <p:nvPr/>
          </p:nvSpPr>
          <p:spPr>
            <a:xfrm flipH="1">
              <a:off x="9072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Freeform: Shape 99"/>
            <p:cNvSpPr/>
            <p:nvPr/>
          </p:nvSpPr>
          <p:spPr>
            <a:xfrm flipH="1">
              <a:off x="835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554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6948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Freeform: Shape 102"/>
            <p:cNvSpPr/>
            <p:nvPr/>
          </p:nvSpPr>
          <p:spPr>
            <a:xfrm flipH="1">
              <a:off x="489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: Shape 103"/>
            <p:cNvSpPr/>
            <p:nvPr/>
          </p:nvSpPr>
          <p:spPr>
            <a:xfrm flipH="1">
              <a:off x="6300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: Shape 104"/>
            <p:cNvSpPr/>
            <p:nvPr/>
          </p:nvSpPr>
          <p:spPr>
            <a:xfrm flipH="1">
              <a:off x="3492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Freeform: Shape 105"/>
            <p:cNvSpPr/>
            <p:nvPr/>
          </p:nvSpPr>
          <p:spPr>
            <a:xfrm flipH="1">
              <a:off x="414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Freeform: Shape 106"/>
            <p:cNvSpPr/>
            <p:nvPr/>
          </p:nvSpPr>
          <p:spPr>
            <a:xfrm flipH="1">
              <a:off x="2088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Freeform: Shape 107"/>
            <p:cNvSpPr/>
            <p:nvPr/>
          </p:nvSpPr>
          <p:spPr>
            <a:xfrm flipH="1">
              <a:off x="273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Freeform: Shape 108"/>
            <p:cNvSpPr/>
            <p:nvPr/>
          </p:nvSpPr>
          <p:spPr>
            <a:xfrm flipH="1">
              <a:off x="-7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Freeform: Shape 109"/>
            <p:cNvSpPr/>
            <p:nvPr/>
          </p:nvSpPr>
          <p:spPr>
            <a:xfrm flipH="1">
              <a:off x="133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Freeform: Shape 110"/>
            <p:cNvSpPr/>
            <p:nvPr/>
          </p:nvSpPr>
          <p:spPr>
            <a:xfrm flipH="1">
              <a:off x="-720000" y="13103280"/>
              <a:ext cx="1404000" cy="1872000"/>
            </a:xfrm>
            <a:custGeom>
              <a:avLst/>
              <a:gdLst>
                <a:gd name="textAreaLeft" fmla="*/ -360 w 1404000"/>
                <a:gd name="textAreaRight" fmla="*/ 140400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Freeform: Shape 111"/>
            <p:cNvSpPr/>
            <p:nvPr/>
          </p:nvSpPr>
          <p:spPr>
            <a:xfrm flipH="1">
              <a:off x="68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Freeform: Shape 112"/>
            <p:cNvSpPr/>
            <p:nvPr/>
          </p:nvSpPr>
          <p:spPr>
            <a:xfrm flipH="1">
              <a:off x="1818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08000" y="601920"/>
            <a:ext cx="18143280" cy="25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08000" y="3537360"/>
            <a:ext cx="18143280" cy="876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28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226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1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112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 idx="1"/>
          </p:nvPr>
        </p:nvSpPr>
        <p:spPr>
          <a:xfrm>
            <a:off x="684000" y="13104720"/>
            <a:ext cx="4802400" cy="18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 idx="2"/>
          </p:nvPr>
        </p:nvSpPr>
        <p:spPr>
          <a:xfrm>
            <a:off x="5489280" y="13104000"/>
            <a:ext cx="9162000" cy="187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 idx="3"/>
          </p:nvPr>
        </p:nvSpPr>
        <p:spPr>
          <a:xfrm>
            <a:off x="16988400" y="13104000"/>
            <a:ext cx="2286000" cy="18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AA641BBD-B6E7-4872-97A3-DA14BB83D02A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7"/>
          <p:cNvSpPr/>
          <p:nvPr/>
        </p:nvSpPr>
        <p:spPr>
          <a:xfrm>
            <a:off x="839520" y="504000"/>
            <a:ext cx="18142560" cy="1342080"/>
          </a:xfrm>
          <a:custGeom>
            <a:avLst/>
            <a:gdLst>
              <a:gd name="textAreaLeft" fmla="*/ 0 w 18142560"/>
              <a:gd name="textAreaRight" fmla="*/ 18143640 w 18142560"/>
              <a:gd name="textAreaTop" fmla="*/ 0 h 1342080"/>
              <a:gd name="textAreaBottom" fmla="*/ 1343160 h 134208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" name="Line 8"/>
          <p:cNvSpPr/>
          <p:nvPr/>
        </p:nvSpPr>
        <p:spPr>
          <a:xfrm>
            <a:off x="1008000" y="13608000"/>
            <a:ext cx="18144000" cy="720"/>
          </a:xfrm>
          <a:prstGeom prst="line">
            <a:avLst/>
          </a:prstGeom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08000" y="612720"/>
            <a:ext cx="18142560" cy="251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008000" y="3528000"/>
            <a:ext cx="8902080" cy="998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0247760" y="3528000"/>
            <a:ext cx="8902080" cy="998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lnSpc>
                <a:spcPct val="100000"/>
              </a:lnSpc>
              <a:spcBef>
                <a:spcPts val="36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4"/>
          </p:nvPr>
        </p:nvSpPr>
        <p:spPr>
          <a:xfrm>
            <a:off x="1008000" y="13764960"/>
            <a:ext cx="4702320" cy="10065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5"/>
          </p:nvPr>
        </p:nvSpPr>
        <p:spPr>
          <a:xfrm>
            <a:off x="6887520" y="13775760"/>
            <a:ext cx="6382080" cy="10065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6"/>
          </p:nvPr>
        </p:nvSpPr>
        <p:spPr>
          <a:xfrm>
            <a:off x="14447520" y="13764960"/>
            <a:ext cx="4702320" cy="10065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B0DAFE1-AEB8-43DF-9808-401664EC23A0}" type="slidenum">
              <a:rPr lang="de-DE" sz="1200" b="0" u="none" strike="noStrike">
                <a:solidFill>
                  <a:schemeClr val="dk1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828000" y="-1391760"/>
            <a:ext cx="21780000" cy="4752000"/>
            <a:chOff x="-828000" y="-1391760"/>
            <a:chExt cx="21780000" cy="4752000"/>
          </a:xfrm>
        </p:grpSpPr>
        <p:sp>
          <p:nvSpPr>
            <p:cNvPr id="136" name="Freeform: Shape 135"/>
            <p:cNvSpPr/>
            <p:nvPr/>
          </p:nvSpPr>
          <p:spPr>
            <a:xfrm>
              <a:off x="-82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7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198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338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478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192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759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900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1040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1180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13212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14616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16020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17424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18828000" y="-139176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-10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129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270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410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550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6912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831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972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1112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1252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13932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15336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16740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18144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19548000" y="4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-82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57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198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338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478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6192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759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900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1040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1180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13212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14616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16020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17424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Freeform: Shape 179"/>
            <p:cNvSpPr/>
            <p:nvPr/>
          </p:nvSpPr>
          <p:spPr>
            <a:xfrm>
              <a:off x="18828000" y="1488240"/>
              <a:ext cx="1404000" cy="1872000"/>
            </a:xfrm>
            <a:custGeom>
              <a:avLst/>
              <a:gdLst>
                <a:gd name="textAreaLeft" fmla="*/ 0 w 1404000"/>
                <a:gd name="textAreaRight" fmla="*/ 140436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-720000" y="13104000"/>
            <a:ext cx="21708000" cy="3312000"/>
            <a:chOff x="-720000" y="13104000"/>
            <a:chExt cx="21708000" cy="3312000"/>
          </a:xfrm>
        </p:grpSpPr>
        <p:sp>
          <p:nvSpPr>
            <p:cNvPr id="182" name="Freeform: Shape 181"/>
            <p:cNvSpPr/>
            <p:nvPr/>
          </p:nvSpPr>
          <p:spPr>
            <a:xfrm flipH="1">
              <a:off x="1886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Freeform: Shape 182"/>
            <p:cNvSpPr/>
            <p:nvPr/>
          </p:nvSpPr>
          <p:spPr>
            <a:xfrm flipH="1">
              <a:off x="1958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Freeform: Shape 183"/>
            <p:cNvSpPr/>
            <p:nvPr/>
          </p:nvSpPr>
          <p:spPr>
            <a:xfrm flipH="1">
              <a:off x="1605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 flipH="1">
              <a:off x="17460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 flipH="1">
              <a:off x="1677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 flipH="1">
              <a:off x="13968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 flipH="1">
              <a:off x="1537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 flipH="1">
              <a:off x="13248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 flipH="1">
              <a:off x="1465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Freeform: Shape 190"/>
            <p:cNvSpPr/>
            <p:nvPr/>
          </p:nvSpPr>
          <p:spPr>
            <a:xfrm flipH="1">
              <a:off x="1184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Freeform: Shape 191"/>
            <p:cNvSpPr/>
            <p:nvPr/>
          </p:nvSpPr>
          <p:spPr>
            <a:xfrm flipH="1">
              <a:off x="1256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 flipH="1">
              <a:off x="1047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 flipH="1">
              <a:off x="975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 flipH="1">
              <a:off x="1116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 flipH="1">
              <a:off x="770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 flipH="1">
              <a:off x="907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 flipH="1">
              <a:off x="835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 flipH="1">
              <a:off x="5544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 flipH="1">
              <a:off x="6948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 flipH="1">
              <a:off x="4896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 flipH="1">
              <a:off x="6300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 flipH="1">
              <a:off x="3492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Freeform: Shape 203"/>
            <p:cNvSpPr/>
            <p:nvPr/>
          </p:nvSpPr>
          <p:spPr>
            <a:xfrm flipH="1">
              <a:off x="414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Freeform: Shape 204"/>
            <p:cNvSpPr/>
            <p:nvPr/>
          </p:nvSpPr>
          <p:spPr>
            <a:xfrm flipH="1">
              <a:off x="2088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Freeform: Shape 205"/>
            <p:cNvSpPr/>
            <p:nvPr/>
          </p:nvSpPr>
          <p:spPr>
            <a:xfrm flipH="1">
              <a:off x="2736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Freeform: Shape 206"/>
            <p:cNvSpPr/>
            <p:nvPr/>
          </p:nvSpPr>
          <p:spPr>
            <a:xfrm flipH="1">
              <a:off x="-7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Freeform: Shape 207"/>
            <p:cNvSpPr/>
            <p:nvPr/>
          </p:nvSpPr>
          <p:spPr>
            <a:xfrm flipH="1">
              <a:off x="1332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Freeform: Shape 208"/>
            <p:cNvSpPr/>
            <p:nvPr/>
          </p:nvSpPr>
          <p:spPr>
            <a:xfrm flipH="1">
              <a:off x="-720000" y="13104000"/>
              <a:ext cx="1404000" cy="1872000"/>
            </a:xfrm>
            <a:custGeom>
              <a:avLst/>
              <a:gdLst>
                <a:gd name="textAreaLeft" fmla="*/ -360 w 1404000"/>
                <a:gd name="textAreaRight" fmla="*/ 140400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Freeform: Shape 209"/>
            <p:cNvSpPr/>
            <p:nvPr/>
          </p:nvSpPr>
          <p:spPr>
            <a:xfrm flipH="1">
              <a:off x="684000" y="1310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Freeform: Shape 210"/>
            <p:cNvSpPr/>
            <p:nvPr/>
          </p:nvSpPr>
          <p:spPr>
            <a:xfrm flipH="1">
              <a:off x="18180000" y="1454400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08000" y="5106960"/>
            <a:ext cx="18144000" cy="324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008000" y="9072000"/>
            <a:ext cx="18144000" cy="230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2500" lnSpcReduction="19999"/>
          </a:bodyPr>
          <a:lstStyle/>
          <a:p>
            <a:pPr marL="432000" indent="-324000">
              <a:spcAft>
                <a:spcPts val="28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226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1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112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-720000" y="13055760"/>
            <a:ext cx="21708000" cy="3359520"/>
            <a:chOff x="-720000" y="13055760"/>
            <a:chExt cx="21708000" cy="3359520"/>
          </a:xfrm>
        </p:grpSpPr>
        <p:sp>
          <p:nvSpPr>
            <p:cNvPr id="220" name="Freeform: Shape 219"/>
            <p:cNvSpPr/>
            <p:nvPr/>
          </p:nvSpPr>
          <p:spPr>
            <a:xfrm flipH="1">
              <a:off x="1886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Freeform: Shape 220"/>
            <p:cNvSpPr/>
            <p:nvPr/>
          </p:nvSpPr>
          <p:spPr>
            <a:xfrm flipH="1">
              <a:off x="1958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Freeform: Shape 221"/>
            <p:cNvSpPr/>
            <p:nvPr/>
          </p:nvSpPr>
          <p:spPr>
            <a:xfrm flipH="1">
              <a:off x="1605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Freeform: Shape 222"/>
            <p:cNvSpPr/>
            <p:nvPr/>
          </p:nvSpPr>
          <p:spPr>
            <a:xfrm flipH="1">
              <a:off x="17460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Freeform: Shape 223"/>
            <p:cNvSpPr/>
            <p:nvPr/>
          </p:nvSpPr>
          <p:spPr>
            <a:xfrm flipH="1">
              <a:off x="1677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Freeform: Shape 224"/>
            <p:cNvSpPr/>
            <p:nvPr/>
          </p:nvSpPr>
          <p:spPr>
            <a:xfrm flipH="1">
              <a:off x="13968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Freeform: Shape 225"/>
            <p:cNvSpPr/>
            <p:nvPr/>
          </p:nvSpPr>
          <p:spPr>
            <a:xfrm flipH="1">
              <a:off x="1537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Freeform: Shape 226"/>
            <p:cNvSpPr/>
            <p:nvPr/>
          </p:nvSpPr>
          <p:spPr>
            <a:xfrm flipH="1">
              <a:off x="13248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Freeform: Shape 227"/>
            <p:cNvSpPr/>
            <p:nvPr/>
          </p:nvSpPr>
          <p:spPr>
            <a:xfrm flipH="1">
              <a:off x="14652000" y="1305576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Freeform: Shape 228"/>
            <p:cNvSpPr/>
            <p:nvPr/>
          </p:nvSpPr>
          <p:spPr>
            <a:xfrm flipH="1">
              <a:off x="1184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Freeform: Shape 229"/>
            <p:cNvSpPr/>
            <p:nvPr/>
          </p:nvSpPr>
          <p:spPr>
            <a:xfrm flipH="1">
              <a:off x="1256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Freeform: Shape 230"/>
            <p:cNvSpPr/>
            <p:nvPr/>
          </p:nvSpPr>
          <p:spPr>
            <a:xfrm flipH="1">
              <a:off x="1047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Freeform: Shape 231"/>
            <p:cNvSpPr/>
            <p:nvPr/>
          </p:nvSpPr>
          <p:spPr>
            <a:xfrm flipH="1">
              <a:off x="975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Freeform: Shape 232"/>
            <p:cNvSpPr/>
            <p:nvPr/>
          </p:nvSpPr>
          <p:spPr>
            <a:xfrm flipH="1">
              <a:off x="1116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Freeform: Shape 233"/>
            <p:cNvSpPr/>
            <p:nvPr/>
          </p:nvSpPr>
          <p:spPr>
            <a:xfrm flipH="1">
              <a:off x="770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Freeform: Shape 234"/>
            <p:cNvSpPr/>
            <p:nvPr/>
          </p:nvSpPr>
          <p:spPr>
            <a:xfrm flipH="1">
              <a:off x="9072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Freeform: Shape 235"/>
            <p:cNvSpPr/>
            <p:nvPr/>
          </p:nvSpPr>
          <p:spPr>
            <a:xfrm flipH="1">
              <a:off x="835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Freeform: Shape 236"/>
            <p:cNvSpPr/>
            <p:nvPr/>
          </p:nvSpPr>
          <p:spPr>
            <a:xfrm flipH="1">
              <a:off x="5544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Freeform: Shape 237"/>
            <p:cNvSpPr/>
            <p:nvPr/>
          </p:nvSpPr>
          <p:spPr>
            <a:xfrm flipH="1">
              <a:off x="6948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Freeform: Shape 238"/>
            <p:cNvSpPr/>
            <p:nvPr/>
          </p:nvSpPr>
          <p:spPr>
            <a:xfrm flipH="1">
              <a:off x="4896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 flipH="1">
              <a:off x="6300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 flipH="1">
              <a:off x="3492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 flipH="1">
              <a:off x="414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 flipH="1">
              <a:off x="2088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 flipH="1">
              <a:off x="2736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 flipH="1">
              <a:off x="-7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 flipH="1">
              <a:off x="1332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 flipH="1">
              <a:off x="-720000" y="13103280"/>
              <a:ext cx="1404000" cy="1872000"/>
            </a:xfrm>
            <a:custGeom>
              <a:avLst/>
              <a:gdLst>
                <a:gd name="textAreaLeft" fmla="*/ -360 w 1404000"/>
                <a:gd name="textAreaRight" fmla="*/ 140400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 flipH="1">
              <a:off x="684000" y="1310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 flipH="1">
              <a:off x="18180000" y="14543280"/>
              <a:ext cx="1404000" cy="1872000"/>
            </a:xfrm>
            <a:custGeom>
              <a:avLst/>
              <a:gdLst>
                <a:gd name="textAreaLeft" fmla="*/ 360 w 1404000"/>
                <a:gd name="textAreaRight" fmla="*/ 1404720 w 1404000"/>
                <a:gd name="textAreaTop" fmla="*/ 0 h 1872000"/>
                <a:gd name="textAreaBottom" fmla="*/ 1872360 h 1872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>
              <a:noAutofit/>
            </a:bodyPr>
            <a:lstStyle/>
            <a:p>
              <a:endParaRPr lang="hr-HR" sz="1400" b="1" u="none" strike="noStrik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008000" y="601920"/>
            <a:ext cx="18143280" cy="25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8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008000" y="3537360"/>
            <a:ext cx="18143280" cy="8768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28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6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226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5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1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112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5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dt" idx="7"/>
          </p:nvPr>
        </p:nvSpPr>
        <p:spPr>
          <a:xfrm>
            <a:off x="684000" y="13104720"/>
            <a:ext cx="4802400" cy="18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ftr" idx="8"/>
          </p:nvPr>
        </p:nvSpPr>
        <p:spPr>
          <a:xfrm>
            <a:off x="5489280" y="13104000"/>
            <a:ext cx="9162000" cy="187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sldNum" idx="9"/>
          </p:nvPr>
        </p:nvSpPr>
        <p:spPr>
          <a:xfrm>
            <a:off x="16988400" y="13104000"/>
            <a:ext cx="2286000" cy="187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C4716723-B128-4F76-B013-E3A5557CAD7E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008000" y="604800"/>
            <a:ext cx="18144000" cy="252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97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008000" y="3528000"/>
            <a:ext cx="18144000" cy="9978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176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06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1542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17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1324"/>
              </a:spcBef>
              <a:buClr>
                <a:srgbClr val="000000"/>
              </a:buClr>
              <a:buFont typeface="Arial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29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1097"/>
              </a:spcBef>
              <a:buClr>
                <a:srgbClr val="000000"/>
              </a:buClr>
              <a:buFont typeface="Arial"/>
              <a:buChar char="–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1097"/>
              </a:spcBef>
              <a:buClr>
                <a:srgbClr val="000000"/>
              </a:buClr>
              <a:buFont typeface="Arial"/>
              <a:buChar char="»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1097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1097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1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dt" idx="10"/>
          </p:nvPr>
        </p:nvSpPr>
        <p:spPr>
          <a:xfrm>
            <a:off x="1006920" y="13768200"/>
            <a:ext cx="4704120" cy="105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</a:p>
        </p:txBody>
      </p:sp>
      <p:sp>
        <p:nvSpPr>
          <p:cNvPr id="261" name="PlaceHolder 4"/>
          <p:cNvSpPr>
            <a:spLocks noGrp="1"/>
          </p:cNvSpPr>
          <p:nvPr>
            <p:ph type="ftr" idx="11"/>
          </p:nvPr>
        </p:nvSpPr>
        <p:spPr>
          <a:xfrm>
            <a:off x="6887520" y="13768200"/>
            <a:ext cx="6384600" cy="105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</a:p>
        </p:txBody>
      </p:sp>
      <p:sp>
        <p:nvSpPr>
          <p:cNvPr id="262" name="PlaceHolder 5"/>
          <p:cNvSpPr>
            <a:spLocks noGrp="1"/>
          </p:cNvSpPr>
          <p:nvPr>
            <p:ph type="sldNum" idx="12"/>
          </p:nvPr>
        </p:nvSpPr>
        <p:spPr>
          <a:xfrm>
            <a:off x="14446800" y="13768200"/>
            <a:ext cx="4704120" cy="105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D0F813-1E98-4E57-9713-7B1113C5E9BA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080000" y="3600000"/>
            <a:ext cx="1260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547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Eva - živa</a:t>
            </a:r>
            <a:endParaRPr lang="hr-HR" sz="15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1080000" y="8574840"/>
            <a:ext cx="18000000" cy="277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9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Je li žena u Bibliji za sve kriva </a:t>
            </a:r>
            <a:r>
              <a:rPr lang="hr-HR" sz="96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(Post 1,26-5,5)</a:t>
            </a:r>
            <a:endParaRPr lang="hr-HR" sz="9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160000" y="11880000"/>
            <a:ext cx="15541200" cy="98784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 algn="ctr"/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37. večer – amdg.eu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5" name="Picture 6" descr="A picture containing text, clipart&#10;&#10;Description automatically generated"/>
          <p:cNvPicPr/>
          <p:nvPr/>
        </p:nvPicPr>
        <p:blipFill>
          <a:blip r:embed="rId3"/>
          <a:stretch/>
        </p:blipFill>
        <p:spPr>
          <a:xfrm>
            <a:off x="3065760" y="23472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Picture 7" descr="A heart with crown of thorns&#10;&#10;Description automatically generated"/>
          <p:cNvPicPr/>
          <p:nvPr/>
        </p:nvPicPr>
        <p:blipFill>
          <a:blip r:embed="rId4"/>
          <a:stretch/>
        </p:blipFill>
        <p:spPr>
          <a:xfrm>
            <a:off x="505440" y="12384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Picture 9" descr="A red heart with a white letter&#10;&#10;Description automatically generated"/>
          <p:cNvPicPr/>
          <p:nvPr/>
        </p:nvPicPr>
        <p:blipFill>
          <a:blip r:embed="rId5"/>
          <a:stretch/>
        </p:blipFill>
        <p:spPr>
          <a:xfrm>
            <a:off x="5626080" y="38304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Picture 2"/>
          <p:cNvPicPr/>
          <p:nvPr/>
        </p:nvPicPr>
        <p:blipFill>
          <a:blip r:embed="rId6"/>
          <a:stretch/>
        </p:blipFill>
        <p:spPr>
          <a:xfrm>
            <a:off x="13932000" y="-10800"/>
            <a:ext cx="6292800" cy="87044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Ljudska ranjivost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1152000" y="2340000"/>
            <a:ext cx="19008000" cy="10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Jedno u Post 3,6-8?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Jedu (6)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Otvorene oči: </a:t>
            </a:r>
            <a:br>
              <a:rPr sz="7200"/>
            </a:b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izloženi (3,7) 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Skrivaju se pred Bogom (8)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Strah (3,10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↔ nisu se stidjeli 2,25)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8" name="Picture 307" descr="Biblical Complementarity which excludes gay couples is not ..."/>
          <p:cNvPicPr/>
          <p:nvPr/>
        </p:nvPicPr>
        <p:blipFill>
          <a:blip r:embed="rId3"/>
          <a:stretch/>
        </p:blipFill>
        <p:spPr>
          <a:xfrm>
            <a:off x="11704320" y="6840"/>
            <a:ext cx="8383680" cy="629316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25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25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125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125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Majčinstvo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1152000" y="2340000"/>
            <a:ext cx="19008000" cy="10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„Stekla sina s Jahvom” (4,1) 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„Bog daje dijete” (4,25)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 djece (5,4)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Porođajne boli (3,16; Iv 16,21)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„Abela ubi Kajin” (4,25) </a:t>
            </a:r>
            <a:br>
              <a:rPr sz="7200"/>
            </a:b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slomljeno majčinsko srce 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Majka </a:t>
            </a:r>
            <a:r>
              <a:rPr lang="hr-HR" sz="7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svima živima</a:t>
            </a: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(3,20)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Ostavljenima, prevarenima, opterećenima... kojima Bog daje novu priliku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Ne optužuje ni muža, ni sebe, ni Boga, ni djecu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Picture 310"/>
          <p:cNvPicPr/>
          <p:nvPr/>
        </p:nvPicPr>
        <p:blipFill>
          <a:blip r:embed="rId3"/>
          <a:stretch/>
        </p:blipFill>
        <p:spPr>
          <a:xfrm>
            <a:off x="13176000" y="6480"/>
            <a:ext cx="7013520" cy="70135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96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Najava nove Eve</a:t>
            </a:r>
            <a:endParaRPr lang="hr-HR" sz="96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1152000" y="2880000"/>
            <a:ext cx="19008000" cy="992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Pra-evanđelje u Post 3,15: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Neprijateljstvo između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zmijina i ženina potomstva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„drugi </a:t>
            </a:r>
            <a:r>
              <a:rPr lang="hr-HR" sz="6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potomak”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(4,25) </a:t>
            </a:r>
            <a:r>
              <a:rPr lang="he-IL" sz="9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זרע</a:t>
            </a:r>
            <a:endParaRPr lang="hr-HR" sz="9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Njezin </a:t>
            </a:r>
            <a:r>
              <a:rPr lang="hr-HR" sz="7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potomak</a:t>
            </a: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br>
              <a:rPr sz="7200"/>
            </a:br>
            <a:r>
              <a:rPr lang="hr-HR" sz="7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satire glavu zmiji (3,15) </a:t>
            </a:r>
            <a:r>
              <a:rPr lang="he-IL" sz="1046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זרע</a:t>
            </a:r>
            <a:endParaRPr lang="hr-HR" sz="104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Picture 4"/>
          <p:cNvPicPr/>
          <p:nvPr/>
        </p:nvPicPr>
        <p:blipFill>
          <a:blip r:embed="rId3"/>
          <a:stretch/>
        </p:blipFill>
        <p:spPr>
          <a:xfrm>
            <a:off x="13680000" y="0"/>
            <a:ext cx="6480000" cy="972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008000" y="388080"/>
            <a:ext cx="18142560" cy="251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162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Eva i ja</a:t>
            </a:r>
            <a:endParaRPr lang="hr-HR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1008000" y="2899440"/>
            <a:ext cx="10872000" cy="826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Koje su najveće teškoće mojega života?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Kako podnosim svoje i tuđe slabosti?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Kakvu radosnu vijest ja nosim?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7" name="Picture 5"/>
          <p:cNvPicPr/>
          <p:nvPr/>
        </p:nvPicPr>
        <p:blipFill>
          <a:blip r:embed="rId2"/>
          <a:stretch/>
        </p:blipFill>
        <p:spPr>
          <a:xfrm>
            <a:off x="11219040" y="14400"/>
            <a:ext cx="8967240" cy="84625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/>
          <p:nvPr/>
        </p:nvSpPr>
        <p:spPr>
          <a:xfrm>
            <a:off x="1175760" y="288000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8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Podignite, vrata (Ps 24)</a:t>
            </a: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9" name="Picture 318"/>
          <p:cNvPicPr/>
          <p:nvPr/>
        </p:nvPicPr>
        <p:blipFill>
          <a:blip r:embed="rId2"/>
          <a:stretch/>
        </p:blipFill>
        <p:spPr>
          <a:xfrm>
            <a:off x="0" y="5932080"/>
            <a:ext cx="20160000" cy="385056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78"/>
          <p:cNvSpPr/>
          <p:nvPr/>
        </p:nvSpPr>
        <p:spPr>
          <a:xfrm>
            <a:off x="1224000" y="3293280"/>
            <a:ext cx="17136000" cy="25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8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Dođite, poklonimo se (Ps 95)</a:t>
            </a:r>
            <a:endParaRPr lang="hr-HR" sz="8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0" name="Picture 279"/>
          <p:cNvPicPr/>
          <p:nvPr/>
        </p:nvPicPr>
        <p:blipFill>
          <a:blip r:embed="rId2"/>
          <a:stretch/>
        </p:blipFill>
        <p:spPr>
          <a:xfrm>
            <a:off x="237600" y="5813280"/>
            <a:ext cx="19921680" cy="35136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80000" y="3600000"/>
            <a:ext cx="12600000" cy="50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547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Eva - živa</a:t>
            </a:r>
            <a:endParaRPr lang="hr-HR" sz="15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1080000" y="8574840"/>
            <a:ext cx="18000000" cy="277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r>
              <a:rPr lang="hr-HR" sz="9600" b="1" i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Je li žena u Bibliji za sve kriva </a:t>
            </a:r>
            <a:r>
              <a:rPr lang="hr-HR" sz="96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(Post 1,26-5,5)</a:t>
            </a:r>
            <a:endParaRPr lang="hr-HR" sz="9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2160000" y="11880000"/>
            <a:ext cx="15541200" cy="98784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 algn="ctr"/>
            <a:r>
              <a:rPr lang="hr-HR" sz="5400" b="1" u="none" strike="noStrik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37. večer – amdg.eu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4" name="Picture 13" descr="A picture containing text, clipart&#10;&#10;Description automatically generated"/>
          <p:cNvPicPr/>
          <p:nvPr/>
        </p:nvPicPr>
        <p:blipFill>
          <a:blip r:embed="rId3"/>
          <a:stretch/>
        </p:blipFill>
        <p:spPr>
          <a:xfrm>
            <a:off x="3065760" y="234720"/>
            <a:ext cx="2064240" cy="206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5" name="Picture 14" descr="A heart with crown of thorns&#10;&#10;Description automatically generated"/>
          <p:cNvPicPr/>
          <p:nvPr/>
        </p:nvPicPr>
        <p:blipFill>
          <a:blip r:embed="rId4"/>
          <a:stretch/>
        </p:blipFill>
        <p:spPr>
          <a:xfrm>
            <a:off x="505440" y="123840"/>
            <a:ext cx="2064240" cy="20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6" name="Picture 15" descr="A red heart with a white letter&#10;&#10;Description automatically generated"/>
          <p:cNvPicPr/>
          <p:nvPr/>
        </p:nvPicPr>
        <p:blipFill>
          <a:blip r:embed="rId5"/>
          <a:stretch/>
        </p:blipFill>
        <p:spPr>
          <a:xfrm>
            <a:off x="5626080" y="383040"/>
            <a:ext cx="2539440" cy="191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Picture 16"/>
          <p:cNvPicPr/>
          <p:nvPr/>
        </p:nvPicPr>
        <p:blipFill>
          <a:blip r:embed="rId6"/>
          <a:stretch/>
        </p:blipFill>
        <p:spPr>
          <a:xfrm>
            <a:off x="13932000" y="-10800"/>
            <a:ext cx="6292800" cy="87044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008000" y="388080"/>
            <a:ext cx="18142560" cy="251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1162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Eva i ja</a:t>
            </a:r>
            <a:endParaRPr lang="hr-HR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1008000" y="2899440"/>
            <a:ext cx="10872000" cy="8260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Koje su najveće teškoće mojega života?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Kako podnosim svoje i tuđe slabosti?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hr-HR" sz="72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Kakvu radosnu vijest ja nosim?</a:t>
            </a:r>
            <a:endParaRPr lang="hr-HR" sz="7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0" name="Picture 1"/>
          <p:cNvPicPr/>
          <p:nvPr/>
        </p:nvPicPr>
        <p:blipFill>
          <a:blip r:embed="rId2"/>
          <a:stretch/>
        </p:blipFill>
        <p:spPr>
          <a:xfrm>
            <a:off x="11219040" y="14400"/>
            <a:ext cx="8967240" cy="84625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080000" y="40968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Mjesta u tekstu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1080000" y="2520000"/>
            <a:ext cx="18720000" cy="104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„stvori ih” (Post 1,27)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Vidje Bog sve, </a:t>
            </a:r>
            <a:br>
              <a:rPr sz="6000"/>
            </a:b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 evo, jako je dobro (1,31)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Bog ju je „izgradio” i doveo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Čovjek progovara: „Moja kost i </a:t>
            </a:r>
            <a:r>
              <a:rPr lang="hr-HR" sz="6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meso</a:t>
            </a: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” (2,23) </a:t>
            </a:r>
            <a:br>
              <a:rPr sz="6000"/>
            </a:b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→</a:t>
            </a: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jedno (24)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Zmijska napast Evi (3,1)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Majčinska, ženska dobrota: daje jesti (3,6) 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Otvorene oči za nezaštićenost (3,7)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Bez međusobnog dijaloga u Post 3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Aft>
                <a:spcPts val="2823"/>
              </a:spcAft>
              <a:buNone/>
            </a:pPr>
            <a:r>
              <a:rPr lang="hr-HR" sz="6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hr-HR" sz="6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3" name="Picture 292"/>
          <p:cNvPicPr/>
          <p:nvPr/>
        </p:nvPicPr>
        <p:blipFill>
          <a:blip r:embed="rId3"/>
          <a:stretch/>
        </p:blipFill>
        <p:spPr>
          <a:xfrm>
            <a:off x="11520000" y="34560"/>
            <a:ext cx="8600400" cy="57132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080000" y="40968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Mjesta u tekstu (2)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1080000" y="2520000"/>
            <a:ext cx="18720000" cy="104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razgovoru s Bogom (3,13)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Prima osudu (3,16)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 majka i otac bez dijaloga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 Kajinom i Abelom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Eva rađa Šeta (4,25; 5,3)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 sinova i kćeri (5,4)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6" name="Picture 295" descr="Bible’s Most Asked Questions #3: What fruit did Eve eat ..."/>
          <p:cNvPicPr/>
          <p:nvPr/>
        </p:nvPicPr>
        <p:blipFill>
          <a:blip r:embed="rId3"/>
          <a:stretch/>
        </p:blipFill>
        <p:spPr>
          <a:xfrm>
            <a:off x="12780000" y="0"/>
            <a:ext cx="7380000" cy="73800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Evine riječi, Eva u NZ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152000" y="2340000"/>
            <a:ext cx="19008000" cy="10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134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„Smijemo! Jedno je opasno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 život.” (Post 3,2)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134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„Prevarila me.” (3,13)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134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„Dobila sina” (4,1)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134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„Bog mi je dao dijete umjesto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Abela” (4,25)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134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Ušla  u Novi zavjet: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Rođen od žene (Gal 4,4)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Žena u mukama rađanja (Otk 12,2)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Zmaj pred njom (12,4)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9" name="Picture 298"/>
          <p:cNvPicPr/>
          <p:nvPr/>
        </p:nvPicPr>
        <p:blipFill>
          <a:blip r:embed="rId3"/>
          <a:stretch/>
        </p:blipFill>
        <p:spPr>
          <a:xfrm>
            <a:off x="13860000" y="0"/>
            <a:ext cx="6300000" cy="917604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880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Stvorena, blagoslovljena</a:t>
            </a:r>
            <a:endParaRPr lang="hr-HR" sz="880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1152000" y="2340000"/>
            <a:ext cx="19008000" cy="10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Ljudsko</a:t>
            </a: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iskustvo u Post 2,18?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Samoća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Nacrt za čovjeka u 1,27s; 5,1s?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“slika Božja”, “prilika”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muško i žensko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žena – stvorena (1,27; 2,22)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blagoslovljena (1,28; 5,2) </a:t>
            </a:r>
            <a:br>
              <a:rPr sz="6600"/>
            </a:b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Ženo! (Iv 2,4; 19,26)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850"/>
              </a:spcBef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Uzajamnost u 2,18.20?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“kao što je on” – pred njim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2" name="Picture 8"/>
          <p:cNvPicPr/>
          <p:nvPr/>
        </p:nvPicPr>
        <p:blipFill>
          <a:blip r:embed="rId3"/>
          <a:stretch/>
        </p:blipFill>
        <p:spPr>
          <a:xfrm>
            <a:off x="13500000" y="2520000"/>
            <a:ext cx="6660000" cy="994752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118880" y="162720"/>
            <a:ext cx="1800000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hr-HR" sz="10560" b="1" u="none" strike="noStrike">
                <a:solidFill>
                  <a:srgbClr val="784B04"/>
                </a:solidFill>
                <a:effectLst/>
                <a:uFillTx/>
                <a:latin typeface="Georgia"/>
              </a:rPr>
              <a:t>Blizu srca</a:t>
            </a:r>
            <a:endParaRPr lang="hr-HR" sz="10560" b="1" u="none" strike="noStrik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1152000" y="2340000"/>
            <a:ext cx="19008000" cy="10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Rebro, bok – od živoga tkiva (2,22)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Ostala bića u 2,19?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“od zemlje” (</a:t>
            </a:r>
            <a:r>
              <a:rPr lang="he-IL" sz="6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אדמה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6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’adamâ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2,7.19)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Rebra: štite srce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“prionuti” (2,24) 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↔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pred zmijom (3,1-5): sama (usp. 2,18)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Aft>
                <a:spcPts val="2268"/>
              </a:spcAft>
              <a:buClr>
                <a:srgbClr val="611729"/>
              </a:buClr>
              <a:buSzPct val="75000"/>
              <a:buFont typeface="Segoe UI"/>
              <a:buChar char="□"/>
            </a:pPr>
            <a:r>
              <a:rPr lang="hr-HR" sz="6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Odakle zna za upozorenje?</a:t>
            </a:r>
            <a:endParaRPr lang="hr-HR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sluša i pamti – pooštrava? 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spcAft>
                <a:spcPts val="2823"/>
              </a:spcAft>
              <a:buClr>
                <a:srgbClr val="FFBF00"/>
              </a:buClr>
              <a:buSzPct val="45000"/>
              <a:buFont typeface="Segoe UI"/>
              <a:buChar char="■"/>
            </a:pP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jesti → dirnuti (2,17 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→</a:t>
            </a:r>
            <a:r>
              <a:rPr lang="hr-HR" sz="6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3,3)</a:t>
            </a:r>
            <a:endParaRPr lang="hr-HR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5" name="Picture 304" descr="https://external-content.duckduckgo.com/iu/?u=https%3A%2F%2Fi.pinimg.com%2F736x%2F70%2F08%2F68%2F7008683b1955c972475c20884cfc79fb--bible-art-the-bible.jpg&amp;f=1&amp;nofb=1"/>
          <p:cNvPicPr/>
          <p:nvPr/>
        </p:nvPicPr>
        <p:blipFill>
          <a:blip r:embed="rId3"/>
          <a:stretch/>
        </p:blipFill>
        <p:spPr>
          <a:xfrm>
            <a:off x="14220000" y="0"/>
            <a:ext cx="5940000" cy="7489800"/>
          </a:xfrm>
          <a:prstGeom prst="rect">
            <a:avLst/>
          </a:prstGeom>
          <a:noFill/>
          <a:ln w="18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Application>Microsoft Office PowerPoint</Application>
  <PresentationFormat>Custom</PresentationFormat>
  <Slides>14</Slides>
  <Notes>10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</vt:lpstr>
      <vt:lpstr>Office</vt:lpstr>
      <vt:lpstr>Edge</vt:lpstr>
      <vt:lpstr>Office</vt:lpstr>
      <vt:lpstr>Office</vt:lpstr>
      <vt:lpstr>Office</vt:lpstr>
      <vt:lpstr>Eva - živa</vt:lpstr>
      <vt:lpstr>PowerPoint Presentation</vt:lpstr>
      <vt:lpstr>Eva - živa</vt:lpstr>
      <vt:lpstr>Eva i ja</vt:lpstr>
      <vt:lpstr>Mjesta u tekstu</vt:lpstr>
      <vt:lpstr>Mjesta u tekstu (2)</vt:lpstr>
      <vt:lpstr>Evine riječi, Eva u NZ</vt:lpstr>
      <vt:lpstr>Stvorena, blagoslovljena</vt:lpstr>
      <vt:lpstr>Blizu srca</vt:lpstr>
      <vt:lpstr>Ljudska ranjivost</vt:lpstr>
      <vt:lpstr>Majčinstvo</vt:lpstr>
      <vt:lpstr>Najava nove Eve</vt:lpstr>
      <vt:lpstr>Eva i 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/>
  <dc:description>This work is licensed under a Creative Commons 0 License.
It makes use of the works of kka_libo_design@ashisuto.co.jp.</dc:description>
  <cp:lastModifiedBy/>
  <cp:revision>17</cp:revision>
  <cp:lastPrinted>2026-01-30T18:56:16Z</cp:lastPrinted>
  <dcterms:created xsi:type="dcterms:W3CDTF">2025-10-30T18:34:46Z</dcterms:created>
  <dcterms:modified xsi:type="dcterms:W3CDTF">2026-01-30T18:06:43Z</dcterms:modified>
  <dc:language>hr-HR</dc:language>
</cp:coreProperties>
</file>