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20159663" cy="1511935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21A97-B673-498C-924D-8D1D793C0A17}" v="28" dt="2026-01-16T15:19:30.296"/>
    <p1510:client id="{6845DEDD-4627-451B-BFAA-24CB1C0FF251}" v="19" dt="2026-01-16T15:07:1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16EFC0-8776-4CC7-8746-D064957EEA3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03028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42045E-906D-4397-AD58-CE35E8D9228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00B414C-7BAE-4D5D-84C0-8B3CCE24CD9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03028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CAC0C74-D5E8-4C81-A0DA-50A5713EEA3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CF5C364-48BC-458B-B0EE-E13BC15E0A9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785160" y="7125120"/>
            <a:ext cx="15695640" cy="467640"/>
          </a:xfrm>
          <a:custGeom>
            <a:avLst/>
            <a:gdLst/>
            <a:ahLst/>
            <a:cxnLst/>
            <a:rect l="0" t="0" r="r" b="b"/>
            <a:pathLst>
              <a:path w="43599" h="1299" fill="none">
                <a:moveTo>
                  <a:pt x="0" y="980"/>
                </a:moveTo>
                <a:cubicBezTo>
                  <a:pt x="918" y="1106"/>
                  <a:pt x="2738" y="1551"/>
                  <a:pt x="4045" y="1105"/>
                </a:cubicBezTo>
                <a:cubicBezTo>
                  <a:pt x="5635" y="564"/>
                  <a:pt x="7722" y="413"/>
                  <a:pt x="8958" y="780"/>
                </a:cubicBezTo>
                <a:cubicBezTo>
                  <a:pt x="10019" y="1097"/>
                  <a:pt x="12924" y="970"/>
                  <a:pt x="14438" y="630"/>
                </a:cubicBezTo>
                <a:cubicBezTo>
                  <a:pt x="16697" y="126"/>
                  <a:pt x="18581" y="306"/>
                  <a:pt x="19880" y="527"/>
                </a:cubicBezTo>
                <a:cubicBezTo>
                  <a:pt x="21333" y="772"/>
                  <a:pt x="25533" y="1058"/>
                  <a:pt x="26231" y="1156"/>
                </a:cubicBezTo>
                <a:cubicBezTo>
                  <a:pt x="27950" y="1398"/>
                  <a:pt x="29509" y="712"/>
                  <a:pt x="31144" y="855"/>
                </a:cubicBezTo>
                <a:cubicBezTo>
                  <a:pt x="32181" y="945"/>
                  <a:pt x="33222" y="951"/>
                  <a:pt x="34263" y="930"/>
                </a:cubicBezTo>
                <a:cubicBezTo>
                  <a:pt x="35544" y="904"/>
                  <a:pt x="36830" y="565"/>
                  <a:pt x="38100" y="781"/>
                </a:cubicBezTo>
                <a:cubicBezTo>
                  <a:pt x="39082" y="946"/>
                  <a:pt x="40078" y="925"/>
                  <a:pt x="41066" y="879"/>
                </a:cubicBezTo>
                <a:cubicBezTo>
                  <a:pt x="41939" y="839"/>
                  <a:pt x="42755" y="292"/>
                  <a:pt x="43599" y="0"/>
                </a:cubicBezTo>
              </a:path>
            </a:pathLst>
          </a:custGeom>
          <a:ln w="79200" cap="rnd">
            <a:solidFill>
              <a:srgbClr val="956134"/>
            </a:solidFill>
            <a:round/>
          </a:ln>
        </p:spPr>
        <p:txBody>
          <a:bodyPr lIns="24840" tIns="24840" rIns="24840" bIns="248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80160" y="3846600"/>
            <a:ext cx="2381400" cy="3175560"/>
            <a:chOff x="16580160" y="3846600"/>
            <a:chExt cx="2381400" cy="3175560"/>
          </a:xfrm>
        </p:grpSpPr>
        <p:sp>
          <p:nvSpPr>
            <p:cNvPr id="4" name="Freeform: Shape 3"/>
            <p:cNvSpPr/>
            <p:nvPr/>
          </p:nvSpPr>
          <p:spPr>
            <a:xfrm>
              <a:off x="16779960" y="4370400"/>
              <a:ext cx="1788840" cy="2385360"/>
            </a:xfrm>
            <a:custGeom>
              <a:avLst/>
              <a:gdLst/>
              <a:ahLst/>
              <a:cxnLst/>
              <a:rect l="0" t="0" r="r" b="b"/>
              <a:pathLst>
                <a:path w="4969" h="6626">
                  <a:moveTo>
                    <a:pt x="3105" y="0"/>
                  </a:moveTo>
                  <a:lnTo>
                    <a:pt x="0" y="4141"/>
                  </a:lnTo>
                  <a:lnTo>
                    <a:pt x="1863" y="6626"/>
                  </a:lnTo>
                  <a:lnTo>
                    <a:pt x="4969" y="2486"/>
                  </a:lnTo>
                  <a:lnTo>
                    <a:pt x="4659" y="2070"/>
                  </a:lnTo>
                  <a:lnTo>
                    <a:pt x="1864" y="5797"/>
                  </a:lnTo>
                  <a:lnTo>
                    <a:pt x="1552" y="5382"/>
                  </a:lnTo>
                  <a:lnTo>
                    <a:pt x="4347" y="1655"/>
                  </a:lnTo>
                  <a:lnTo>
                    <a:pt x="3727" y="828"/>
                  </a:lnTo>
                  <a:lnTo>
                    <a:pt x="932" y="4555"/>
                  </a:lnTo>
                  <a:lnTo>
                    <a:pt x="623" y="4141"/>
                  </a:lnTo>
                  <a:lnTo>
                    <a:pt x="3417" y="41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8009720" y="3846600"/>
              <a:ext cx="951840" cy="1270080"/>
            </a:xfrm>
            <a:custGeom>
              <a:avLst/>
              <a:gdLst/>
              <a:ahLst/>
              <a:cxnLst/>
              <a:rect l="0" t="0" r="r" b="b"/>
              <a:pathLst>
                <a:path w="2644" h="3528">
                  <a:moveTo>
                    <a:pt x="0" y="1040"/>
                  </a:moveTo>
                  <a:lnTo>
                    <a:pt x="672" y="145"/>
                  </a:lnTo>
                  <a:cubicBezTo>
                    <a:pt x="718" y="84"/>
                    <a:pt x="774" y="40"/>
                    <a:pt x="836" y="18"/>
                  </a:cubicBezTo>
                  <a:cubicBezTo>
                    <a:pt x="899" y="-5"/>
                    <a:pt x="964" y="-5"/>
                    <a:pt x="1026" y="17"/>
                  </a:cubicBezTo>
                  <a:cubicBezTo>
                    <a:pt x="1088" y="40"/>
                    <a:pt x="1145" y="85"/>
                    <a:pt x="1192" y="144"/>
                  </a:cubicBezTo>
                  <a:lnTo>
                    <a:pt x="2537" y="1940"/>
                  </a:lnTo>
                  <a:cubicBezTo>
                    <a:pt x="2583" y="2001"/>
                    <a:pt x="2616" y="2076"/>
                    <a:pt x="2633" y="2158"/>
                  </a:cubicBezTo>
                  <a:cubicBezTo>
                    <a:pt x="2647" y="2242"/>
                    <a:pt x="2648" y="2330"/>
                    <a:pt x="2633" y="2411"/>
                  </a:cubicBezTo>
                  <a:cubicBezTo>
                    <a:pt x="2616" y="2494"/>
                    <a:pt x="2581" y="2569"/>
                    <a:pt x="2536" y="2629"/>
                  </a:cubicBezTo>
                  <a:lnTo>
                    <a:pt x="1863" y="3528"/>
                  </a:lnTo>
                  <a:lnTo>
                    <a:pt x="0" y="104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580160" y="6010200"/>
              <a:ext cx="758880" cy="1011960"/>
              <a:chOff x="16580160" y="6010200"/>
              <a:chExt cx="758880" cy="1011960"/>
            </a:xfrm>
          </p:grpSpPr>
          <p:sp>
            <p:nvSpPr>
              <p:cNvPr id="7" name="Freeform: Shape 6"/>
              <p:cNvSpPr/>
              <p:nvPr/>
            </p:nvSpPr>
            <p:spPr>
              <a:xfrm>
                <a:off x="16580160" y="6010200"/>
                <a:ext cx="758880" cy="1011600"/>
              </a:xfrm>
              <a:custGeom>
                <a:avLst/>
                <a:gdLst/>
                <a:ahLst/>
                <a:cxnLst/>
                <a:rect l="0" t="0" r="r" b="b"/>
                <a:pathLst>
                  <a:path w="2108" h="2810">
                    <a:moveTo>
                      <a:pt x="2108" y="2483"/>
                    </a:moveTo>
                    <a:lnTo>
                      <a:pt x="0" y="2810"/>
                    </a:lnTo>
                    <a:lnTo>
                      <a:pt x="244" y="0"/>
                    </a:lnTo>
                    <a:lnTo>
                      <a:pt x="2108" y="2483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" name="Freeform: Shape 7"/>
              <p:cNvSpPr/>
              <p:nvPr/>
            </p:nvSpPr>
            <p:spPr>
              <a:xfrm>
                <a:off x="16580880" y="6517800"/>
                <a:ext cx="377640" cy="504360"/>
              </a:xfrm>
              <a:custGeom>
                <a:avLst/>
                <a:gdLst/>
                <a:ahLst/>
                <a:cxnLst/>
                <a:rect l="0" t="0" r="r" b="b"/>
                <a:pathLst>
                  <a:path w="1049" h="1401">
                    <a:moveTo>
                      <a:pt x="1049" y="1242"/>
                    </a:moveTo>
                    <a:lnTo>
                      <a:pt x="0" y="1401"/>
                    </a:lnTo>
                    <a:lnTo>
                      <a:pt x="117" y="0"/>
                    </a:lnTo>
                    <a:lnTo>
                      <a:pt x="1049" y="12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79640" y="4319640"/>
            <a:ext cx="15120000" cy="26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79640" y="8159760"/>
            <a:ext cx="18000000" cy="62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2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56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438120" y="13956120"/>
            <a:ext cx="19305000" cy="422640"/>
          </a:xfrm>
          <a:custGeom>
            <a:avLst/>
            <a:gdLst/>
            <a:ahLst/>
            <a:cxnLst/>
            <a:rect l="0" t="0" r="r" b="b"/>
            <a:pathLst>
              <a:path w="53625" h="1174" fill="none">
                <a:moveTo>
                  <a:pt x="0" y="981"/>
                </a:moveTo>
                <a:cubicBezTo>
                  <a:pt x="627" y="1175"/>
                  <a:pt x="4495" y="1211"/>
                  <a:pt x="4973" y="1107"/>
                </a:cubicBezTo>
                <a:cubicBezTo>
                  <a:pt x="5453" y="1003"/>
                  <a:pt x="10605" y="673"/>
                  <a:pt x="11018" y="780"/>
                </a:cubicBezTo>
                <a:cubicBezTo>
                  <a:pt x="11431" y="886"/>
                  <a:pt x="17373" y="496"/>
                  <a:pt x="17760" y="629"/>
                </a:cubicBezTo>
                <a:cubicBezTo>
                  <a:pt x="18145" y="761"/>
                  <a:pt x="24109" y="489"/>
                  <a:pt x="24453" y="527"/>
                </a:cubicBezTo>
                <a:cubicBezTo>
                  <a:pt x="24797" y="568"/>
                  <a:pt x="31406" y="1047"/>
                  <a:pt x="32264" y="1156"/>
                </a:cubicBezTo>
                <a:cubicBezTo>
                  <a:pt x="33119" y="1266"/>
                  <a:pt x="37625" y="832"/>
                  <a:pt x="38307" y="857"/>
                </a:cubicBezTo>
                <a:cubicBezTo>
                  <a:pt x="38990" y="880"/>
                  <a:pt x="41237" y="946"/>
                  <a:pt x="42143" y="931"/>
                </a:cubicBezTo>
                <a:cubicBezTo>
                  <a:pt x="43048" y="915"/>
                  <a:pt x="45518" y="598"/>
                  <a:pt x="46864" y="781"/>
                </a:cubicBezTo>
                <a:cubicBezTo>
                  <a:pt x="48209" y="963"/>
                  <a:pt x="49285" y="926"/>
                  <a:pt x="50511" y="880"/>
                </a:cubicBezTo>
                <a:cubicBezTo>
                  <a:pt x="51737" y="835"/>
                  <a:pt x="52588" y="294"/>
                  <a:pt x="53625" y="0"/>
                </a:cubicBezTo>
              </a:path>
            </a:pathLst>
          </a:custGeom>
          <a:ln w="57600" cap="rnd">
            <a:solidFill>
              <a:srgbClr val="956134"/>
            </a:solidFill>
            <a:round/>
          </a:ln>
        </p:spPr>
        <p:txBody>
          <a:bodyPr lIns="14040" tIns="14040" rIns="14040" bIns="140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657640" y="193680"/>
            <a:ext cx="1463760" cy="1951920"/>
            <a:chOff x="17657640" y="193680"/>
            <a:chExt cx="1463760" cy="1951920"/>
          </a:xfrm>
        </p:grpSpPr>
        <p:sp>
          <p:nvSpPr>
            <p:cNvPr id="15" name="Freeform: Shape 14"/>
            <p:cNvSpPr/>
            <p:nvPr/>
          </p:nvSpPr>
          <p:spPr>
            <a:xfrm>
              <a:off x="17780040" y="515160"/>
              <a:ext cx="1099440" cy="1466640"/>
            </a:xfrm>
            <a:custGeom>
              <a:avLst/>
              <a:gdLst/>
              <a:ahLst/>
              <a:cxnLst/>
              <a:rect l="0" t="0" r="r" b="b"/>
              <a:pathLst>
                <a:path w="3054" h="4074">
                  <a:moveTo>
                    <a:pt x="1909" y="0"/>
                  </a:moveTo>
                  <a:lnTo>
                    <a:pt x="0" y="2546"/>
                  </a:lnTo>
                  <a:lnTo>
                    <a:pt x="1145" y="4074"/>
                  </a:lnTo>
                  <a:lnTo>
                    <a:pt x="3054" y="1528"/>
                  </a:lnTo>
                  <a:lnTo>
                    <a:pt x="2863" y="1274"/>
                  </a:lnTo>
                  <a:lnTo>
                    <a:pt x="1145" y="3564"/>
                  </a:lnTo>
                  <a:lnTo>
                    <a:pt x="955" y="3308"/>
                  </a:lnTo>
                  <a:lnTo>
                    <a:pt x="2674" y="1018"/>
                  </a:lnTo>
                  <a:lnTo>
                    <a:pt x="2292" y="509"/>
                  </a:lnTo>
                  <a:lnTo>
                    <a:pt x="573" y="2800"/>
                  </a:lnTo>
                  <a:lnTo>
                    <a:pt x="382" y="2546"/>
                  </a:lnTo>
                  <a:lnTo>
                    <a:pt x="2100" y="254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8535680" y="193680"/>
              <a:ext cx="585720" cy="780480"/>
            </a:xfrm>
            <a:custGeom>
              <a:avLst/>
              <a:gdLst/>
              <a:ahLst/>
              <a:cxnLst/>
              <a:rect l="0" t="0" r="r" b="b"/>
              <a:pathLst>
                <a:path w="1627" h="2168">
                  <a:moveTo>
                    <a:pt x="0" y="639"/>
                  </a:moveTo>
                  <a:lnTo>
                    <a:pt x="415" y="87"/>
                  </a:lnTo>
                  <a:cubicBezTo>
                    <a:pt x="443" y="49"/>
                    <a:pt x="477" y="23"/>
                    <a:pt x="515" y="10"/>
                  </a:cubicBezTo>
                  <a:cubicBezTo>
                    <a:pt x="554" y="-3"/>
                    <a:pt x="593" y="-3"/>
                    <a:pt x="631" y="10"/>
                  </a:cubicBezTo>
                  <a:cubicBezTo>
                    <a:pt x="670" y="23"/>
                    <a:pt x="705" y="51"/>
                    <a:pt x="732" y="87"/>
                  </a:cubicBezTo>
                  <a:lnTo>
                    <a:pt x="1561" y="1192"/>
                  </a:lnTo>
                  <a:cubicBezTo>
                    <a:pt x="1590" y="1230"/>
                    <a:pt x="1610" y="1275"/>
                    <a:pt x="1619" y="1326"/>
                  </a:cubicBezTo>
                  <a:cubicBezTo>
                    <a:pt x="1629" y="1377"/>
                    <a:pt x="1629" y="1429"/>
                    <a:pt x="1619" y="1480"/>
                  </a:cubicBezTo>
                  <a:cubicBezTo>
                    <a:pt x="1609" y="1531"/>
                    <a:pt x="1588" y="1578"/>
                    <a:pt x="1561" y="1614"/>
                  </a:cubicBezTo>
                  <a:lnTo>
                    <a:pt x="1148" y="216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657640" y="1523160"/>
              <a:ext cx="465480" cy="622440"/>
              <a:chOff x="17657640" y="1523160"/>
              <a:chExt cx="465480" cy="622440"/>
            </a:xfrm>
          </p:grpSpPr>
          <p:sp>
            <p:nvSpPr>
              <p:cNvPr id="18" name="Freeform: Shape 17"/>
              <p:cNvSpPr/>
              <p:nvPr/>
            </p:nvSpPr>
            <p:spPr>
              <a:xfrm>
                <a:off x="17658000" y="1523160"/>
                <a:ext cx="465120" cy="622080"/>
              </a:xfrm>
              <a:custGeom>
                <a:avLst/>
                <a:gdLst/>
                <a:ahLst/>
                <a:cxnLst/>
                <a:rect l="0" t="0" r="r" b="b"/>
                <a:pathLst>
                  <a:path w="1292" h="1728">
                    <a:moveTo>
                      <a:pt x="1292" y="1526"/>
                    </a:moveTo>
                    <a:lnTo>
                      <a:pt x="0" y="1728"/>
                    </a:lnTo>
                    <a:lnTo>
                      <a:pt x="148" y="0"/>
                    </a:lnTo>
                    <a:lnTo>
                      <a:pt x="1292" y="1526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7657640" y="1835280"/>
                <a:ext cx="232200" cy="310320"/>
              </a:xfrm>
              <a:custGeom>
                <a:avLst/>
                <a:gdLst/>
                <a:ahLst/>
                <a:cxnLst/>
                <a:rect l="0" t="0" r="r" b="b"/>
                <a:pathLst>
                  <a:path w="645" h="862">
                    <a:moveTo>
                      <a:pt x="645" y="764"/>
                    </a:moveTo>
                    <a:lnTo>
                      <a:pt x="0" y="862"/>
                    </a:lnTo>
                    <a:lnTo>
                      <a:pt x="72" y="0"/>
                    </a:lnTo>
                    <a:lnTo>
                      <a:pt x="645" y="7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dt" idx="1"/>
          </p:nvPr>
        </p:nvSpPr>
        <p:spPr>
          <a:xfrm>
            <a:off x="107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ftr" idx="2"/>
          </p:nvPr>
        </p:nvSpPr>
        <p:spPr>
          <a:xfrm>
            <a:off x="6839640" y="14399640"/>
            <a:ext cx="64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4" name="PlaceHolder 5"/>
          <p:cNvSpPr>
            <a:spLocks noGrp="1"/>
          </p:cNvSpPr>
          <p:nvPr>
            <p:ph type="sldNum" idx="3"/>
          </p:nvPr>
        </p:nvSpPr>
        <p:spPr>
          <a:xfrm>
            <a:off x="1439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CB1B8A0A-ABFB-4E5D-A5B9-80C395DDCF15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8000" y="612720"/>
            <a:ext cx="18144000" cy="2512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26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08000" y="3526920"/>
            <a:ext cx="18144000" cy="998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165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142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7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121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5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1097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1097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109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109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dt" idx="4"/>
          </p:nvPr>
        </p:nvSpPr>
        <p:spPr>
          <a:xfrm>
            <a:off x="1006920" y="13764960"/>
            <a:ext cx="4704120" cy="10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D04FBB-9BB0-4F97-87C3-A21270EE72D1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16.1.2026.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5"/>
          </p:nvPr>
        </p:nvSpPr>
        <p:spPr>
          <a:xfrm>
            <a:off x="6887520" y="13776120"/>
            <a:ext cx="6384600" cy="10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6"/>
          </p:nvPr>
        </p:nvSpPr>
        <p:spPr>
          <a:xfrm>
            <a:off x="14446800" y="13764960"/>
            <a:ext cx="4704120" cy="10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8D894A-2D18-4672-AB71-7853DF97A0F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Freeform 7"/>
          <p:cNvSpPr/>
          <p:nvPr/>
        </p:nvSpPr>
        <p:spPr>
          <a:xfrm>
            <a:off x="839880" y="504000"/>
            <a:ext cx="18144000" cy="134352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Line 8"/>
          <p:cNvSpPr/>
          <p:nvPr/>
        </p:nvSpPr>
        <p:spPr>
          <a:xfrm>
            <a:off x="1008000" y="13608000"/>
            <a:ext cx="181440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/>
          <p:nvPr/>
        </p:nvSpPr>
        <p:spPr>
          <a:xfrm>
            <a:off x="438120" y="13956120"/>
            <a:ext cx="19305000" cy="422640"/>
          </a:xfrm>
          <a:custGeom>
            <a:avLst/>
            <a:gdLst/>
            <a:ahLst/>
            <a:cxnLst/>
            <a:rect l="0" t="0" r="r" b="b"/>
            <a:pathLst>
              <a:path w="53625" h="1174" fill="none">
                <a:moveTo>
                  <a:pt x="0" y="981"/>
                </a:moveTo>
                <a:cubicBezTo>
                  <a:pt x="627" y="1175"/>
                  <a:pt x="4495" y="1211"/>
                  <a:pt x="4973" y="1107"/>
                </a:cubicBezTo>
                <a:cubicBezTo>
                  <a:pt x="5453" y="1003"/>
                  <a:pt x="10605" y="673"/>
                  <a:pt x="11018" y="780"/>
                </a:cubicBezTo>
                <a:cubicBezTo>
                  <a:pt x="11431" y="886"/>
                  <a:pt x="17373" y="496"/>
                  <a:pt x="17760" y="629"/>
                </a:cubicBezTo>
                <a:cubicBezTo>
                  <a:pt x="18145" y="761"/>
                  <a:pt x="24109" y="489"/>
                  <a:pt x="24453" y="527"/>
                </a:cubicBezTo>
                <a:cubicBezTo>
                  <a:pt x="24797" y="568"/>
                  <a:pt x="31406" y="1047"/>
                  <a:pt x="32264" y="1156"/>
                </a:cubicBezTo>
                <a:cubicBezTo>
                  <a:pt x="33119" y="1266"/>
                  <a:pt x="37625" y="832"/>
                  <a:pt x="38307" y="857"/>
                </a:cubicBezTo>
                <a:cubicBezTo>
                  <a:pt x="38990" y="880"/>
                  <a:pt x="41237" y="946"/>
                  <a:pt x="42143" y="931"/>
                </a:cubicBezTo>
                <a:cubicBezTo>
                  <a:pt x="43048" y="915"/>
                  <a:pt x="45518" y="598"/>
                  <a:pt x="46864" y="781"/>
                </a:cubicBezTo>
                <a:cubicBezTo>
                  <a:pt x="48209" y="963"/>
                  <a:pt x="49285" y="926"/>
                  <a:pt x="50511" y="880"/>
                </a:cubicBezTo>
                <a:cubicBezTo>
                  <a:pt x="51737" y="835"/>
                  <a:pt x="52588" y="294"/>
                  <a:pt x="53625" y="0"/>
                </a:cubicBezTo>
              </a:path>
            </a:pathLst>
          </a:custGeom>
          <a:ln w="57600" cap="rnd">
            <a:solidFill>
              <a:srgbClr val="956134"/>
            </a:solidFill>
            <a:round/>
          </a:ln>
        </p:spPr>
        <p:txBody>
          <a:bodyPr lIns="14040" tIns="14040" rIns="14040" bIns="140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657640" y="193680"/>
            <a:ext cx="1463760" cy="1951920"/>
            <a:chOff x="17657640" y="193680"/>
            <a:chExt cx="1463760" cy="1951920"/>
          </a:xfrm>
        </p:grpSpPr>
        <p:sp>
          <p:nvSpPr>
            <p:cNvPr id="41" name="Freeform: Shape 40"/>
            <p:cNvSpPr/>
            <p:nvPr/>
          </p:nvSpPr>
          <p:spPr>
            <a:xfrm>
              <a:off x="17780040" y="515160"/>
              <a:ext cx="1099440" cy="1466640"/>
            </a:xfrm>
            <a:custGeom>
              <a:avLst/>
              <a:gdLst/>
              <a:ahLst/>
              <a:cxnLst/>
              <a:rect l="0" t="0" r="r" b="b"/>
              <a:pathLst>
                <a:path w="3054" h="4074">
                  <a:moveTo>
                    <a:pt x="1909" y="0"/>
                  </a:moveTo>
                  <a:lnTo>
                    <a:pt x="0" y="2546"/>
                  </a:lnTo>
                  <a:lnTo>
                    <a:pt x="1145" y="4074"/>
                  </a:lnTo>
                  <a:lnTo>
                    <a:pt x="3054" y="1528"/>
                  </a:lnTo>
                  <a:lnTo>
                    <a:pt x="2863" y="1274"/>
                  </a:lnTo>
                  <a:lnTo>
                    <a:pt x="1145" y="3564"/>
                  </a:lnTo>
                  <a:lnTo>
                    <a:pt x="955" y="3308"/>
                  </a:lnTo>
                  <a:lnTo>
                    <a:pt x="2674" y="1018"/>
                  </a:lnTo>
                  <a:lnTo>
                    <a:pt x="2292" y="509"/>
                  </a:lnTo>
                  <a:lnTo>
                    <a:pt x="573" y="2800"/>
                  </a:lnTo>
                  <a:lnTo>
                    <a:pt x="382" y="2546"/>
                  </a:lnTo>
                  <a:lnTo>
                    <a:pt x="2100" y="254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8535680" y="193680"/>
              <a:ext cx="585720" cy="780480"/>
            </a:xfrm>
            <a:custGeom>
              <a:avLst/>
              <a:gdLst/>
              <a:ahLst/>
              <a:cxnLst/>
              <a:rect l="0" t="0" r="r" b="b"/>
              <a:pathLst>
                <a:path w="1627" h="2168">
                  <a:moveTo>
                    <a:pt x="0" y="639"/>
                  </a:moveTo>
                  <a:lnTo>
                    <a:pt x="415" y="87"/>
                  </a:lnTo>
                  <a:cubicBezTo>
                    <a:pt x="443" y="49"/>
                    <a:pt x="477" y="23"/>
                    <a:pt x="515" y="10"/>
                  </a:cubicBezTo>
                  <a:cubicBezTo>
                    <a:pt x="554" y="-3"/>
                    <a:pt x="593" y="-3"/>
                    <a:pt x="631" y="10"/>
                  </a:cubicBezTo>
                  <a:cubicBezTo>
                    <a:pt x="670" y="23"/>
                    <a:pt x="705" y="51"/>
                    <a:pt x="732" y="87"/>
                  </a:cubicBezTo>
                  <a:lnTo>
                    <a:pt x="1561" y="1192"/>
                  </a:lnTo>
                  <a:cubicBezTo>
                    <a:pt x="1590" y="1230"/>
                    <a:pt x="1610" y="1275"/>
                    <a:pt x="1619" y="1326"/>
                  </a:cubicBezTo>
                  <a:cubicBezTo>
                    <a:pt x="1629" y="1377"/>
                    <a:pt x="1629" y="1429"/>
                    <a:pt x="1619" y="1480"/>
                  </a:cubicBezTo>
                  <a:cubicBezTo>
                    <a:pt x="1609" y="1531"/>
                    <a:pt x="1588" y="1578"/>
                    <a:pt x="1561" y="1614"/>
                  </a:cubicBezTo>
                  <a:lnTo>
                    <a:pt x="1148" y="216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7657640" y="1523160"/>
              <a:ext cx="465480" cy="622440"/>
              <a:chOff x="17657640" y="1523160"/>
              <a:chExt cx="465480" cy="622440"/>
            </a:xfrm>
          </p:grpSpPr>
          <p:sp>
            <p:nvSpPr>
              <p:cNvPr id="44" name="Freeform: Shape 43"/>
              <p:cNvSpPr/>
              <p:nvPr/>
            </p:nvSpPr>
            <p:spPr>
              <a:xfrm>
                <a:off x="17658000" y="1523160"/>
                <a:ext cx="465120" cy="622080"/>
              </a:xfrm>
              <a:custGeom>
                <a:avLst/>
                <a:gdLst/>
                <a:ahLst/>
                <a:cxnLst/>
                <a:rect l="0" t="0" r="r" b="b"/>
                <a:pathLst>
                  <a:path w="1292" h="1728">
                    <a:moveTo>
                      <a:pt x="1292" y="1526"/>
                    </a:moveTo>
                    <a:lnTo>
                      <a:pt x="0" y="1728"/>
                    </a:lnTo>
                    <a:lnTo>
                      <a:pt x="148" y="0"/>
                    </a:lnTo>
                    <a:lnTo>
                      <a:pt x="1292" y="1526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7657640" y="1835280"/>
                <a:ext cx="232200" cy="310320"/>
              </a:xfrm>
              <a:custGeom>
                <a:avLst/>
                <a:gdLst/>
                <a:ahLst/>
                <a:cxnLst/>
                <a:rect l="0" t="0" r="r" b="b"/>
                <a:pathLst>
                  <a:path w="645" h="862">
                    <a:moveTo>
                      <a:pt x="645" y="764"/>
                    </a:moveTo>
                    <a:lnTo>
                      <a:pt x="0" y="862"/>
                    </a:lnTo>
                    <a:lnTo>
                      <a:pt x="72" y="0"/>
                    </a:lnTo>
                    <a:lnTo>
                      <a:pt x="645" y="7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dt" idx="7"/>
          </p:nvPr>
        </p:nvSpPr>
        <p:spPr>
          <a:xfrm>
            <a:off x="107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ftr" idx="8"/>
          </p:nvPr>
        </p:nvSpPr>
        <p:spPr>
          <a:xfrm>
            <a:off x="6839640" y="14399640"/>
            <a:ext cx="64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sldNum" idx="9"/>
          </p:nvPr>
        </p:nvSpPr>
        <p:spPr>
          <a:xfrm>
            <a:off x="1439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A1708A9B-AD1E-4217-A91B-118A39BF0328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79640" y="1830960"/>
            <a:ext cx="16560360" cy="608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10350" b="1" i="1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Kako </a:t>
            </a:r>
            <a:br>
              <a:rPr sz="10350"/>
            </a:br>
            <a:r>
              <a:rPr lang="hr-HR" sz="10350" b="1" i="1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Mihej ben Jimla najavljuje Mesiju?</a:t>
            </a:r>
            <a:endParaRPr lang="hr-HR" sz="10350" b="0" u="none" strike="noStrike">
              <a:solidFill>
                <a:srgbClr val="FF8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57" name="Picture 1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2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Picture 8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3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Picture 4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Picture 5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6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Picture 7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Picture 9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TextBox 65"/>
          <p:cNvSpPr txBox="1"/>
          <p:nvPr/>
        </p:nvSpPr>
        <p:spPr>
          <a:xfrm>
            <a:off x="2520000" y="12979440"/>
            <a:ext cx="16200000" cy="1059840"/>
          </a:xfrm>
          <a:prstGeom prst="rect">
            <a:avLst/>
          </a:prstGeom>
          <a:noFill/>
          <a:ln w="252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35. večer – amdg.eu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1079640" y="8159760"/>
            <a:ext cx="18000000" cy="44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Prorok mira </a:t>
            </a:r>
            <a:br>
              <a:rPr sz="7200"/>
            </a:br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usred ratnih huškača </a:t>
            </a:r>
            <a:br>
              <a:rPr sz="7200"/>
            </a:br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(1 Kr 22,7-28; 2 Ljet 18,7-27)</a:t>
            </a:r>
            <a:endParaRPr lang="hr-HR" sz="7200" b="0" u="none" strike="noStrike">
              <a:solidFill>
                <a:srgbClr val="6633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68" name="Picture 10" descr="Micaiah_before_AhabandJehosh_1124-266"/>
          <p:cNvPicPr/>
          <p:nvPr/>
        </p:nvPicPr>
        <p:blipFill>
          <a:blip r:embed="rId5"/>
          <a:stretch/>
        </p:blipFill>
        <p:spPr>
          <a:xfrm>
            <a:off x="13738680" y="62280"/>
            <a:ext cx="6385320" cy="7677720"/>
          </a:xfrm>
          <a:prstGeom prst="rect">
            <a:avLst/>
          </a:prstGeom>
          <a:noFill/>
          <a:ln w="2520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432000" indent="0">
              <a:lnSpc>
                <a:spcPct val="115000"/>
              </a:lnSpc>
              <a:spcBef>
                <a:spcPts val="567"/>
              </a:spcBef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Times New Roman"/>
              </a:rPr>
              <a:t>Formalna snaga proroštva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079640" y="2160000"/>
            <a:ext cx="18540360" cy="1175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Čuj </a:t>
            </a:r>
            <a:r>
              <a:rPr lang="hr-HR" sz="6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Riječ Jahvinu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! 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(1 Kr 22,19) 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traži se otpočetka (5) </a:t>
            </a:r>
            <a:br>
              <a:rPr sz="6400" dirty="0"/>
            </a:br>
            <a:r>
              <a:rPr lang="he-IL" sz="9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 יהוה</a:t>
            </a:r>
            <a:endParaRPr lang="hr-HR" sz="9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Jahve „veli” (17), </a:t>
            </a:r>
            <a:br>
              <a:rPr sz="6400" dirty="0">
                <a:latin typeface="Times New Roman"/>
              </a:rPr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„upita” (20s) </a:t>
            </a:r>
            <a:r>
              <a:rPr lang="hr-HR" sz="6400" b="1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3x </a:t>
            </a:r>
            <a:r>
              <a:rPr lang="hr-HR" sz="6400" b="1" err="1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ויאמר</a:t>
            </a:r>
            <a:br>
              <a:rPr sz="6400" dirty="0">
                <a:latin typeface="Times New Roman"/>
              </a:rPr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– svjedočenje iz iskustva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863600" lvl="1" indent="-32385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Lažni prorok </a:t>
            </a:r>
            <a:r>
              <a:rPr lang="hr-HR" sz="5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Sidkija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: „Ovako govori Jahve” (11)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Ahab: „Ovako govori kralj” (27)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10977120" y="2259000"/>
            <a:ext cx="9182880" cy="69210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5728D9E-D2A2-4B8A-95D3-F005BBC7D374}" type="slidenum"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79640" y="48024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Muka Miheja, sina Jimlina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079640" y="2345400"/>
            <a:ext cx="18540360" cy="115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1800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Sidkija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pljusnuo Miheja 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(1 Kr 22,24 usp. </a:t>
            </a: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Iv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18,22)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Sarkastično pita: „Gdje je to </a:t>
            </a:r>
            <a:br>
              <a:rPr sz="5600" dirty="0"/>
            </a:b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Duh prešao s mene na tebe?”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Kralj: Bacite ga u tamnicu 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dok se </a:t>
            </a:r>
            <a:r>
              <a:rPr lang="hr-HR" sz="6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u miru </a:t>
            </a:r>
            <a:r>
              <a:rPr lang="he-IL" sz="9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שׁלום</a:t>
            </a:r>
            <a:r>
              <a:rPr lang="hr-HR" sz="9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ne vratim 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(1 Kr 22,27)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800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Odvažni prorokovi odgovori: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Sidkiji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(25): „Vidjet ćeš kad budeš bježao i skrivao se (25)”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Kralju (28): „Ako se vratiš u miru </a:t>
            </a:r>
            <a:r>
              <a:rPr lang="he-IL" sz="9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שׁלום</a:t>
            </a:r>
            <a:r>
              <a:rPr lang="hr-HR" sz="5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, onda </a:t>
            </a:r>
            <a:r>
              <a:rPr lang="he-IL" sz="9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5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nije govorio iz mene”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Mihejeve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posljednje riječi o </a:t>
            </a:r>
            <a:r>
              <a:rPr lang="hr-HR" sz="5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svobuhvatnom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poslanju: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Čujte svi puci! (1 Kr 22,28)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11198160" y="2273400"/>
            <a:ext cx="8781840" cy="59346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CD27C3-9580-4B20-BC47-739896FFA636}" type="slidenum"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79640" y="48024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Moja proročka služba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1099728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 čemu je Mihejeva situacija slična današnjoj?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Kada mi je vjernost Isusu donijela trpljenje? 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Kako meni Gospodin govori?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0" name="Picture 12" descr="Micaiah_before_AhabandJehosh_1124-266"/>
          <p:cNvPicPr/>
          <p:nvPr/>
        </p:nvPicPr>
        <p:blipFill>
          <a:blip r:embed="rId2"/>
          <a:stretch/>
        </p:blipFill>
        <p:spPr>
          <a:xfrm>
            <a:off x="12076920" y="2520000"/>
            <a:ext cx="8083080" cy="97200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249869D-A3E4-45CE-97B0-D8CACAC1FB63}" type="slidenum"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1176120" y="1343520"/>
            <a:ext cx="17136000" cy="25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1056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ruke tvoje (Ps 31)</a:t>
            </a:r>
            <a:endParaRPr lang="hr-HR" sz="105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22680" y="6255000"/>
            <a:ext cx="19819440" cy="3666240"/>
          </a:xfrm>
          <a:prstGeom prst="rect">
            <a:avLst/>
          </a:prstGeom>
          <a:noFill/>
          <a:ln w="252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175760" y="1343520"/>
            <a:ext cx="17136000" cy="25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9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po pravdi sudi (Ps 9)</a:t>
            </a:r>
            <a:endParaRPr lang="hr-HR" sz="9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180000" y="5174640"/>
            <a:ext cx="19592640" cy="4365360"/>
          </a:xfrm>
          <a:prstGeom prst="rect">
            <a:avLst/>
          </a:prstGeom>
          <a:noFill/>
          <a:ln w="252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79640" y="1830960"/>
            <a:ext cx="16560360" cy="608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10350" b="1" i="1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Kako </a:t>
            </a:r>
            <a:br>
              <a:rPr sz="10350"/>
            </a:br>
            <a:r>
              <a:rPr lang="hr-HR" sz="10350" b="1" i="1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Mihej ben Jimla najavljuje Mesiju?</a:t>
            </a:r>
            <a:endParaRPr lang="hr-HR" sz="10350" b="0" u="none" strike="noStrike">
              <a:solidFill>
                <a:srgbClr val="FF8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72" name="Picture 18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Picture 19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Picture 30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" name="Picture 31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Picture 32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Picture 33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Picture 34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3067200" y="23616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35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506880" y="12528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36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5627520" y="38448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Box 80"/>
          <p:cNvSpPr txBox="1"/>
          <p:nvPr/>
        </p:nvSpPr>
        <p:spPr>
          <a:xfrm>
            <a:off x="2520000" y="12979440"/>
            <a:ext cx="16200000" cy="1059840"/>
          </a:xfrm>
          <a:prstGeom prst="rect">
            <a:avLst/>
          </a:prstGeom>
          <a:noFill/>
          <a:ln w="252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35. večer – amdg.eu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079640" y="8159760"/>
            <a:ext cx="18000000" cy="44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Prorok mira </a:t>
            </a:r>
            <a:br>
              <a:rPr sz="7200"/>
            </a:br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usred ratnih huškača </a:t>
            </a:r>
            <a:br>
              <a:rPr sz="7200"/>
            </a:br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(1 Kr 22,7-28; 2 Ljet 18,7-27)</a:t>
            </a:r>
            <a:endParaRPr lang="hr-HR" sz="7200" b="0" u="none" strike="noStrike">
              <a:solidFill>
                <a:srgbClr val="6633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83" name="Picture 37" descr="Micaiah_before_AhabandJehosh_1124-266"/>
          <p:cNvPicPr/>
          <p:nvPr/>
        </p:nvPicPr>
        <p:blipFill>
          <a:blip r:embed="rId5"/>
          <a:stretch/>
        </p:blipFill>
        <p:spPr>
          <a:xfrm>
            <a:off x="13738680" y="62280"/>
            <a:ext cx="6385320" cy="7677720"/>
          </a:xfrm>
          <a:prstGeom prst="rect">
            <a:avLst/>
          </a:prstGeom>
          <a:noFill/>
          <a:ln w="2520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79640" y="48024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Moja proročka služba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1099728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 čemu je Mihejeva situacija slična današnjoj?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Kada mi je vjernost Isusu donijela trpljenje? 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Kako meni Gospodin govori?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11" descr="Micaiah_before_AhabandJehosh_1124-266"/>
          <p:cNvPicPr/>
          <p:nvPr/>
        </p:nvPicPr>
        <p:blipFill>
          <a:blip r:embed="rId2"/>
          <a:stretch/>
        </p:blipFill>
        <p:spPr>
          <a:xfrm>
            <a:off x="12076920" y="2520000"/>
            <a:ext cx="8083080" cy="97200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4792E88-3B93-4808-AC55-3E2B0F7B4009}" type="slidenum"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Ime i prizori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079640" y="2156016"/>
            <a:ext cx="16560360" cy="117637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1800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e-IL" sz="96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מיכיהו</a:t>
            </a:r>
            <a:r>
              <a:rPr lang="hr-HR" sz="62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lang="hr-HR" sz="64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mikaj</a:t>
            </a:r>
            <a:r>
              <a:rPr lang="hr-HR" sz="6400" b="0" i="1" u="none" strike="noStrike" baseline="33000" err="1">
                <a:solidFill>
                  <a:srgbClr val="000000"/>
                </a:solidFill>
                <a:effectLst/>
                <a:uFillTx/>
                <a:latin typeface="Times New Roman"/>
              </a:rPr>
              <a:t>e</a:t>
            </a:r>
            <a:r>
              <a:rPr lang="hr-HR" sz="64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hu</a:t>
            </a:r>
            <a:r>
              <a:rPr lang="hr-HR" sz="64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–</a:t>
            </a:r>
            <a:br>
              <a:rPr sz="6400" dirty="0"/>
            </a:br>
            <a:r>
              <a:rPr lang="he-IL" sz="8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מיכה</a:t>
            </a:r>
            <a:r>
              <a:rPr lang="hr-HR" sz="6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lang="hr-HR" sz="64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mikâ</a:t>
            </a:r>
            <a:r>
              <a:rPr lang="hr-HR" sz="6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(npr. 2 </a:t>
            </a:r>
            <a:r>
              <a:rPr lang="hr-HR" sz="6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Ljet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18,4)</a:t>
            </a:r>
            <a:r>
              <a:rPr lang="hr-HR" sz="6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br>
              <a:rPr sz="6400" dirty="0"/>
            </a:br>
            <a:r>
              <a:rPr lang="hr-HR" sz="6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– Mi-ha-</a:t>
            </a:r>
            <a:r>
              <a:rPr lang="hr-HR" sz="6400" b="1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el</a:t>
            </a:r>
            <a:endParaRPr lang="hr-HR" sz="6400" b="0" u="none" strike="noStrike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800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1. Kralj Sjevera vijeća o ratu 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protiv Arama za </a:t>
            </a: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Ramot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Gilead</a:t>
            </a:r>
            <a:endParaRPr lang="hr-HR" sz="64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Sa svojim dvorom  (1 Kr 22,3)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Poziva kralja Juga (4)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Saziva oko 400 svojih proroka (6)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Kralj Juga traži proroka Gospodnjeg (7)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2. Dva kralja na prijestoljima (1 Kr 22,10)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i </a:t>
            </a: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Sidkijin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400" b="1" i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performance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na gradskim vratima (11)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Željezni rogovi na glavi: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15000"/>
              </a:lnSpc>
              <a:spcBef>
                <a:spcPts val="283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„ovako govori Jahve”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89" name="Picture 14" descr="micaiah20and20the20false20prophets20befo"/>
          <p:cNvPicPr/>
          <p:nvPr/>
        </p:nvPicPr>
        <p:blipFill>
          <a:blip r:embed="rId2"/>
          <a:stretch/>
        </p:blipFill>
        <p:spPr>
          <a:xfrm>
            <a:off x="11520000" y="33120"/>
            <a:ext cx="8615160" cy="644796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B17D443-2168-4587-975D-7A2124294004}" type="slidenum"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Razvoj i zaključak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079640" y="2280019"/>
            <a:ext cx="18360360" cy="116397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3. Mihej i dvorjanin 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Uputa za oportuno </a:t>
            </a:r>
            <a:br>
              <a:rPr sz="5600" dirty="0"/>
            </a:b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prorokovanje (1 Kr 22,13)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dirty="0">
                <a:solidFill>
                  <a:srgbClr val="000000"/>
                </a:solidFill>
                <a:latin typeface="Times New Roman"/>
              </a:rPr>
              <a:t>Prorokova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prisega (14): samo ono što </a:t>
            </a:r>
            <a:br>
              <a:rPr sz="5600" dirty="0"/>
            </a:b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mi Gospodin (+ moj Bog 2 </a:t>
            </a:r>
            <a:r>
              <a:rPr lang="hr-HR" sz="5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Ljet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18) </a:t>
            </a:r>
            <a:br>
              <a:rPr sz="5600" dirty="0"/>
            </a:b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kaže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4. Tri </a:t>
            </a: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Mihejeva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odgovora kralju (1 Kr 22,15-23)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5. Napad na Miheja i završna sudbina (24-28)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Otvorena obrana (25.28)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Sveopći proročki autoritet (28)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Kralj pao usprkos lukavstvu (35)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92" name="Picture 15" descr="Micaiah%27s_prophecy"/>
          <p:cNvPicPr/>
          <p:nvPr/>
        </p:nvPicPr>
        <p:blipFill>
          <a:blip r:embed="rId2"/>
          <a:stretch/>
        </p:blipFill>
        <p:spPr>
          <a:xfrm>
            <a:off x="13402800" y="27360"/>
            <a:ext cx="6750720" cy="825264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B618AE-CB3B-4E16-88B4-BDE2BF30FB50}" type="slidenum"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Skup lažnih proroka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079640" y="2340000"/>
            <a:ext cx="18900360" cy="115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Sjever: „To je naše. Zašto smo u 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miru i ne ratujemo protiv Arama?”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Jošafat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s Juga: 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„Moj narod kao i tvoj.” (1 Kr 22,4). 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„Prvo ispitaj </a:t>
            </a:r>
            <a:r>
              <a:rPr lang="hr-HR" sz="56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Jahvinu riječ!”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(22,5) </a:t>
            </a:r>
            <a:br>
              <a:rPr sz="5600" dirty="0"/>
            </a:br>
            <a:r>
              <a:rPr lang="he-IL" sz="9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 יהוה</a:t>
            </a:r>
            <a:endParaRPr lang="hr-HR" sz="9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400 kraljevih proroka: „Idi, pobijedi! </a:t>
            </a:r>
            <a:br>
              <a:rPr sz="6400" dirty="0"/>
            </a:b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Gospodin će dati u ruke kraljeve.”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Jošafat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: </a:t>
            </a:r>
            <a:r>
              <a:rPr lang="hr-HR" sz="6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Jahvin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prorok? (7)  </a:t>
            </a:r>
            <a:r>
              <a:rPr lang="hr-HR" sz="6400" b="1" err="1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נבאי</a:t>
            </a:r>
            <a:r>
              <a:rPr lang="hr-HR" sz="6400" b="1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hr-HR" sz="6400" b="1" err="1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ליהוה</a:t>
            </a:r>
            <a:endParaRPr lang="hr-HR" sz="7100" b="1">
              <a:solidFill>
                <a:srgbClr val="000000"/>
              </a:solidFill>
              <a:latin typeface="Times New Roman"/>
              <a:cs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Ahab (22,20): Jedan čovjek. Prorokuje </a:t>
            </a:r>
            <a:r>
              <a:rPr lang="hr-HR" sz="56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zlo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 (22,8).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  <a:cs typeface="Times New Roman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Sidkija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i 400 kraljevih proroka: </a:t>
            </a:r>
            <a:r>
              <a:rPr lang="he-IL" sz="9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će dati (22,12) 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Mihejevo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prorokovanje otkriva istinu 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Picture 16"/>
          <p:cNvPicPr/>
          <p:nvPr/>
        </p:nvPicPr>
        <p:blipFill>
          <a:blip r:embed="rId2"/>
          <a:stretch/>
        </p:blipFill>
        <p:spPr>
          <a:xfrm>
            <a:off x="13799520" y="28080"/>
            <a:ext cx="6366960" cy="969192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B399D1-1F3B-4995-B41E-87237BBBBEEB}" type="slidenum"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Stupnjevit proročki odgovor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1854036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1. „Uziđi, pobijedi! </a:t>
            </a:r>
            <a:br>
              <a:rPr sz="6400" dirty="0"/>
            </a:br>
            <a:r>
              <a:rPr lang="he-IL" sz="9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6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će dati!” (1 Kr 22,15; </a:t>
            </a:r>
            <a:br>
              <a:rPr sz="6400" dirty="0"/>
            </a:br>
            <a:r>
              <a:rPr lang="hr-HR" sz="6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mn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. 2 </a:t>
            </a:r>
            <a:r>
              <a:rPr lang="hr-HR" sz="6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Ljet</a:t>
            </a: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18,14)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„Miheju, da idemo u rat ili </a:t>
            </a:r>
            <a:br>
              <a:rPr sz="5600" dirty="0"/>
            </a:b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da odustanemo?”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2.  Prvo, zemaljsko viđenje (1 Kr 22,17): Izrael – </a:t>
            </a:r>
            <a:r>
              <a:rPr lang="hr-HR" sz="6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ovce bez pastira </a:t>
            </a: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(Mt 9,36; </a:t>
            </a:r>
            <a:r>
              <a:rPr lang="hr-HR" sz="6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Mk</a:t>
            </a: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6,34), raspršeni 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e-IL" sz="9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5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lang="hr-HR" sz="5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tumači: „Nemaju svojih gospodara.”</a:t>
            </a:r>
            <a:endParaRPr lang="hr-HR" sz="5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e-IL" sz="9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5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zapovijeda: „Neka se </a:t>
            </a:r>
            <a:r>
              <a:rPr lang="hr-HR" sz="56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 miru </a:t>
            </a:r>
            <a:r>
              <a:rPr lang="he-IL" sz="9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שׁלום</a:t>
            </a:r>
            <a:r>
              <a:rPr lang="hr-HR" sz="52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vrate kući!”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Kralj Ahab: Zlo proroštvo (18 – usp. „samo zlo” 8)</a:t>
            </a:r>
            <a:endParaRPr lang="hr-HR" sz="6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Picture 17" descr="1364983374_good-shepherd-modern"/>
          <p:cNvPicPr/>
          <p:nvPr/>
        </p:nvPicPr>
        <p:blipFill>
          <a:blip r:embed="rId2"/>
          <a:stretch/>
        </p:blipFill>
        <p:spPr>
          <a:xfrm>
            <a:off x="11079000" y="2093203"/>
            <a:ext cx="8972640" cy="576684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0AE419-14EF-49BD-9408-01B6A6155D0B}" type="slidenum"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FF8000"/>
                </a:solidFill>
                <a:effectLst/>
                <a:uFillTx/>
                <a:latin typeface="Georgia"/>
              </a:rPr>
              <a:t>Nebesko viđenje</a:t>
            </a:r>
            <a:endParaRPr lang="hr-HR" sz="88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079640" y="2160000"/>
            <a:ext cx="18540360" cy="1175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3. Drugo viđenje: </a:t>
            </a:r>
            <a:br>
              <a:rPr sz="6400"/>
            </a:b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Jahve na </a:t>
            </a:r>
            <a:r>
              <a:rPr lang="hr-HR" sz="6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prijestolju</a:t>
            </a: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, </a:t>
            </a:r>
            <a:br>
              <a:rPr sz="6400"/>
            </a:b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nebeski dvor (19)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Za razliku od dva </a:t>
            </a:r>
            <a:br>
              <a:rPr sz="5600"/>
            </a:b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zemaljska </a:t>
            </a:r>
            <a:r>
              <a:rPr lang="hr-HR" sz="56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prijestolja </a:t>
            </a: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(10)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Vijećanje: Tko će zavesti </a:t>
            </a:r>
            <a:br>
              <a:rPr sz="6400"/>
            </a:b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kralja da ratuje i pogine?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Duh laži (22) – pravo stanje stvari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Prorok tumači kralju (23): 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duh laži u ustima svih </a:t>
            </a:r>
            <a:r>
              <a:rPr lang="hr-HR" sz="56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tvojih</a:t>
            </a: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proroka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15000"/>
              </a:lnSpc>
              <a:spcBef>
                <a:spcPts val="567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Jahve ti proriče </a:t>
            </a:r>
            <a:r>
              <a:rPr lang="hr-HR" sz="56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zlo</a:t>
            </a:r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– (ne Mihej 8.18)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Picture 13"/>
          <p:cNvPicPr/>
          <p:nvPr/>
        </p:nvPicPr>
        <p:blipFill>
          <a:blip r:embed="rId2"/>
          <a:stretch/>
        </p:blipFill>
        <p:spPr>
          <a:xfrm>
            <a:off x="12240000" y="0"/>
            <a:ext cx="7721640" cy="93258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F083A3-E17A-46C3-81E7-D1914DA776C9}" type="slidenum"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</vt:lpstr>
      <vt:lpstr>Office</vt:lpstr>
      <vt:lpstr>Office</vt:lpstr>
      <vt:lpstr>Office</vt:lpstr>
      <vt:lpstr>Kako  Mihej ben Jimla najavljuje Mesiju?</vt:lpstr>
      <vt:lpstr>PowerPoint Presentation</vt:lpstr>
      <vt:lpstr>Kako  Mihej ben Jimla najavljuje Mesiju?</vt:lpstr>
      <vt:lpstr>Moja proročka služba</vt:lpstr>
      <vt:lpstr>Ime i prizori</vt:lpstr>
      <vt:lpstr>Razvoj i zaključak</vt:lpstr>
      <vt:lpstr>Skup lažnih proroka</vt:lpstr>
      <vt:lpstr>Stupnjevit proročki odgovor</vt:lpstr>
      <vt:lpstr>Nebesko viđenje</vt:lpstr>
      <vt:lpstr>Formalna snaga proroštva</vt:lpstr>
      <vt:lpstr>Muka Miheja, sina Jimlina</vt:lpstr>
      <vt:lpstr>Moja proročka služba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</dc:title>
  <dc:subject/>
  <dc:creator/>
  <dc:description>This work is licensed under a Creative Commons 0 License.
It makes use of the works of kka_libo_design@ashisuto.co.jp.</dc:description>
  <cp:lastModifiedBy/>
  <cp:revision>51</cp:revision>
  <cp:lastPrinted>2026-01-16T16:01:01Z</cp:lastPrinted>
  <dcterms:created xsi:type="dcterms:W3CDTF">2026-01-16T08:40:03Z</dcterms:created>
  <dcterms:modified xsi:type="dcterms:W3CDTF">2026-01-16T15:19:59Z</dcterms:modified>
  <dc:language>hr-HR</dc:language>
</cp:coreProperties>
</file>