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Default Extension="fntdata" ContentType="application/x-fontdata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media/image3.png" ContentType="image/png"/>
  <Override PartName="/ppt/media/image1.jpeg" ContentType="image/jpeg"/>
  <Override PartName="/ppt/media/image2.png" ContentType="image/png"/>
  <Override PartName="/ppt/media/image5.png" ContentType="image/png"/>
  <Override PartName="/ppt/media/image4.jpeg" ContentType="image/jpeg"/>
  <Override PartName="/ppt/media/image11.jpeg" ContentType="image/jpeg"/>
  <Override PartName="/ppt/media/image8.jpeg" ContentType="image/jpeg"/>
  <Override PartName="/ppt/media/image6.png" ContentType="image/png"/>
  <Override PartName="/ppt/media/image7.png" ContentType="image/png"/>
  <Override PartName="/ppt/media/image10.jpeg" ContentType="image/jpeg"/>
  <Override PartName="/ppt/media/image9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_rels/notesSlide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2" r:id="rId3"/>
    <p:sldMasterId id="2147483654" r:id="rId4"/>
    <p:sldMasterId id="2147483657" r:id="rId5"/>
    <p:sldMasterId id="2147483659" r:id="rId6"/>
    <p:sldMasterId id="2147483663" r:id="rId7"/>
    <p:sldMasterId id="2147483665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</p:sldIdLst>
  <p:sldSz cx="9144000" cy="6858000"/>
  <p:notesSz cx="10234613" cy="7102475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hr-H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move the slide</a:t>
            </a:r>
            <a:endParaRPr b="0" lang="hr-H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notes' format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dt" idx="2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ftr" idx="2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sldNum" idx="2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C90A8E3B-3547-4EF9-A075-277E2F7E8407}" type="slidenum"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8"/>
          <p:cNvSpPr/>
          <p:nvPr/>
        </p:nvSpPr>
        <p:spPr>
          <a:xfrm>
            <a:off x="0" y="0"/>
            <a:ext cx="3763440" cy="31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r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sz001.ppt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" name="Rectangle 5"/>
          <p:cNvSpPr/>
          <p:nvPr/>
        </p:nvSpPr>
        <p:spPr>
          <a:xfrm>
            <a:off x="4921200" y="0"/>
            <a:ext cx="3763800" cy="31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t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fld id="{45379E9D-AB00-447A-858B-BD93EF4E44DB}" type="datetime">
              <a:rPr b="0" lang="hr-HR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23.12.25</a:t>
            </a:fld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" name="Rectangle 6"/>
          <p:cNvSpPr/>
          <p:nvPr/>
        </p:nvSpPr>
        <p:spPr>
          <a:xfrm>
            <a:off x="0" y="6080040"/>
            <a:ext cx="3763440" cy="31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b">
            <a:no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r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" name="Rectangle 7"/>
          <p:cNvSpPr/>
          <p:nvPr/>
        </p:nvSpPr>
        <p:spPr>
          <a:xfrm>
            <a:off x="4921200" y="6080040"/>
            <a:ext cx="3763800" cy="31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6040" rIns="86040" tIns="43200" bIns="4320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861840"/>
                <a:tab algn="l" pos="1724040"/>
                <a:tab algn="l" pos="2585880"/>
                <a:tab algn="l" pos="3448080"/>
                <a:tab algn="l" pos="4309920"/>
                <a:tab algn="l" pos="5172120"/>
                <a:tab algn="l" pos="6033960"/>
                <a:tab algn="l" pos="6896160"/>
                <a:tab algn="l" pos="7758000"/>
                <a:tab algn="l" pos="8620200"/>
                <a:tab algn="l" pos="9482040"/>
                <a:tab algn="l" pos="10344240"/>
              </a:tabLst>
            </a:pPr>
            <a:fld id="{FDD421CF-2034-4C63-9149-1DBD0C09B398}" type="slidenum">
              <a:rPr b="0" lang="de-DE" sz="1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&lt;number&gt;</a:t>
            </a:fld>
            <a:endParaRPr b="0" lang="hr-H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" name="PlaceHolder 1"/>
          <p:cNvSpPr>
            <a:spLocks noGrp="1"/>
          </p:cNvSpPr>
          <p:nvPr>
            <p:ph type="sldImg"/>
          </p:nvPr>
        </p:nvSpPr>
        <p:spPr>
          <a:xfrm>
            <a:off x="1028520" y="650520"/>
            <a:ext cx="4344480" cy="3258720"/>
          </a:xfrm>
          <a:prstGeom prst="rect">
            <a:avLst/>
          </a:prstGeom>
          <a:ln w="0">
            <a:noFill/>
          </a:ln>
        </p:spPr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000" cy="390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52D57B9-02B7-4075-9FCB-1B23A5C10DB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Media" preserve="1">
  <p:cSld name="Title2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F8F8F1D1-3711-4BEB-8BFD-A5601F6609E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3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9739CDA1-24E8-4447-98D8-67DBE837987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24310C96-DED7-481D-9F26-16A16996268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6205D11-BD18-49D9-97F5-3D609187E72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75D03E6-ED08-4D70-AC5A-FFF07B0FD63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Obj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6854363-4D85-4528-9D37-A984D892F42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Media" preserve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DB3A32A-1115-40E0-8221-2A79ED3D5BB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Obj" preserve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3CA85C8-720D-46CD-A199-CB0335EE259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Obj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3C3138C-533E-43DC-9D37-9C7A644A69A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Obj" preserve="1">
  <p:cSld name="Title2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DCF40CEE-10CC-43AA-9496-EFCF78F3A53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2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6D065595-89D5-4BF3-80F7-0AE6005DFA8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7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11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&lt;date/time&gt;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&lt;footer&gt;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B775963-A148-4AE1-A511-01B843D2D86F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609600 h 1000"/>
              <a:gd name="GluePoint2X" fmla="*/ 0 w 1000"/>
              <a:gd name="GluePoint2Y" fmla="*/ 0 h 1000"/>
              <a:gd name="GluePoint3X" fmla="*/ 82296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dt" idx="4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&lt;date/time&gt;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ftr" idx="5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&lt;footer&gt;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sldNum" idx="6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2B1133C-881C-4667-BA2D-665E325A0AD2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609600 h 1000"/>
              <a:gd name="GluePoint2X" fmla="*/ 0 w 1000"/>
              <a:gd name="GluePoint2Y" fmla="*/ 0 h 1000"/>
              <a:gd name="GluePoint3X" fmla="*/ 82296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7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&lt;date/time&gt;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8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&lt;footer&gt;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sldNum" idx="9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83D4014-58E6-47F5-9CFD-CB1D48275DFD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"/>
          <p:cNvSpPr/>
          <p:nvPr/>
        </p:nvSpPr>
        <p:spPr>
          <a:xfrm>
            <a:off x="380880" y="228600"/>
            <a:ext cx="8229600" cy="609480"/>
          </a:xfrm>
          <a:custGeom>
            <a:avLst/>
            <a:gdLst/>
            <a:ahLst/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  <p:sldLayoutId id="2147483656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914040" y="1523520"/>
            <a:ext cx="7623000" cy="175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50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50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dt" idx="10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&lt;date/time&gt;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ftr" idx="11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&lt;footer&gt;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sldNum" idx="12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C88A00A-67B7-4130-B490-6CDF8AACD024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"/>
          <p:cNvSpPr/>
          <p:nvPr/>
        </p:nvSpPr>
        <p:spPr>
          <a:xfrm>
            <a:off x="609480" y="1219320"/>
            <a:ext cx="7925040" cy="914400"/>
          </a:xfrm>
          <a:custGeom>
            <a:avLst/>
            <a:gdLst/>
            <a:ahLst/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44520" algn="ctr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71400" algn="ctr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023840" algn="ctr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341360" algn="ctr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34136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34136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42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22400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39920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681200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681200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13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&lt;date/time&gt;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ftr" idx="14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&lt;footer&gt;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sldNum" idx="15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CB75231-C20C-4382-8EFC-626A7A7F3FD4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"/>
          <p:cNvSpPr/>
          <p:nvPr/>
        </p:nvSpPr>
        <p:spPr>
          <a:xfrm>
            <a:off x="380880" y="228600"/>
            <a:ext cx="8229600" cy="609480"/>
          </a:xfrm>
          <a:custGeom>
            <a:avLst/>
            <a:gdLst/>
            <a:ahLst/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2"/>
    <p:sldLayoutId id="2147483661" r:id="rId3"/>
    <p:sldLayoutId id="2147483662" r:id="rId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914040" y="1523520"/>
            <a:ext cx="7622640" cy="1752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5000" strike="noStrike" u="non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b="0" lang="hr-HR" sz="5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dt" idx="16"/>
          </p:nvPr>
        </p:nvSpPr>
        <p:spPr>
          <a:xfrm>
            <a:off x="45684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&lt;date/time&gt;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ftr" idx="17"/>
          </p:nvPr>
        </p:nvSpPr>
        <p:spPr>
          <a:xfrm>
            <a:off x="3124080" y="6243480"/>
            <a:ext cx="289548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&lt;footer&gt;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sldNum" idx="18"/>
          </p:nvPr>
        </p:nvSpPr>
        <p:spPr>
          <a:xfrm>
            <a:off x="655272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BACAD75-5188-4F23-A339-4E0849C20DA4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609480" y="1219320"/>
            <a:ext cx="7924680" cy="914040"/>
          </a:xfrm>
          <a:custGeom>
            <a:avLst/>
            <a:gdLst>
              <a:gd name="textAreaLeft" fmla="*/ 0 w 7924680"/>
              <a:gd name="textAreaRight" fmla="*/ 7925040 w 7924680"/>
              <a:gd name="textAreaTop" fmla="*/ 0 h 914040"/>
              <a:gd name="textAreaBottom" fmla="*/ 914400 h 914040"/>
            </a:gdLst>
            <a:ahLst/>
            <a:cxnLst/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1" lang="en-GB" sz="1800" strike="noStrike" u="none">
              <a:solidFill>
                <a:srgbClr val="000000"/>
              </a:solidFill>
              <a:effectLst/>
              <a:uFillTx/>
              <a:latin typeface="Tahoma"/>
              <a:ea typeface="DejaVu Sans"/>
            </a:endParaRPr>
          </a:p>
        </p:txBody>
      </p:sp>
      <p:sp>
        <p:nvSpPr>
          <p:cNvPr id="67" name=""/>
          <p:cNvSpPr/>
          <p:nvPr/>
        </p:nvSpPr>
        <p:spPr>
          <a:xfrm>
            <a:off x="1981080" y="3962520"/>
            <a:ext cx="6512040" cy="36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1" lang="en-GB" sz="1800" strike="noStrike" u="none">
              <a:solidFill>
                <a:srgbClr val="000000"/>
              </a:solidFill>
              <a:effectLst/>
              <a:uFillTx/>
              <a:latin typeface="Tahoma"/>
              <a:ea typeface="DejaVu Sans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44520" algn="ctr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GB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 algn="ctr">
              <a:lnSpc>
                <a:spcPct val="100000"/>
              </a:lnSpc>
              <a:spcBef>
                <a:spcPts val="5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 algn="ctr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 algn="ctr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hr-H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7"/>
          <p:cNvSpPr/>
          <p:nvPr/>
        </p:nvSpPr>
        <p:spPr>
          <a:xfrm>
            <a:off x="609480" y="1219320"/>
            <a:ext cx="7924680" cy="914040"/>
          </a:xfrm>
          <a:custGeom>
            <a:avLst/>
            <a:gdLst>
              <a:gd name="textAreaLeft" fmla="*/ 0 w 7924680"/>
              <a:gd name="textAreaRight" fmla="*/ 7925040 w 7924680"/>
              <a:gd name="textAreaTop" fmla="*/ 0 h 914040"/>
              <a:gd name="textAreaBottom" fmla="*/ 914400 h 914040"/>
              <a:gd name="GluePoint1X" fmla="*/ 0 w 1000"/>
              <a:gd name="GluePoint1Y" fmla="*/ 914400 h 1000"/>
              <a:gd name="GluePoint2X" fmla="*/ 0 w 1000"/>
              <a:gd name="GluePoint2Y" fmla="*/ 0 h 1000"/>
              <a:gd name="GluePoint3X" fmla="*/ 79248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Verdana"/>
              <a:ea typeface="DejaVu Sans"/>
            </a:endParaRPr>
          </a:p>
        </p:txBody>
      </p:sp>
      <p:sp>
        <p:nvSpPr>
          <p:cNvPr id="72" name="Line 8"/>
          <p:cNvSpPr/>
          <p:nvPr/>
        </p:nvSpPr>
        <p:spPr>
          <a:xfrm>
            <a:off x="1981080" y="3962520"/>
            <a:ext cx="6512040" cy="36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Verdana"/>
              <a:ea typeface="DejaVu Sans"/>
            </a:endParaRPr>
          </a:p>
        </p:txBody>
      </p:sp>
      <p:sp>
        <p:nvSpPr>
          <p:cNvPr id="73" name="PlaceHolder 1"/>
          <p:cNvSpPr>
            <a:spLocks noGrp="1"/>
          </p:cNvSpPr>
          <p:nvPr>
            <p:ph type="ftr" idx="19"/>
          </p:nvPr>
        </p:nvSpPr>
        <p:spPr>
          <a:xfrm>
            <a:off x="3124080" y="6243480"/>
            <a:ext cx="289548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&lt;footer&gt;</a:t>
            </a:r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sldNum" idx="20"/>
          </p:nvPr>
        </p:nvSpPr>
        <p:spPr>
          <a:xfrm>
            <a:off x="655272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06CAF45-A710-43DE-8EA8-E526F8D982FA}" type="slidenum">
              <a:rPr b="0" lang="de-DE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dt" idx="21"/>
          </p:nvPr>
        </p:nvSpPr>
        <p:spPr>
          <a:xfrm>
            <a:off x="45684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buNone/>
              <a:def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hr-H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hr-H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0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ubTitle"/>
          </p:nvPr>
        </p:nvSpPr>
        <p:spPr>
          <a:xfrm>
            <a:off x="2050560" y="4076280"/>
            <a:ext cx="6949080" cy="132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Što nam kaže </a:t>
            </a:r>
            <a:br>
              <a:rPr sz="4000"/>
            </a:br>
            <a:r>
              <a:rPr b="1" i="1" lang="hr-HR" sz="4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Knjiga o Ruti</a:t>
            </a:r>
            <a:endParaRPr b="0" lang="hr-HR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5" name="Picture 11" descr="ruth2"/>
          <p:cNvPicPr/>
          <p:nvPr/>
        </p:nvPicPr>
        <p:blipFill>
          <a:blip r:embed="rId1"/>
          <a:stretch/>
        </p:blipFill>
        <p:spPr>
          <a:xfrm>
            <a:off x="6322680" y="0"/>
            <a:ext cx="2857320" cy="4619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6" name="PlaceHolder 2"/>
          <p:cNvSpPr>
            <a:spLocks noGrp="1"/>
          </p:cNvSpPr>
          <p:nvPr>
            <p:ph type="title"/>
          </p:nvPr>
        </p:nvSpPr>
        <p:spPr>
          <a:xfrm>
            <a:off x="684000" y="1267920"/>
            <a:ext cx="5256000" cy="259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hr-HR" sz="6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Betlehemska prijateljica</a:t>
            </a:r>
            <a:endParaRPr b="0" lang="hr-HR" sz="6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7" name="Picture 1" descr=""/>
          <p:cNvPicPr/>
          <p:nvPr/>
        </p:nvPicPr>
        <p:blipFill>
          <a:blip r:embed="rId2"/>
          <a:stretch/>
        </p:blipFill>
        <p:spPr>
          <a:xfrm>
            <a:off x="179640" y="189000"/>
            <a:ext cx="936360" cy="93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8" name="Text Box 1"/>
          <p:cNvSpPr/>
          <p:nvPr/>
        </p:nvSpPr>
        <p:spPr>
          <a:xfrm>
            <a:off x="1187640" y="189000"/>
            <a:ext cx="4679640" cy="88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defTabSz="914400">
              <a:lnSpc>
                <a:spcPct val="100000"/>
              </a:lnSpc>
              <a:spcBef>
                <a:spcPts val="106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17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Filozofsko-teološki institut Družbe Isusove</a:t>
            </a:r>
            <a:br>
              <a:rPr sz="1700"/>
            </a:br>
            <a:r>
              <a:rPr b="1" lang="hr-HR" sz="17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Jordanovac 110 </a:t>
            </a:r>
            <a:endParaRPr b="0" lang="hr-HR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Studij filozofije i teologije </a:t>
            </a: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Noćni susret</a:t>
            </a:r>
            <a:endParaRPr b="0" lang="hr-HR" sz="48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456840" y="1260000"/>
            <a:ext cx="8218440" cy="4870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 nogu Boazovih </a:t>
            </a:r>
            <a:br>
              <a:rPr sz="3000"/>
            </a:b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(usp. Jakovljevo </a:t>
            </a:r>
            <a:br>
              <a:rPr sz="3000"/>
            </a:b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uzglavlje)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92280" indent="-34776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Razgovor (3,9s):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Ruta: “skrbnik” (9)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Boaz: Blagoslovljen  </a:t>
            </a:r>
            <a:r>
              <a:rPr b="1" lang="he-IL" sz="30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10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Najava legalnoga skrbništva” (“vrata” 11)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Ruta </a:t>
            </a: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žena vrsna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Šest mjerica je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č</a:t>
            </a:r>
            <a:r>
              <a:rPr b="1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ma 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b="1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3,15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 </a:t>
            </a:r>
            <a:r>
              <a:rPr b="1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6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x 15 l?)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Izvještaj 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b="1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3,16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r>
              <a:rPr b="1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i darovi za Noemi 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b="1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3,17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1" name="Picture 9" descr="http://i.ytimg.com/vi/8Lp6zdJ8rT4/maxresdefault.jpg"/>
          <p:cNvPicPr/>
          <p:nvPr/>
        </p:nvPicPr>
        <p:blipFill>
          <a:blip r:embed="rId1"/>
          <a:stretch/>
        </p:blipFill>
        <p:spPr>
          <a:xfrm>
            <a:off x="4420080" y="403920"/>
            <a:ext cx="4723920" cy="2656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3B8E025-5EA0-473F-A32A-26DACF459735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7" dur="indefinite" restart="never" nodeType="tmRoot">
          <p:childTnLst>
            <p:seq>
              <p:cTn id="218" dur="indefinite" nodeType="mainSeq">
                <p:childTnLst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3" dur="2000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8" dur="2000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3" dur="2000"/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8" dur="2000"/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3" dur="2000"/>
                                        <p:tgtEl>
                                          <p:spTgt spid="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8" dur="2000"/>
                                        <p:tgtEl>
                                          <p:spTgt spid="1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2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Rasplet – “Vjenčanje”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457200" y="1080000"/>
            <a:ext cx="8229600" cy="505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Pred 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deset muškaraca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na 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vratima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(Rut 4,2)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Boaz nudi onome koji ima prednost (4,4):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“Otkupi!” → </a:t>
            </a:r>
            <a:r>
              <a:rPr b="1" lang="he-IL" sz="30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גאל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go’el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Konačan odgovor Boazu u 4,6: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“Ti preuzmi otkup” (6)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Popratna gesta (7s): 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skidanje sandale (!) (7s)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Dobra želja svjedoka Ruti (11s):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Kao Rahela i Lea (11)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Kao Tamara Judi (12)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4" name="Picture 5" descr="boazsandal"/>
          <p:cNvPicPr/>
          <p:nvPr/>
        </p:nvPicPr>
        <p:blipFill>
          <a:blip r:embed="rId1"/>
          <a:stretch/>
        </p:blipFill>
        <p:spPr>
          <a:xfrm>
            <a:off x="5946840" y="2781360"/>
            <a:ext cx="3197160" cy="4076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FFBC6E8-2BDD-4547-84BD-778A270F51A2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9" dur="indefinite" restart="never" nodeType="tmRoot">
          <p:childTnLst>
            <p:seq>
              <p:cTn id="250" dur="indefinite" nodeType="mainSeq">
                <p:childTnLst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55" dur="5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60" dur="5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65" dur="50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70" dur="500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5" dur="2000"/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0" dur="2000"/>
                                        <p:tgtEl>
                                          <p:spTgt spid="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2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Ruta žena i majka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Rođen sin (13) – </a:t>
            </a:r>
            <a:br>
              <a:rPr sz="3000"/>
            </a:b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mjesto u povijesti (17.21s):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2x “Obed, Jišaj, David” (4,17s)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Nagrađena solidarnost (3,5.11):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Ruta svekrvi: 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“Učinit ću sve kako mi kažeš” (3,5)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Boaz Ruti: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“Učinit ću za te sve što zatražiš” (3,11)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7" name="Picture 5" descr="ANd9GcSB5A3TSagrOXquB6FYJOvoFEu9PfHhvBqnJa2rCOS8ytX-QuNA"/>
          <p:cNvPicPr/>
          <p:nvPr/>
        </p:nvPicPr>
        <p:blipFill>
          <a:blip r:embed="rId1"/>
          <a:stretch/>
        </p:blipFill>
        <p:spPr>
          <a:xfrm>
            <a:off x="6296040" y="0"/>
            <a:ext cx="2847960" cy="3209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364D2EC-6961-4C70-859D-1073B51A2588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1" dur="indefinite" restart="never" nodeType="tmRoot">
          <p:childTnLst>
            <p:seq>
              <p:cTn id="282" dur="indefinite" nodeType="mainSeq">
                <p:childTnLst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7" dur="10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8" dur="10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89" dur="10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4" dur="1000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5" dur="1000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96" dur="10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1" dur="1000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2" dur="1000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03" dur="10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8" dur="1000" fill="hold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9" dur="1000" fill="hold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10" dur="10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229240" cy="1139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hr-HR" sz="4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Teološka snaga</a:t>
            </a:r>
            <a:endParaRPr b="0" lang="hr-HR" sz="48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468000" y="1080000"/>
            <a:ext cx="7631640" cy="508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Otkupitelj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(Lev 25, NZ)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pohodio narod svoj (Rut 1,6;</a:t>
            </a:r>
            <a:br>
              <a:rPr sz="3000"/>
            </a:b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Lk 1,68)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živima i mrtvima (2,20)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Iskazati milost – privrženost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Noemi snahama: Bog vam </a:t>
            </a:r>
            <a:br>
              <a:rPr sz="2600"/>
            </a:b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iskazao, kao vi pokojnima </a:t>
            </a:r>
            <a:br>
              <a:rPr sz="2600"/>
            </a:b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meni (1,8)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Boaz Ruti: tvoj 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čin milosti 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(3,10)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1282680" y="6066720"/>
            <a:ext cx="18036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1" name="Picture 2" descr="imgfullsize?id=ag1iaWJsZS1saWJyYXJ5cg8LEgdQaWN0dXJlGOjbIgw"/>
          <p:cNvPicPr/>
          <p:nvPr/>
        </p:nvPicPr>
        <p:blipFill>
          <a:blip r:embed="rId1"/>
          <a:stretch/>
        </p:blipFill>
        <p:spPr>
          <a:xfrm>
            <a:off x="6742080" y="0"/>
            <a:ext cx="2402280" cy="4680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1" dur="indefinite" restart="never" nodeType="tmRoot">
          <p:childTnLst>
            <p:seq>
              <p:cTn id="312" dur="indefinite" nodeType="mainSeq">
                <p:childTnLst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7" dur="1000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8" dur="1000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19" dur="10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4" dur="1000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5" dur="1000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26" dur="10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1" dur="1000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2" dur="1000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33" dur="1000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8" dur="1000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9" dur="1000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40" dur="1000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5" dur="1000" fill="hold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6" dur="1000" fill="hold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47" dur="1000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1"/>
          <p:cNvSpPr/>
          <p:nvPr/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A52248C-2FB8-40BA-8B7D-4A2DAD51CF77}" type="slidenum">
              <a:rPr b="0" lang="hr-HR" sz="1200" strike="noStrike" u="non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b="0" lang="hr-H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40000" y="1799280"/>
            <a:ext cx="7838640" cy="216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hr-HR" sz="6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Petoknjižje i </a:t>
            </a:r>
            <a:br>
              <a:rPr sz="6600"/>
            </a:br>
            <a:r>
              <a:rPr b="1" lang="hr-HR" sz="6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Povijesne knjige</a:t>
            </a:r>
            <a:endParaRPr b="0" lang="en-US" sz="6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1800000" y="3962160"/>
            <a:ext cx="7343280" cy="2895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0" defTabSz="91440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→ Nastava: FTI </a:t>
            </a:r>
            <a:br>
              <a:rPr sz="2800"/>
            </a:b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→  Petoknjižje i Povijesne knjige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</a:tabLst>
            </a:pP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Literatura, Audio i video udžbenik</a:t>
            </a:r>
            <a:endParaRPr b="0" lang="hr-H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2" name="Picture 15" descr=""/>
          <p:cNvPicPr/>
          <p:nvPr/>
        </p:nvPicPr>
        <p:blipFill>
          <a:blip r:embed="rId1"/>
          <a:stretch/>
        </p:blipFill>
        <p:spPr>
          <a:xfrm>
            <a:off x="179280" y="189000"/>
            <a:ext cx="936360" cy="93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3" name="Text Box 2"/>
          <p:cNvSpPr/>
          <p:nvPr/>
        </p:nvSpPr>
        <p:spPr>
          <a:xfrm>
            <a:off x="1187280" y="189000"/>
            <a:ext cx="4679640" cy="88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defTabSz="914400">
              <a:lnSpc>
                <a:spcPct val="100000"/>
              </a:lnSpc>
              <a:spcBef>
                <a:spcPts val="106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17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Filozofsko-teološki institut Družbe Isusove</a:t>
            </a:r>
            <a:br>
              <a:rPr sz="1700"/>
            </a:br>
            <a:r>
              <a:rPr b="1" lang="hr-HR" sz="17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Jordanovac 110 </a:t>
            </a:r>
            <a:endParaRPr b="0" lang="hr-HR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Studij filozofije i teologije </a:t>
            </a: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4" name="Picture 16" descr=""/>
          <p:cNvPicPr/>
          <p:nvPr/>
        </p:nvPicPr>
        <p:blipFill>
          <a:blip r:embed="rId2"/>
          <a:stretch/>
        </p:blipFill>
        <p:spPr>
          <a:xfrm>
            <a:off x="6297840" y="0"/>
            <a:ext cx="2899080" cy="3239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2050560" y="4076280"/>
            <a:ext cx="6949080" cy="132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Što nam kaže </a:t>
            </a:r>
            <a:br>
              <a:rPr sz="4000"/>
            </a:br>
            <a:r>
              <a:rPr b="1" i="1" lang="hr-HR" sz="4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Knjiga o Ruti</a:t>
            </a:r>
            <a:endParaRPr b="0" lang="hr-HR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6" name="Picture 8" descr="ruth2"/>
          <p:cNvPicPr/>
          <p:nvPr/>
        </p:nvPicPr>
        <p:blipFill>
          <a:blip r:embed="rId1"/>
          <a:stretch/>
        </p:blipFill>
        <p:spPr>
          <a:xfrm>
            <a:off x="6322680" y="0"/>
            <a:ext cx="2857320" cy="4619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7" name="PlaceHolder 2"/>
          <p:cNvSpPr>
            <a:spLocks noGrp="1"/>
          </p:cNvSpPr>
          <p:nvPr>
            <p:ph type="title"/>
          </p:nvPr>
        </p:nvSpPr>
        <p:spPr>
          <a:xfrm>
            <a:off x="684000" y="1267920"/>
            <a:ext cx="5256000" cy="259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hr-HR" sz="66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Betlehemska prijateljica</a:t>
            </a:r>
            <a:endParaRPr b="0" lang="hr-HR" sz="6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8" name="Picture 10" descr=""/>
          <p:cNvPicPr/>
          <p:nvPr/>
        </p:nvPicPr>
        <p:blipFill>
          <a:blip r:embed="rId2"/>
          <a:stretch/>
        </p:blipFill>
        <p:spPr>
          <a:xfrm>
            <a:off x="179640" y="189000"/>
            <a:ext cx="936360" cy="93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9" name="Text Box 3"/>
          <p:cNvSpPr/>
          <p:nvPr/>
        </p:nvSpPr>
        <p:spPr>
          <a:xfrm>
            <a:off x="1187640" y="189000"/>
            <a:ext cx="4679640" cy="88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defTabSz="914400">
              <a:lnSpc>
                <a:spcPct val="100000"/>
              </a:lnSpc>
              <a:spcBef>
                <a:spcPts val="106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17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Filozofsko-teološki institut Družbe Isusove</a:t>
            </a:r>
            <a:br>
              <a:rPr sz="1700"/>
            </a:br>
            <a:r>
              <a:rPr b="1" lang="hr-HR" sz="17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Jordanovac 110 </a:t>
            </a:r>
            <a:endParaRPr b="0" lang="hr-HR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Studij filozofije i teologije </a:t>
            </a:r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229240" cy="1139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hr-HR" sz="4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Značenje</a:t>
            </a:r>
            <a:endParaRPr b="0" lang="hr-HR" sz="48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68000" y="900000"/>
            <a:ext cx="7631640" cy="52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Bet-Lehem – kuća kruha, dom hrane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Rođenje Isusovo 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Prorok Mihej pred Mudracima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Davidov zavičaj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Premda su u Obećanoj zemlji: glad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Prestala glad (Rut 1,6)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Bez ratovanja i velikih tema: život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Moab – nakazni pra-neprijatelj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Još u vrijeme Elizeja 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Izopačeno podrijetlo  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Ljudske žrtve Kemošu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Elimelek – moj Bog (je) kralj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"/>
          <p:cNvSpPr/>
          <p:nvPr/>
        </p:nvSpPr>
        <p:spPr>
          <a:xfrm>
            <a:off x="1282680" y="6066720"/>
            <a:ext cx="18036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endParaRPr b="0" lang="hr-H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3" name="Picture 6" descr="imgfullsize?id=ag1iaWJsZS1saWJyYXJ5cg8LEgdQaWN0dXJlGOjbIgw"/>
          <p:cNvPicPr/>
          <p:nvPr/>
        </p:nvPicPr>
        <p:blipFill>
          <a:blip r:embed="rId1"/>
          <a:stretch/>
        </p:blipFill>
        <p:spPr>
          <a:xfrm>
            <a:off x="6582240" y="0"/>
            <a:ext cx="2562120" cy="4991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2" dur="5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7" dur="500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2" dur="500"/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60000" y="12024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50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Smještaj</a:t>
            </a:r>
            <a:endParaRPr b="0" lang="hr-HR" sz="50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900000"/>
            <a:ext cx="8542800" cy="523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Živa povijest Biblije: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Spisi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3. dio HB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“u dane kad su </a:t>
            </a:r>
            <a:br>
              <a:rPr sz="3000"/>
            </a:b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sudili suci”... (Rut 1,1)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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Septuaginta: </a:t>
            </a: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Povijesne knjige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Ruta: Ljubi </a:t>
            </a:r>
            <a:r>
              <a:rPr b="1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bližnjega 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(Lev 19,18) – ž. r.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Lijepo prima, lijepo primljena – suprotno Lk 2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 Moapskih na betlehemske poljane (1,19)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Judeja (1,1.2.7; 4,12) – Izrael (2,12; 4,7.11; 4,14)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0">
              <a:spcBef>
                <a:spcPts val="6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1"/>
          <a:stretch/>
        </p:blipFill>
        <p:spPr>
          <a:xfrm>
            <a:off x="5311440" y="0"/>
            <a:ext cx="3832560" cy="3060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C13DD4F4-B4ED-40C2-8AF2-9857983402B7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9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4" dur="5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9" dur="5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Iz teške nevolje</a:t>
            </a:r>
            <a:endParaRPr b="0" lang="hr-HR" sz="48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229600" cy="4933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umire i svekar (Rut 1,3) i muž i “šogor” (5)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Mahlon = oboljeti, Kiljon = dokrajčiti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Sveti 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ostatak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Noemi bez muža (1,3), bez sinova (5)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Slatkoj Svesilni dao gorčinu: </a:t>
            </a:r>
            <a:r>
              <a:rPr b="1" i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Mara 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(1,20)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Ruta uz svekrvu (1,14), Orpa se vraća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Uz plač 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b="1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1,9.14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Izvještaj Boazu (2,11):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Što si sve učinila… </a:t>
            </a:r>
            <a:br>
              <a:rPr sz="3000"/>
            </a:b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došla u nepoznat narod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9" name="" descr=""/>
          <p:cNvPicPr/>
          <p:nvPr/>
        </p:nvPicPr>
        <p:blipFill>
          <a:blip r:embed="rId1"/>
          <a:stretch/>
        </p:blipFill>
        <p:spPr>
          <a:xfrm>
            <a:off x="4930200" y="3634560"/>
            <a:ext cx="4179600" cy="3079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29474168-BD7B-4425-8B8D-D4CFDE95481A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8" dur="indefinite" restart="never" nodeType="tmRoot">
          <p:childTnLst>
            <p:seq>
              <p:cTn id="69" dur="indefinite" nodeType="mainSeq">
                <p:childTnLst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74" dur="5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83" dur="500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8" dur="5000" fill="hold"/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" dur="5000" fill="hold"/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4" dur="1000" fill="hold"/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5" dur="1000" fill="hold"/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6" dur="1000"/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de-DE" sz="4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Prijateljica</a:t>
            </a:r>
            <a:endParaRPr b="0" lang="hr-HR" sz="48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457200" y="934560"/>
            <a:ext cx="8362800" cy="5005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Preuzima inicijativu </a:t>
            </a:r>
            <a:br>
              <a:rPr sz="2600"/>
            </a:b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(Rut 2,2)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92280" indent="-34776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Marljiva snaha 2,2.17.23: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“Idem pabirčiti” (2,2) </a:t>
            </a:r>
            <a:br>
              <a:rPr sz="2600"/>
            </a:b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usp. 2,7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Zakon: kod žetve ostavi za siromaha i stranca (Lev 19,9)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 ranoga jutra (2,7), cijeli dan (17)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 kraja žetve (2,23)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„Gazda” je uočava (2,5): </a:t>
            </a:r>
            <a:r>
              <a:rPr b="1" lang="hr-HR" sz="2600" strike="noStrike" u="sng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Čija je?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Dobrohotno je prima (2,8s.14.16):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92280" indent="-34776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Posao, zaštita, piće (2,8s)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92280" indent="-34776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Obrok (2,14), dodatni plod berbe (2,16)</a:t>
            </a:r>
            <a:endParaRPr b="0" lang="hr-HR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6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2" name="" descr=""/>
          <p:cNvPicPr/>
          <p:nvPr/>
        </p:nvPicPr>
        <p:blipFill>
          <a:blip r:embed="rId1"/>
          <a:stretch/>
        </p:blipFill>
        <p:spPr>
          <a:xfrm>
            <a:off x="4680000" y="0"/>
            <a:ext cx="4534560" cy="2550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333F739D-4D28-4D22-9C56-398BCDF4C4B0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7" dur="indefinite" restart="never" nodeType="tmRoot">
          <p:childTnLst>
            <p:seq>
              <p:cTn id="98" dur="indefinite" nodeType="mainSeq">
                <p:childTnLst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03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08" dur="5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13" dur="500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8" dur="2000"/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23" dur="500"/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8" dur="1000" fill="hold"/>
                                        <p:tgtEl>
                                          <p:spTgt spid="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9" dur="1000" fill="hold"/>
                                        <p:tgtEl>
                                          <p:spTgt spid="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30" dur="1000"/>
                                        <p:tgtEl>
                                          <p:spTgt spid="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5" dur="1000" fill="hold"/>
                                        <p:tgtEl>
                                          <p:spTgt spid="1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6" dur="1000" fill="hold"/>
                                        <p:tgtEl>
                                          <p:spTgt spid="1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37" dur="1000"/>
                                        <p:tgtEl>
                                          <p:spTgt spid="1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360000" y="12024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8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Snaha i svekrva</a:t>
            </a:r>
            <a:endParaRPr b="0" lang="hr-HR" sz="48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456840" y="907920"/>
            <a:ext cx="8218440" cy="522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sz="2600" strike="noStrike" u="none">
                <a:solidFill>
                  <a:srgbClr val="3b812f"/>
                </a:solidFill>
                <a:effectLst/>
                <a:uFillTx/>
                <a:latin typeface="Times New Roman"/>
                <a:ea typeface="Times New Roman"/>
              </a:rPr>
              <a:t>ostaje</a:t>
            </a:r>
            <a:r>
              <a:rPr b="1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 Noemi (Rut 1,14)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 Boazovim sluškinjama </a:t>
            </a:r>
            <a:br>
              <a:rPr sz="2500"/>
            </a:b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sluškinjama (2,8.21.23), </a:t>
            </a:r>
            <a:endParaRPr b="0" lang="hr-HR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Ps 63: duša se moja k tebi </a:t>
            </a:r>
            <a:r>
              <a:rPr b="1" i="1" sz="2500" strike="noStrike" u="none">
                <a:solidFill>
                  <a:srgbClr val="3b812f"/>
                </a:solidFill>
                <a:effectLst/>
                <a:uFillTx/>
                <a:latin typeface="Times New Roman"/>
                <a:ea typeface="Times New Roman"/>
              </a:rPr>
              <a:t>privija</a:t>
            </a:r>
            <a:endParaRPr b="0" lang="hr-HR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prihva</a:t>
            </a: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ć</a:t>
            </a:r>
            <a:r>
              <a:rPr b="1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 Bo</a:t>
            </a: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ž</a:t>
            </a:r>
            <a:r>
              <a:rPr b="1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ji autoritet </a:t>
            </a: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(Rut </a:t>
            </a:r>
            <a:r>
              <a:rPr b="1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1,1</a:t>
            </a: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6):</a:t>
            </a:r>
            <a:endParaRPr b="0" lang="hr-HR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“Tvoj Bog je moj Bog”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Dijeli obrok (2,14) sa svekrvom (18)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Izvješćuje oba puta (2,19; 3,16)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Svekrva zna Boaza (2,20 usp. 2,1)</a:t>
            </a:r>
            <a:endParaRPr b="0" lang="hr-HR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“skrbnik” (2,20), rođak njezina pokojnoga muža (2,1)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10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5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Ruta sluša svekrvin savjet: 3,1-4</a:t>
            </a:r>
            <a:endParaRPr b="0" lang="hr-HR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“Sve što kažeš učinit ću” (3,5)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5" name="Picture 4" descr="2567102788"/>
          <p:cNvPicPr/>
          <p:nvPr/>
        </p:nvPicPr>
        <p:blipFill>
          <a:blip r:embed="rId1"/>
          <a:stretch/>
        </p:blipFill>
        <p:spPr>
          <a:xfrm>
            <a:off x="6066000" y="0"/>
            <a:ext cx="3078000" cy="414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AAD1C92-1A52-4F49-BFCC-A8D12EF207F8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8" dur="indefinite" restart="never" nodeType="tmRoot">
          <p:childTnLst>
            <p:seq>
              <p:cTn id="139" dur="indefinite" nodeType="mainSeq">
                <p:childTnLst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4" dur="1000" fill="hold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5" dur="1000" fill="hold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6" dur="10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1" dur="1000" fill="hold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2" dur="1000" fill="hold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53" dur="10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8" dur="1000" fill="hold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9" dur="1000" fill="hold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0" dur="1000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5" dur="1000" fill="hold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6" dur="1000" fill="hold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7" dur="1000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2" dur="2000"/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7" dur="2000"/>
                                        <p:tgtEl>
                                          <p:spTgt spid="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2" dur="500" fill="hold"/>
                                        <p:tgtEl>
                                          <p:spTgt spid="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3" dur="500" fill="hold"/>
                                        <p:tgtEl>
                                          <p:spTgt spid="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8" dur="500" fill="hold"/>
                                        <p:tgtEl>
                                          <p:spTgt spid="1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9" dur="500" fill="hold"/>
                                        <p:tgtEl>
                                          <p:spTgt spid="1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4200" strike="noStrike" u="non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Gospodar i sluškinja</a:t>
            </a:r>
            <a:endParaRPr b="0" lang="hr-HR" sz="4200" strike="noStrike" u="non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Ruta zahvalno prihvaća (Rut 2,10):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“Paziš na me, strankinju”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Boaz cijeni njezin postupak (11s):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“Bog ti uzvratio”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“tražiš okrilje Jahvino”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69960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2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Rutin odgovor (13):</a:t>
            </a:r>
            <a:endParaRPr b="0" lang="hr-H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“Utješio si me” (</a:t>
            </a:r>
            <a:r>
              <a:rPr b="1" lang="he-IL" sz="3000" strike="noStrike" u="non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נחם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pi. </a:t>
            </a:r>
            <a:r>
              <a:rPr b="0" i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niḥam</a:t>
            </a:r>
            <a:r>
              <a:rPr b="1" lang="hr-HR" sz="3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8" name="Picture 5" descr="imgfullsize?id=ag1iaWJsZS1saWJyYXJ5cg8LEgdQaWN0dXJlGOjbIgw"/>
          <p:cNvPicPr/>
          <p:nvPr/>
        </p:nvPicPr>
        <p:blipFill>
          <a:blip r:embed="rId1"/>
          <a:stretch/>
        </p:blipFill>
        <p:spPr>
          <a:xfrm>
            <a:off x="6581880" y="907920"/>
            <a:ext cx="2562120" cy="4991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1A757B1-AE26-4510-BDA4-9D6895FE145A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0" dur="indefinite" restart="never" nodeType="tmRoot">
          <p:childTnLst>
            <p:seq>
              <p:cTn id="191" dur="indefinite" nodeType="mainSeq">
                <p:childTnLst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96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1" dur="10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2" dur="10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03" dur="10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8" dur="1000" fill="hold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9" dur="1000" fill="hold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10" dur="1000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5" dur="500" fill="hold"/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6" dur="500" fill="hold"/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</TotalTime>
  <Application>LibreOffice/25.8.3.2$Windows_X86_64 LibreOffice_project/8ca8d55c161d602844f5428fa4b58097424e324e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2014-12-08T09:16:22Z</dcterms:created>
  <dc:creator>Niko</dc:creator>
  <dc:description/>
  <dc:language>hr-HR</dc:language>
  <cp:lastModifiedBy/>
  <cp:lastPrinted>2025-12-23T08:05:43Z</cp:lastPrinted>
  <dcterms:modified xsi:type="dcterms:W3CDTF">2025-12-23T08:05:03Z</dcterms:modified>
  <cp:revision>48</cp:revision>
  <dc:subject/>
  <dc:title>Slide 1</dc:title>
</cp:coreProperties>
</file>