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Default Extension="fntdata" ContentType="application/x-fontdata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media/image13.jpeg" ContentType="image/jpeg"/>
  <Override PartName="/ppt/media/image3.png" ContentType="image/png"/>
  <Override PartName="/ppt/media/image11.png" ContentType="image/png"/>
  <Override PartName="/ppt/media/image8.png" ContentType="image/png"/>
  <Override PartName="/ppt/media/image1.jpeg" ContentType="image/jpeg"/>
  <Override PartName="/ppt/media/image2.png" ContentType="image/png"/>
  <Override PartName="/ppt/media/image7.png" ContentType="image/png"/>
  <Override PartName="/ppt/media/image6.jpeg" ContentType="image/jpeg"/>
  <Override PartName="/ppt/media/image4.png" ContentType="image/png"/>
  <Override PartName="/ppt/media/image5.png" ContentType="image/png"/>
  <Override PartName="/ppt/media/image9.png" ContentType="image/png"/>
  <Override PartName="/ppt/media/image10.jpeg" ContentType="image/jpeg"/>
  <Override PartName="/ppt/media/image12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3" r:id="rId4"/>
    <p:sldMasterId id="2147483655" r:id="rId5"/>
    <p:sldMasterId id="214748365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/>
  <p:notesSz cx="6400800" cy="86868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"/>
          <p:cNvSpPr/>
          <p:nvPr/>
        </p:nvSpPr>
        <p:spPr>
          <a:xfrm>
            <a:off x="0" y="0"/>
            <a:ext cx="6400800" cy="8686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79560" rIns="79560" tIns="39960" bIns="3996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795240"/>
                <a:tab algn="l" pos="1590840"/>
                <a:tab algn="l" pos="2386080"/>
                <a:tab algn="l" pos="3181320"/>
                <a:tab algn="l" pos="3976560"/>
                <a:tab algn="l" pos="4772160"/>
                <a:tab algn="l" pos="5567400"/>
                <a:tab algn="l" pos="6362640"/>
                <a:tab algn="l" pos="7157880"/>
                <a:tab algn="l" pos="7953480"/>
                <a:tab algn="l" pos="8748720"/>
                <a:tab algn="l" pos="9543960"/>
                <a:tab algn="l" pos="10339560"/>
              </a:tabLst>
            </a:pPr>
            <a:r>
              <a:rPr b="0" lang="de-DE" sz="1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sz14_tob_est</a:t>
            </a:r>
            <a:endParaRPr b="0" lang="hr-HR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dt" idx="16"/>
          </p:nvPr>
        </p:nvSpPr>
        <p:spPr>
          <a:xfrm>
            <a:off x="3625920" y="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79560" rIns="79560" tIns="39960" bIns="3996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795240"/>
                <a:tab algn="l" pos="1590840"/>
                <a:tab algn="l" pos="2386080"/>
                <a:tab algn="l" pos="3181320"/>
                <a:tab algn="l" pos="3976560"/>
                <a:tab algn="l" pos="4772160"/>
                <a:tab algn="l" pos="5567400"/>
                <a:tab algn="l" pos="6362640"/>
                <a:tab algn="l" pos="7157880"/>
                <a:tab algn="l" pos="7953480"/>
                <a:tab algn="l" pos="8748720"/>
                <a:tab algn="l" pos="9543960"/>
                <a:tab algn="l" pos="10339560"/>
              </a:tabLst>
              <a:defRPr b="0" lang="de-DE" sz="1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795240"/>
                <a:tab algn="l" pos="1590840"/>
                <a:tab algn="l" pos="2386080"/>
                <a:tab algn="l" pos="3181320"/>
                <a:tab algn="l" pos="3976560"/>
                <a:tab algn="l" pos="4772160"/>
                <a:tab algn="l" pos="5567400"/>
                <a:tab algn="l" pos="6362640"/>
                <a:tab algn="l" pos="7157880"/>
                <a:tab algn="l" pos="7953480"/>
                <a:tab algn="l" pos="8748720"/>
                <a:tab algn="l" pos="9543960"/>
                <a:tab algn="l" pos="10339560"/>
              </a:tabLst>
            </a:pPr>
            <a:r>
              <a:rPr b="0" lang="de-DE" sz="1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03.12.13</a:t>
            </a:r>
            <a:endParaRPr b="0" lang="hr-HR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sldImg"/>
          </p:nvPr>
        </p:nvSpPr>
        <p:spPr>
          <a:xfrm>
            <a:off x="1028520" y="651960"/>
            <a:ext cx="4343400" cy="3257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move the slide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360" cy="39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notes' format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ftr" idx="17"/>
          </p:nvPr>
        </p:nvSpPr>
        <p:spPr>
          <a:xfrm>
            <a:off x="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79560" rIns="79560" tIns="39960" bIns="3996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795240"/>
                <a:tab algn="l" pos="1590840"/>
                <a:tab algn="l" pos="2386080"/>
                <a:tab algn="l" pos="3181320"/>
                <a:tab algn="l" pos="3976560"/>
                <a:tab algn="l" pos="4772160"/>
                <a:tab algn="l" pos="5567400"/>
                <a:tab algn="l" pos="6362640"/>
                <a:tab algn="l" pos="7157880"/>
                <a:tab algn="l" pos="7953480"/>
                <a:tab algn="l" pos="8748720"/>
                <a:tab algn="l" pos="9543960"/>
                <a:tab algn="l" pos="10339560"/>
              </a:tabLst>
              <a:defRPr b="0" lang="de-DE" sz="1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795240"/>
                <a:tab algn="l" pos="1590840"/>
                <a:tab algn="l" pos="2386080"/>
                <a:tab algn="l" pos="3181320"/>
                <a:tab algn="l" pos="3976560"/>
                <a:tab algn="l" pos="4772160"/>
                <a:tab algn="l" pos="5567400"/>
                <a:tab algn="l" pos="6362640"/>
                <a:tab algn="l" pos="7157880"/>
                <a:tab algn="l" pos="7953480"/>
                <a:tab algn="l" pos="8748720"/>
                <a:tab algn="l" pos="9543960"/>
                <a:tab algn="l" pos="10339560"/>
              </a:tabLst>
            </a:pPr>
            <a:r>
              <a:rPr b="0" lang="de-DE" sz="1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b="0" lang="hr-HR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sldNum" idx="18"/>
          </p:nvPr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79560" rIns="79560" tIns="39960" bIns="3996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795240"/>
                <a:tab algn="l" pos="1590840"/>
                <a:tab algn="l" pos="2386080"/>
                <a:tab algn="l" pos="3181320"/>
                <a:tab algn="l" pos="3976560"/>
                <a:tab algn="l" pos="4772160"/>
                <a:tab algn="l" pos="5567400"/>
                <a:tab algn="l" pos="6362640"/>
                <a:tab algn="l" pos="7157880"/>
                <a:tab algn="l" pos="7953480"/>
                <a:tab algn="l" pos="8748720"/>
                <a:tab algn="l" pos="9543960"/>
                <a:tab algn="l" pos="10339560"/>
              </a:tabLst>
              <a:defRPr b="0" lang="de-DE" sz="1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795240"/>
                <a:tab algn="l" pos="1590840"/>
                <a:tab algn="l" pos="2386080"/>
                <a:tab algn="l" pos="3181320"/>
                <a:tab algn="l" pos="3976560"/>
                <a:tab algn="l" pos="4772160"/>
                <a:tab algn="l" pos="5567400"/>
                <a:tab algn="l" pos="6362640"/>
                <a:tab algn="l" pos="7157880"/>
                <a:tab algn="l" pos="7953480"/>
                <a:tab algn="l" pos="8748720"/>
                <a:tab algn="l" pos="9543960"/>
                <a:tab algn="l" pos="10339560"/>
              </a:tabLst>
            </a:pPr>
            <a:fld id="{15DD28CD-4498-4212-8A75-682A25293976}" type="slidenum">
              <a:rPr b="0" lang="de-DE" sz="1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&lt;number&gt;</a:t>
            </a:fld>
            <a:endParaRPr b="0" lang="hr-HR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2"/>
          <p:cNvSpPr/>
          <p:nvPr/>
        </p:nvSpPr>
        <p:spPr>
          <a:xfrm>
            <a:off x="0" y="0"/>
            <a:ext cx="277344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36000" bIns="360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722160"/>
                <a:tab algn="l" pos="1444680"/>
                <a:tab algn="l" pos="2166840"/>
                <a:tab algn="l" pos="2889360"/>
                <a:tab algn="l" pos="3611520"/>
                <a:tab algn="l" pos="4334040"/>
                <a:tab algn="l" pos="5056200"/>
                <a:tab algn="l" pos="5778360"/>
                <a:tab algn="l" pos="6500880"/>
                <a:tab algn="l" pos="7223040"/>
                <a:tab algn="l" pos="7945560"/>
                <a:tab algn="l" pos="8667720"/>
                <a:tab algn="l" pos="9390240"/>
                <a:tab algn="l" pos="10112400"/>
                <a:tab algn="l" pos="10834560"/>
              </a:tabLst>
            </a:pPr>
            <a:r>
              <a:rPr b="0" lang="de-DE" sz="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sz14_tob_est</a:t>
            </a:r>
            <a:endParaRPr b="0" lang="hr-HR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Rectangle 3"/>
          <p:cNvSpPr/>
          <p:nvPr/>
        </p:nvSpPr>
        <p:spPr>
          <a:xfrm>
            <a:off x="3625920" y="0"/>
            <a:ext cx="277344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36000" bIns="360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722160"/>
                <a:tab algn="l" pos="1444680"/>
                <a:tab algn="l" pos="2166840"/>
                <a:tab algn="l" pos="2889360"/>
                <a:tab algn="l" pos="3611520"/>
                <a:tab algn="l" pos="4334040"/>
                <a:tab algn="l" pos="5056200"/>
                <a:tab algn="l" pos="5778360"/>
                <a:tab algn="l" pos="6500880"/>
                <a:tab algn="l" pos="7223040"/>
                <a:tab algn="l" pos="7945560"/>
                <a:tab algn="l" pos="8667720"/>
                <a:tab algn="l" pos="9390240"/>
                <a:tab algn="l" pos="10112400"/>
                <a:tab algn="l" pos="10834560"/>
              </a:tabLst>
            </a:pPr>
            <a:r>
              <a:rPr b="0" lang="de-DE" sz="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03.12.13</a:t>
            </a:r>
            <a:endParaRPr b="0" lang="hr-HR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Rectangle 6"/>
          <p:cNvSpPr/>
          <p:nvPr/>
        </p:nvSpPr>
        <p:spPr>
          <a:xfrm>
            <a:off x="0" y="8251920"/>
            <a:ext cx="277344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36000" bIns="360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722160"/>
                <a:tab algn="l" pos="1444680"/>
                <a:tab algn="l" pos="2166840"/>
                <a:tab algn="l" pos="2889360"/>
                <a:tab algn="l" pos="3611520"/>
                <a:tab algn="l" pos="4334040"/>
                <a:tab algn="l" pos="5056200"/>
                <a:tab algn="l" pos="5778360"/>
                <a:tab algn="l" pos="6500880"/>
                <a:tab algn="l" pos="7223040"/>
                <a:tab algn="l" pos="7945560"/>
                <a:tab algn="l" pos="8667720"/>
                <a:tab algn="l" pos="9390240"/>
                <a:tab algn="l" pos="10112400"/>
                <a:tab algn="l" pos="10834560"/>
              </a:tabLst>
            </a:pPr>
            <a:r>
              <a:rPr b="0" lang="de-DE" sz="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b="0" lang="hr-HR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Rectangle 7"/>
          <p:cNvSpPr/>
          <p:nvPr/>
        </p:nvSpPr>
        <p:spPr>
          <a:xfrm>
            <a:off x="3625920" y="8251920"/>
            <a:ext cx="277344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36000" bIns="360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722160"/>
                <a:tab algn="l" pos="1444680"/>
                <a:tab algn="l" pos="2166840"/>
                <a:tab algn="l" pos="2889360"/>
                <a:tab algn="l" pos="3611520"/>
                <a:tab algn="l" pos="4334040"/>
                <a:tab algn="l" pos="5056200"/>
                <a:tab algn="l" pos="5778360"/>
                <a:tab algn="l" pos="6500880"/>
                <a:tab algn="l" pos="7223040"/>
                <a:tab algn="l" pos="7945560"/>
                <a:tab algn="l" pos="8667720"/>
                <a:tab algn="l" pos="9390240"/>
                <a:tab algn="l" pos="10112400"/>
                <a:tab algn="l" pos="10834560"/>
              </a:tabLst>
            </a:pPr>
            <a:fld id="{3950DF62-AEBF-4FA0-B59A-CD752A38CA09}" type="slidenum">
              <a:rPr b="0" lang="de-DE" sz="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&lt;number&gt;</a:t>
            </a:fld>
            <a:endParaRPr b="0" lang="hr-HR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PlaceHolder 1"/>
          <p:cNvSpPr>
            <a:spLocks noGrp="1"/>
          </p:cNvSpPr>
          <p:nvPr>
            <p:ph type="sldImg"/>
          </p:nvPr>
        </p:nvSpPr>
        <p:spPr>
          <a:xfrm>
            <a:off x="1025640" y="652320"/>
            <a:ext cx="4346640" cy="3259440"/>
          </a:xfrm>
          <a:prstGeom prst="rect">
            <a:avLst/>
          </a:prstGeom>
          <a:ln w="0">
            <a:noFill/>
          </a:ln>
        </p:spPr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852480" y="4125600"/>
            <a:ext cx="4695840" cy="39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8"/>
          <p:cNvSpPr/>
          <p:nvPr/>
        </p:nvSpPr>
        <p:spPr>
          <a:xfrm>
            <a:off x="0" y="0"/>
            <a:ext cx="3763440" cy="31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r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sz001.ppt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Rectangle 5"/>
          <p:cNvSpPr/>
          <p:nvPr/>
        </p:nvSpPr>
        <p:spPr>
          <a:xfrm>
            <a:off x="4921200" y="0"/>
            <a:ext cx="3763800" cy="31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t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fld id="{410A5860-5956-4854-AECE-3093BBE9054B}" type="datetime">
              <a:rPr b="0" lang="hr-HR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16.12.25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Rectangle 9"/>
          <p:cNvSpPr/>
          <p:nvPr/>
        </p:nvSpPr>
        <p:spPr>
          <a:xfrm>
            <a:off x="0" y="6080040"/>
            <a:ext cx="3763440" cy="31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b">
            <a:no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r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Rectangle 10"/>
          <p:cNvSpPr/>
          <p:nvPr/>
        </p:nvSpPr>
        <p:spPr>
          <a:xfrm>
            <a:off x="4921200" y="6080040"/>
            <a:ext cx="3763800" cy="31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fld id="{AF3F921D-289B-4BE5-A888-0B77530D4BC1}" type="slidenum"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&lt;number&gt;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PlaceHolder 1"/>
          <p:cNvSpPr>
            <a:spLocks noGrp="1"/>
          </p:cNvSpPr>
          <p:nvPr>
            <p:ph type="sldImg"/>
          </p:nvPr>
        </p:nvSpPr>
        <p:spPr>
          <a:xfrm>
            <a:off x="1028520" y="650520"/>
            <a:ext cx="4344480" cy="3258720"/>
          </a:xfrm>
          <a:prstGeom prst="rect">
            <a:avLst/>
          </a:prstGeom>
          <a:ln w="0">
            <a:noFill/>
          </a:ln>
        </p:spPr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000" cy="390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"/>
          <p:cNvSpPr/>
          <p:nvPr/>
        </p:nvSpPr>
        <p:spPr>
          <a:xfrm>
            <a:off x="0" y="0"/>
            <a:ext cx="277344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36000" bIns="360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722160"/>
                <a:tab algn="l" pos="1444680"/>
                <a:tab algn="l" pos="2166840"/>
                <a:tab algn="l" pos="2889360"/>
                <a:tab algn="l" pos="3611520"/>
                <a:tab algn="l" pos="4334040"/>
                <a:tab algn="l" pos="5056200"/>
                <a:tab algn="l" pos="5778360"/>
                <a:tab algn="l" pos="6500880"/>
                <a:tab algn="l" pos="7223040"/>
                <a:tab algn="l" pos="7945560"/>
                <a:tab algn="l" pos="8667720"/>
                <a:tab algn="l" pos="9390240"/>
                <a:tab algn="l" pos="10112400"/>
                <a:tab algn="l" pos="10834560"/>
              </a:tabLst>
            </a:pPr>
            <a:r>
              <a:rPr b="0" lang="de-DE" sz="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sz14_tob_est</a:t>
            </a:r>
            <a:endParaRPr b="0" lang="hr-HR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Rectangle 12"/>
          <p:cNvSpPr/>
          <p:nvPr/>
        </p:nvSpPr>
        <p:spPr>
          <a:xfrm>
            <a:off x="3625920" y="0"/>
            <a:ext cx="277344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36000" bIns="360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722160"/>
                <a:tab algn="l" pos="1444680"/>
                <a:tab algn="l" pos="2166840"/>
                <a:tab algn="l" pos="2889360"/>
                <a:tab algn="l" pos="3611520"/>
                <a:tab algn="l" pos="4334040"/>
                <a:tab algn="l" pos="5056200"/>
                <a:tab algn="l" pos="5778360"/>
                <a:tab algn="l" pos="6500880"/>
                <a:tab algn="l" pos="7223040"/>
                <a:tab algn="l" pos="7945560"/>
                <a:tab algn="l" pos="8667720"/>
                <a:tab algn="l" pos="9390240"/>
                <a:tab algn="l" pos="10112400"/>
                <a:tab algn="l" pos="10834560"/>
              </a:tabLst>
            </a:pPr>
            <a:r>
              <a:rPr b="0" lang="de-DE" sz="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03.12.13</a:t>
            </a:r>
            <a:endParaRPr b="0" lang="hr-HR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Rectangle 13"/>
          <p:cNvSpPr/>
          <p:nvPr/>
        </p:nvSpPr>
        <p:spPr>
          <a:xfrm>
            <a:off x="0" y="8251920"/>
            <a:ext cx="277344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36000" bIns="360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722160"/>
                <a:tab algn="l" pos="1444680"/>
                <a:tab algn="l" pos="2166840"/>
                <a:tab algn="l" pos="2889360"/>
                <a:tab algn="l" pos="3611520"/>
                <a:tab algn="l" pos="4334040"/>
                <a:tab algn="l" pos="5056200"/>
                <a:tab algn="l" pos="5778360"/>
                <a:tab algn="l" pos="6500880"/>
                <a:tab algn="l" pos="7223040"/>
                <a:tab algn="l" pos="7945560"/>
                <a:tab algn="l" pos="8667720"/>
                <a:tab algn="l" pos="9390240"/>
                <a:tab algn="l" pos="10112400"/>
                <a:tab algn="l" pos="10834560"/>
              </a:tabLst>
            </a:pPr>
            <a:r>
              <a:rPr b="0" lang="de-DE" sz="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b="0" lang="hr-HR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Rectangle 14"/>
          <p:cNvSpPr/>
          <p:nvPr/>
        </p:nvSpPr>
        <p:spPr>
          <a:xfrm>
            <a:off x="3625920" y="8251920"/>
            <a:ext cx="277344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36000" bIns="360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722160"/>
                <a:tab algn="l" pos="1444680"/>
                <a:tab algn="l" pos="2166840"/>
                <a:tab algn="l" pos="2889360"/>
                <a:tab algn="l" pos="3611520"/>
                <a:tab algn="l" pos="4334040"/>
                <a:tab algn="l" pos="5056200"/>
                <a:tab algn="l" pos="5778360"/>
                <a:tab algn="l" pos="6500880"/>
                <a:tab algn="l" pos="7223040"/>
                <a:tab algn="l" pos="7945560"/>
                <a:tab algn="l" pos="8667720"/>
                <a:tab algn="l" pos="9390240"/>
                <a:tab algn="l" pos="10112400"/>
                <a:tab algn="l" pos="10834560"/>
              </a:tabLst>
            </a:pPr>
            <a:fld id="{3708D0A3-A341-4641-AD19-4392F9C9EB3E}" type="slidenum">
              <a:rPr b="0" lang="de-DE" sz="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&lt;number&gt;</a:t>
            </a:fld>
            <a:endParaRPr b="0" lang="hr-HR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PlaceHolder 1"/>
          <p:cNvSpPr>
            <a:spLocks noGrp="1"/>
          </p:cNvSpPr>
          <p:nvPr>
            <p:ph type="sldImg"/>
          </p:nvPr>
        </p:nvSpPr>
        <p:spPr>
          <a:xfrm>
            <a:off x="1025640" y="652320"/>
            <a:ext cx="4346640" cy="3259440"/>
          </a:xfrm>
          <a:prstGeom prst="rect">
            <a:avLst/>
          </a:prstGeom>
          <a:ln w="0">
            <a:noFill/>
          </a:ln>
        </p:spPr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852480" y="4125600"/>
            <a:ext cx="4695840" cy="39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2"/>
          <p:cNvSpPr/>
          <p:nvPr/>
        </p:nvSpPr>
        <p:spPr>
          <a:xfrm>
            <a:off x="0" y="0"/>
            <a:ext cx="277344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36000" bIns="360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722160"/>
                <a:tab algn="l" pos="1444680"/>
                <a:tab algn="l" pos="2166840"/>
                <a:tab algn="l" pos="2889360"/>
                <a:tab algn="l" pos="3611520"/>
                <a:tab algn="l" pos="4334040"/>
                <a:tab algn="l" pos="5056200"/>
                <a:tab algn="l" pos="5778360"/>
                <a:tab algn="l" pos="6500880"/>
                <a:tab algn="l" pos="7223040"/>
                <a:tab algn="l" pos="7945560"/>
                <a:tab algn="l" pos="8667720"/>
                <a:tab algn="l" pos="9390240"/>
                <a:tab algn="l" pos="10112400"/>
                <a:tab algn="l" pos="10834560"/>
              </a:tabLst>
            </a:pPr>
            <a:r>
              <a:rPr b="0" lang="de-DE" sz="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sz14_tob_est</a:t>
            </a:r>
            <a:endParaRPr b="0" lang="hr-HR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Rectangle 3"/>
          <p:cNvSpPr/>
          <p:nvPr/>
        </p:nvSpPr>
        <p:spPr>
          <a:xfrm>
            <a:off x="3625920" y="0"/>
            <a:ext cx="277344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36000" bIns="360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722160"/>
                <a:tab algn="l" pos="1444680"/>
                <a:tab algn="l" pos="2166840"/>
                <a:tab algn="l" pos="2889360"/>
                <a:tab algn="l" pos="3611520"/>
                <a:tab algn="l" pos="4334040"/>
                <a:tab algn="l" pos="5056200"/>
                <a:tab algn="l" pos="5778360"/>
                <a:tab algn="l" pos="6500880"/>
                <a:tab algn="l" pos="7223040"/>
                <a:tab algn="l" pos="7945560"/>
                <a:tab algn="l" pos="8667720"/>
                <a:tab algn="l" pos="9390240"/>
                <a:tab algn="l" pos="10112400"/>
                <a:tab algn="l" pos="10834560"/>
              </a:tabLst>
            </a:pPr>
            <a:r>
              <a:rPr b="0" lang="de-DE" sz="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03.12.13</a:t>
            </a:r>
            <a:endParaRPr b="0" lang="hr-HR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Rectangle 6"/>
          <p:cNvSpPr/>
          <p:nvPr/>
        </p:nvSpPr>
        <p:spPr>
          <a:xfrm>
            <a:off x="0" y="8251920"/>
            <a:ext cx="277344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36000" bIns="360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722160"/>
                <a:tab algn="l" pos="1444680"/>
                <a:tab algn="l" pos="2166840"/>
                <a:tab algn="l" pos="2889360"/>
                <a:tab algn="l" pos="3611520"/>
                <a:tab algn="l" pos="4334040"/>
                <a:tab algn="l" pos="5056200"/>
                <a:tab algn="l" pos="5778360"/>
                <a:tab algn="l" pos="6500880"/>
                <a:tab algn="l" pos="7223040"/>
                <a:tab algn="l" pos="7945560"/>
                <a:tab algn="l" pos="8667720"/>
                <a:tab algn="l" pos="9390240"/>
                <a:tab algn="l" pos="10112400"/>
                <a:tab algn="l" pos="10834560"/>
              </a:tabLst>
            </a:pPr>
            <a:r>
              <a:rPr b="0" lang="de-DE" sz="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b="0" lang="hr-HR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Rectangle 7"/>
          <p:cNvSpPr/>
          <p:nvPr/>
        </p:nvSpPr>
        <p:spPr>
          <a:xfrm>
            <a:off x="3625920" y="8251920"/>
            <a:ext cx="277344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36000" bIns="360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722160"/>
                <a:tab algn="l" pos="1444680"/>
                <a:tab algn="l" pos="2166840"/>
                <a:tab algn="l" pos="2889360"/>
                <a:tab algn="l" pos="3611520"/>
                <a:tab algn="l" pos="4334040"/>
                <a:tab algn="l" pos="5056200"/>
                <a:tab algn="l" pos="5778360"/>
                <a:tab algn="l" pos="6500880"/>
                <a:tab algn="l" pos="7223040"/>
                <a:tab algn="l" pos="7945560"/>
                <a:tab algn="l" pos="8667720"/>
                <a:tab algn="l" pos="9390240"/>
                <a:tab algn="l" pos="10112400"/>
                <a:tab algn="l" pos="10834560"/>
              </a:tabLst>
            </a:pPr>
            <a:fld id="{5DBAB939-B05C-4C8F-B685-A34108B4FC98}" type="slidenum">
              <a:rPr b="0" lang="de-DE" sz="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&lt;number&gt;</a:t>
            </a:fld>
            <a:endParaRPr b="0" lang="hr-HR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1025640" y="652320"/>
            <a:ext cx="4346640" cy="3259440"/>
          </a:xfrm>
          <a:prstGeom prst="rect">
            <a:avLst/>
          </a:prstGeom>
          <a:ln w="0">
            <a:noFill/>
          </a:ln>
        </p:spPr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360" cy="39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3820051-487C-426E-8296-7B9DB8EEEB0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B43E808-03DB-48E1-86E7-87811B02594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071520C-3B70-4E03-AEF8-571153B369B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8EA6280-503A-4D06-9378-086E545F71C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E4BF611-6B77-4D02-A6E1-308892E25F4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ue_Curv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857C43AC-E9ED-4EE4-9CA3-82BD9AFACF1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4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5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03.12.2013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amdg.eu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0E1481F-A5A2-46A8-8315-8BCFFB5FF754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textAreaLeft" fmla="*/ 0 w 8229600"/>
              <a:gd name="textAreaRight" fmla="*/ 8229960 w 8229600"/>
              <a:gd name="textAreaTop" fmla="*/ 0 h 609480"/>
              <a:gd name="textAreaBottom" fmla="*/ 609840 h 609480"/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textAreaLeft" fmla="*/ 0 w 7925040"/>
              <a:gd name="textAreaRight" fmla="*/ 7925400 w 7925040"/>
              <a:gd name="textAreaTop" fmla="*/ 0 h 914400"/>
              <a:gd name="textAreaBottom" fmla="*/ 914760 h 914400"/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dt" idx="4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03.12.2013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ftr" idx="5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amdg.eu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sldNum" idx="6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F1D6F48-329C-48EE-90AC-51ECFDB99373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  <p:sldLayoutId id="2147483652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7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03.12.2013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8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amdg.eu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9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9087700-75B0-4FBF-8FFC-8A9AC3AF3D63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textAreaLeft" fmla="*/ 0 w 8229600"/>
              <a:gd name="textAreaRight" fmla="*/ 8229960 w 8229600"/>
              <a:gd name="textAreaTop" fmla="*/ 0 h 609480"/>
              <a:gd name="textAreaBottom" fmla="*/ 609840 h 609480"/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7"/>
          <p:cNvSpPr/>
          <p:nvPr/>
        </p:nvSpPr>
        <p:spPr>
          <a:xfrm>
            <a:off x="609480" y="1219320"/>
            <a:ext cx="7924680" cy="914040"/>
          </a:xfrm>
          <a:custGeom>
            <a:avLst/>
            <a:gdLst>
              <a:gd name="textAreaLeft" fmla="*/ 0 w 7924680"/>
              <a:gd name="textAreaRight" fmla="*/ 7925040 w 7924680"/>
              <a:gd name="textAreaTop" fmla="*/ 0 h 914040"/>
              <a:gd name="textAreaBottom" fmla="*/ 914400 h 914040"/>
              <a:gd name="GluePoint1X" fmla="*/ 0 w 1000"/>
              <a:gd name="GluePoint1Y" fmla="*/ 914400 h 1000"/>
              <a:gd name="GluePoint2X" fmla="*/ 0 w 1000"/>
              <a:gd name="GluePoint2Y" fmla="*/ 0 h 1000"/>
              <a:gd name="GluePoint3X" fmla="*/ 79248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Verdana"/>
              <a:ea typeface="DejaVu Sans"/>
            </a:endParaRPr>
          </a:p>
        </p:txBody>
      </p:sp>
      <p:sp>
        <p:nvSpPr>
          <p:cNvPr id="32" name="Line 8"/>
          <p:cNvSpPr/>
          <p:nvPr/>
        </p:nvSpPr>
        <p:spPr>
          <a:xfrm>
            <a:off x="1981080" y="3962520"/>
            <a:ext cx="6512040" cy="36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Verdana"/>
              <a:ea typeface="DejaVu Sans"/>
            </a:endParaRPr>
          </a:p>
        </p:txBody>
      </p:sp>
      <p:sp>
        <p:nvSpPr>
          <p:cNvPr id="33" name="PlaceHolder 1"/>
          <p:cNvSpPr>
            <a:spLocks noGrp="1"/>
          </p:cNvSpPr>
          <p:nvPr>
            <p:ph type="ftr" idx="10"/>
          </p:nvPr>
        </p:nvSpPr>
        <p:spPr>
          <a:xfrm>
            <a:off x="3124080" y="6243480"/>
            <a:ext cx="28954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&lt;footer&gt;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ldNum" idx="11"/>
          </p:nvPr>
        </p:nvSpPr>
        <p:spPr>
          <a:xfrm>
            <a:off x="655272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08BC121-C2FC-470D-ADD5-3B63E0A5C95F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dt" idx="12"/>
          </p:nvPr>
        </p:nvSpPr>
        <p:spPr>
          <a:xfrm>
            <a:off x="45684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"/>
          <p:cNvSpPr/>
          <p:nvPr/>
        </p:nvSpPr>
        <p:spPr>
          <a:xfrm>
            <a:off x="360" y="0"/>
            <a:ext cx="9141120" cy="87084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endParaRPr b="0" lang="hr-HR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2880" y="6095880"/>
            <a:ext cx="9141120" cy="76392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endParaRPr b="0" lang="hr-HR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26520" y="217440"/>
            <a:ext cx="8490960" cy="57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3240" strike="noStrike" u="none">
                <a:solidFill>
                  <a:srgbClr val="eeeeee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hr-HR" sz="3240" strike="noStrike" u="none">
              <a:solidFill>
                <a:srgbClr val="eeeeee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26520" y="1306080"/>
            <a:ext cx="8490960" cy="435420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txBody>
          <a:bodyPr lIns="0" rIns="0" tIns="0" bIns="0" anchor="t">
            <a:spAutoFit/>
          </a:bodyPr>
          <a:p>
            <a:pPr marL="432000" indent="-324000">
              <a:spcBef>
                <a:spcPts val="1281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hr-HR" sz="2900" strike="noStrike" u="none">
                <a:solidFill>
                  <a:srgbClr val="009bdd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hr-HR" sz="2900" strike="noStrike" u="none">
              <a:solidFill>
                <a:srgbClr val="009bdd"/>
              </a:solidFill>
              <a:effectLst/>
              <a:uFillTx/>
              <a:latin typeface="Times New Roman"/>
            </a:endParaRPr>
          </a:p>
          <a:p>
            <a:pPr lvl="1" marL="864000" indent="-324000">
              <a:spcBef>
                <a:spcPts val="1026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hr-HR" sz="2540" strike="noStrike" u="none">
                <a:solidFill>
                  <a:srgbClr val="009bdd"/>
                </a:solidFill>
                <a:effectLst/>
                <a:uFillTx/>
                <a:latin typeface="Times New Roman"/>
              </a:rPr>
              <a:t>Second Outline Level</a:t>
            </a:r>
            <a:endParaRPr b="0" lang="hr-HR" sz="2540" strike="noStrike" u="none">
              <a:solidFill>
                <a:srgbClr val="009bdd"/>
              </a:solidFill>
              <a:effectLst/>
              <a:uFillTx/>
              <a:latin typeface="Times New Roman"/>
            </a:endParaRPr>
          </a:p>
          <a:p>
            <a:pPr lvl="2" marL="1296000" indent="-288000">
              <a:spcBef>
                <a:spcPts val="765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hr-HR" sz="2180" strike="noStrike" u="none">
                <a:solidFill>
                  <a:srgbClr val="009bdd"/>
                </a:solidFill>
                <a:effectLst/>
                <a:uFillTx/>
                <a:latin typeface="Times New Roman"/>
              </a:rPr>
              <a:t>Third Outline Level</a:t>
            </a:r>
            <a:endParaRPr b="0" lang="hr-HR" sz="2180" strike="noStrike" u="none">
              <a:solidFill>
                <a:srgbClr val="009bdd"/>
              </a:solidFill>
              <a:effectLst/>
              <a:uFillTx/>
              <a:latin typeface="Times New Roman"/>
            </a:endParaRPr>
          </a:p>
          <a:p>
            <a:pPr lvl="3" marL="1728000" indent="-216000">
              <a:spcBef>
                <a:spcPts val="507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hr-HR" sz="1810" strike="noStrike" u="none">
                <a:solidFill>
                  <a:srgbClr val="009bdd"/>
                </a:solidFill>
                <a:effectLst/>
                <a:uFillTx/>
                <a:latin typeface="Times New Roman"/>
              </a:rPr>
              <a:t>Fourth Outline Level</a:t>
            </a:r>
            <a:endParaRPr b="0" lang="hr-HR" sz="1810" strike="noStrike" u="none">
              <a:solidFill>
                <a:srgbClr val="009bdd"/>
              </a:solidFill>
              <a:effectLst/>
              <a:uFillTx/>
              <a:latin typeface="Times New Roman"/>
            </a:endParaRPr>
          </a:p>
          <a:p>
            <a:pPr lvl="4" marL="2160000" indent="-216000">
              <a:spcBef>
                <a:spcPts val="252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hr-HR" sz="2190" strike="noStrike" u="none">
                <a:solidFill>
                  <a:srgbClr val="009bdd"/>
                </a:solidFill>
                <a:effectLst/>
                <a:uFillTx/>
                <a:latin typeface="Times New Roman"/>
              </a:rPr>
              <a:t>Fifth Outline Level</a:t>
            </a:r>
            <a:endParaRPr b="0" lang="hr-HR" sz="2190" strike="noStrike" u="none">
              <a:solidFill>
                <a:srgbClr val="009bdd"/>
              </a:solidFill>
              <a:effectLst/>
              <a:uFillTx/>
              <a:latin typeface="Times New Roman"/>
            </a:endParaRPr>
          </a:p>
          <a:p>
            <a:pPr lvl="5" marL="2592000" indent="-216000">
              <a:spcBef>
                <a:spcPts val="3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hr-HR" sz="2640" strike="noStrike" u="none">
                <a:solidFill>
                  <a:srgbClr val="009bdd"/>
                </a:solidFill>
                <a:effectLst/>
                <a:uFillTx/>
                <a:latin typeface="Times New Roman"/>
              </a:rPr>
              <a:t>Sixth Outline Level</a:t>
            </a:r>
            <a:endParaRPr b="0" lang="hr-HR" sz="2640" strike="noStrike" u="none">
              <a:solidFill>
                <a:srgbClr val="009bdd"/>
              </a:solidFill>
              <a:effectLst/>
              <a:uFillTx/>
              <a:latin typeface="Times New Roman"/>
            </a:endParaRPr>
          </a:p>
          <a:p>
            <a:pPr lvl="6" marL="3024000" indent="-216000">
              <a:spcBef>
                <a:spcPts val="366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hr-HR" sz="3200" strike="noStrike" u="none">
                <a:solidFill>
                  <a:srgbClr val="009bdd"/>
                </a:solidFill>
                <a:effectLst/>
                <a:uFillTx/>
                <a:latin typeface="Times New Roman"/>
              </a:rPr>
              <a:t>Seventh Outline Level</a:t>
            </a:r>
            <a:endParaRPr b="0" lang="hr-HR" sz="3200" strike="noStrike" u="none">
              <a:solidFill>
                <a:srgbClr val="009bdd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13"/>
          </p:nvPr>
        </p:nvSpPr>
        <p:spPr>
          <a:xfrm>
            <a:off x="326520" y="6313680"/>
            <a:ext cx="2122560" cy="43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hr-HR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ftr" idx="14"/>
          </p:nvPr>
        </p:nvSpPr>
        <p:spPr>
          <a:xfrm>
            <a:off x="3102120" y="6313680"/>
            <a:ext cx="2939040" cy="43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hr-HR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hr-HR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hr-HR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sldNum" idx="15"/>
          </p:nvPr>
        </p:nvSpPr>
        <p:spPr>
          <a:xfrm>
            <a:off x="6694560" y="6313680"/>
            <a:ext cx="2122560" cy="43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hr-HR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B06B13B8-1FBF-45F0-8117-6564B6EA6A0B}" type="slidenum">
              <a:rPr b="0" lang="hr-HR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&lt;number&gt;</a:t>
            </a:fld>
            <a:endParaRPr b="0" lang="hr-HR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BC17B4D-41D9-42E5-AA9B-4A3E7F59A353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1628280"/>
            <a:ext cx="7772400" cy="1971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9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Tobija</a:t>
            </a:r>
            <a:endParaRPr b="0" lang="hr-HR" sz="9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pic>
        <p:nvPicPr>
          <p:cNvPr id="54" name="" descr="Image result for tobit bible"/>
          <p:cNvPicPr/>
          <p:nvPr/>
        </p:nvPicPr>
        <p:blipFill>
          <a:blip r:embed="rId1"/>
          <a:stretch/>
        </p:blipFill>
        <p:spPr>
          <a:xfrm>
            <a:off x="4284720" y="1125360"/>
            <a:ext cx="4859280" cy="2833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5" name="Picture 5" descr="http://www.ftidi.hr/wp-content/themes/mycollege_child/images/ftidi-logo.png"/>
          <p:cNvPicPr/>
          <p:nvPr/>
        </p:nvPicPr>
        <p:blipFill>
          <a:blip r:embed="rId2"/>
          <a:stretch/>
        </p:blipFill>
        <p:spPr>
          <a:xfrm>
            <a:off x="179280" y="115920"/>
            <a:ext cx="936720" cy="93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6" name="Text Box 1"/>
          <p:cNvSpPr/>
          <p:nvPr/>
        </p:nvSpPr>
        <p:spPr>
          <a:xfrm>
            <a:off x="1187640" y="189360"/>
            <a:ext cx="4679640" cy="88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b="1" lang="hr-HR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b="0" lang="hr-HR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"/>
          <p:cNvSpPr txBox="1"/>
          <p:nvPr/>
        </p:nvSpPr>
        <p:spPr>
          <a:xfrm>
            <a:off x="1371600" y="3994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11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Knjiga o Tobiji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85200" y="169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4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Višestruk rasplet</a:t>
            </a:r>
            <a:endParaRPr b="0" lang="hr-HR" sz="54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900000"/>
            <a:ext cx="8229600" cy="523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lvl="1" marL="669960" indent="-32544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radi Rafael u </a:t>
            </a:r>
            <a:br>
              <a:rPr sz="2800"/>
            </a:br>
            <a:r>
              <a:rPr b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Tob 8,3 (usp. 3,17)?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Izvršava poslanje: </a:t>
            </a:r>
            <a:br>
              <a:rPr sz="3200"/>
            </a:b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“okovao zloduha”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Lijek</a:t>
            </a:r>
            <a:r>
              <a:rPr b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(8,2) i </a:t>
            </a:r>
            <a:br>
              <a:rPr sz="2600"/>
            </a:br>
            <a:r>
              <a:rPr b="1" i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molitva</a:t>
            </a:r>
            <a:r>
              <a:rPr b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(8,5-7): 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Djeluju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Pomažu mladencima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Reakcija roditelja u </a:t>
            </a:r>
            <a:r>
              <a:rPr b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8,15-17?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zahvaljuju Bogu (8,15-17)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2" name="" descr="Image result for asmodeus bible"/>
          <p:cNvPicPr/>
          <p:nvPr/>
        </p:nvPicPr>
        <p:blipFill>
          <a:blip r:embed="rId1"/>
          <a:stretch/>
        </p:blipFill>
        <p:spPr>
          <a:xfrm>
            <a:off x="4356000" y="1223280"/>
            <a:ext cx="4788000" cy="3276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9" dur="indefinite" restart="never" nodeType="tmRoot">
          <p:childTnLst>
            <p:seq>
              <p:cTn id="110" dur="indefinite" nodeType="mainSeq">
                <p:childTnLst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5" dur="500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" dur="500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1" dur="1000" fill="hold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2" dur="1000" fill="hold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3" dur="10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8" dur="1000" fill="hold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" dur="1000" fill="hold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30" dur="10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1038343-669C-4888-A4F3-B328AC035BD9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144000"/>
            <a:ext cx="8229600" cy="98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„Happy end”</a:t>
            </a:r>
            <a:endParaRPr b="0" lang="hr-HR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005840"/>
            <a:ext cx="8229600" cy="5114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lvl="1" marL="669960" indent="-3254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5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Tko odlazi po </a:t>
            </a:r>
            <a:br>
              <a:rPr sz="2500"/>
            </a:br>
            <a:r>
              <a:rPr b="1" i="1" lang="hr-HR" sz="25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ušteđevinu </a:t>
            </a:r>
            <a:r>
              <a:rPr b="1" lang="hr-HR" sz="25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(Tob 9,5)?</a:t>
            </a:r>
            <a:endParaRPr b="0" lang="hr-HR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Azarja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5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sa slijepim ocem </a:t>
            </a:r>
            <a:br>
              <a:rPr sz="2500"/>
            </a:br>
            <a:r>
              <a:rPr b="1" i="1" lang="hr-HR" sz="25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u </a:t>
            </a:r>
            <a:r>
              <a:rPr b="1" lang="hr-HR" sz="25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11,10-12?</a:t>
            </a:r>
            <a:endParaRPr b="0" lang="hr-HR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Sin ga izliječio (10-12) – </a:t>
            </a:r>
            <a:r>
              <a:rPr b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Koga Tobit hvali u </a:t>
            </a:r>
            <a:r>
              <a:rPr b="1" i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11,14?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Boga i anđele (11,14)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Azarja (</a:t>
            </a:r>
            <a:r>
              <a:rPr b="1" lang="he-IL" sz="2800" strike="noStrike" u="none">
                <a:solidFill>
                  <a:srgbClr val="1e6a39"/>
                </a:solidFill>
                <a:effectLst/>
                <a:uFillTx/>
                <a:latin typeface="Times New Roman"/>
                <a:cs typeface="Times New Roman"/>
              </a:rPr>
              <a:t>עזר + יהוה</a:t>
            </a:r>
            <a:r>
              <a:rPr b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) u 12,15?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otkriva</a:t>
            </a:r>
            <a:r>
              <a:rPr b="1" lang="de-DE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se (</a:t>
            </a:r>
            <a:r>
              <a:rPr b="1" lang="de-DE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15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): </a:t>
            </a:r>
            <a:r>
              <a:rPr b="1" lang="he-IL" sz="28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רפא + אל</a:t>
            </a:r>
            <a:r>
              <a:rPr b="1" lang="de-DE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Rafael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de-DE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i daje nalog </a:t>
            </a:r>
            <a:r>
              <a:rPr b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b="1" lang="de-DE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20</a:t>
            </a:r>
            <a:r>
              <a:rPr b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):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zapišite događaje (v20)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6" name="Picture 4" descr=""/>
          <p:cNvPicPr/>
          <p:nvPr/>
        </p:nvPicPr>
        <p:blipFill>
          <a:blip r:embed="rId1"/>
          <a:stretch/>
        </p:blipFill>
        <p:spPr>
          <a:xfrm>
            <a:off x="5867280" y="4162320"/>
            <a:ext cx="3276720" cy="2695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7" name="" descr=""/>
          <p:cNvPicPr/>
          <p:nvPr/>
        </p:nvPicPr>
        <p:blipFill>
          <a:blip r:embed="rId2"/>
          <a:stretch/>
        </p:blipFill>
        <p:spPr>
          <a:xfrm>
            <a:off x="4356000" y="0"/>
            <a:ext cx="4788000" cy="2941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7" dur="indefinite" restart="never" nodeType="tmRoot">
          <p:childTnLst>
            <p:seq>
              <p:cTn id="138" dur="indefinite" nodeType="mainSeq">
                <p:childTnLst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3" dur="5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4" dur="5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9" dur="1000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0" dur="1000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1" dur="10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56" dur="500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1" dur="1000" fill="hold"/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2" dur="1000" fill="hold"/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3" dur="1000"/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8" dur="1000" fill="hold"/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9" dur="1000" fill="hold"/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0" dur="1000"/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85200" y="169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4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Tobitova molitva</a:t>
            </a:r>
            <a:endParaRPr b="0" lang="hr-HR" sz="54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907920"/>
            <a:ext cx="8229600" cy="522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Napisana (13,1)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Slika o Bogu u</a:t>
            </a:r>
            <a:r>
              <a:rPr b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v4s: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“Naš otac” (4)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“On nas kažnjava” (5)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Biblijsko obraćenje u </a:t>
            </a:r>
            <a:r>
              <a:rPr b="1" i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v6: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Obratite se k njemu – </a:t>
            </a:r>
            <a:br>
              <a:rPr sz="3000"/>
            </a:b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on će se obratiti k vama (6)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Teologija uskrsnuća</a:t>
            </a:r>
            <a:r>
              <a:rPr b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(13,2)?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dovodi u Podzemlje i odande izvodi </a:t>
            </a:r>
            <a:br>
              <a:rPr sz="3000"/>
            </a:b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(usp. 1 Sam 2,6)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0" name="" descr="http://grandearte.net/sites/default/files/images/rembrandt-2/image_04.jpg"/>
          <p:cNvPicPr/>
          <p:nvPr/>
        </p:nvPicPr>
        <p:blipFill>
          <a:blip r:embed="rId1"/>
          <a:stretch/>
        </p:blipFill>
        <p:spPr>
          <a:xfrm>
            <a:off x="5767560" y="0"/>
            <a:ext cx="3376440" cy="4437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1" dur="indefinite" restart="never" nodeType="tmRoot">
          <p:childTnLst>
            <p:seq>
              <p:cTn id="172" dur="indefinite" nodeType="mainSeq">
                <p:childTnLst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7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8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18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2" dur="500" fill="hold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3" dur="500" fill="hold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"/>
          <p:cNvSpPr/>
          <p:nvPr/>
        </p:nvSpPr>
        <p:spPr>
          <a:xfrm>
            <a:off x="533520" y="6094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4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Marana tha (Ps 95)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50760" y="2017800"/>
            <a:ext cx="8991720" cy="283824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"/>
          <p:cNvSpPr/>
          <p:nvPr/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F5C5D1D-5568-4111-877D-EAF22D4B62B3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40000" y="1799280"/>
            <a:ext cx="7838640" cy="21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hr-HR" sz="6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Petoknjižje i </a:t>
            </a:r>
            <a:br>
              <a:rPr sz="6600"/>
            </a:br>
            <a:r>
              <a:rPr b="1" lang="hr-HR" sz="6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Povijesne knjige</a:t>
            </a:r>
            <a:endParaRPr b="0" lang="en-US" sz="6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1800000" y="3962160"/>
            <a:ext cx="7343280" cy="2895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→ Nastava: FTI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→  Petoknjižje i Povijesne knjige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Literatura, Audio i video udžbenik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3" name="Picture 3" descr=""/>
          <p:cNvPicPr/>
          <p:nvPr/>
        </p:nvPicPr>
        <p:blipFill>
          <a:blip r:embed="rId1"/>
          <a:stretch/>
        </p:blipFill>
        <p:spPr>
          <a:xfrm>
            <a:off x="179280" y="189000"/>
            <a:ext cx="936360" cy="93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4" name="Text Box 2"/>
          <p:cNvSpPr/>
          <p:nvPr/>
        </p:nvSpPr>
        <p:spPr>
          <a:xfrm>
            <a:off x="1187280" y="189000"/>
            <a:ext cx="4679640" cy="88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b="1" lang="hr-HR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b="0" lang="hr-HR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5" name="Picture 6" descr=""/>
          <p:cNvPicPr/>
          <p:nvPr/>
        </p:nvPicPr>
        <p:blipFill>
          <a:blip r:embed="rId2"/>
          <a:stretch/>
        </p:blipFill>
        <p:spPr>
          <a:xfrm>
            <a:off x="6297840" y="0"/>
            <a:ext cx="2899080" cy="3239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4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FC8505C-D136-4667-AF32-65F2DAD08862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1628280"/>
            <a:ext cx="7772400" cy="1971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9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Tobija</a:t>
            </a:r>
            <a:endParaRPr b="0" lang="hr-HR" sz="9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ubTitle"/>
          </p:nvPr>
        </p:nvSpPr>
        <p:spPr>
          <a:xfrm>
            <a:off x="1371600" y="3994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11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Knjiga o Tobiji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1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Anđeoska pomoć obitelji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9" name="" descr="Image result for tobit bible"/>
          <p:cNvPicPr/>
          <p:nvPr/>
        </p:nvPicPr>
        <p:blipFill>
          <a:blip r:embed="rId1"/>
          <a:stretch/>
        </p:blipFill>
        <p:spPr>
          <a:xfrm>
            <a:off x="4284720" y="1125360"/>
            <a:ext cx="4859280" cy="2833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" name="Picture 2" descr="http://www.ftidi.hr/wp-content/themes/mycollege_child/images/ftidi-logo.png"/>
          <p:cNvPicPr/>
          <p:nvPr/>
        </p:nvPicPr>
        <p:blipFill>
          <a:blip r:embed="rId2"/>
          <a:stretch/>
        </p:blipFill>
        <p:spPr>
          <a:xfrm>
            <a:off x="179280" y="115920"/>
            <a:ext cx="936720" cy="93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" name="Text Box 3"/>
          <p:cNvSpPr/>
          <p:nvPr/>
        </p:nvSpPr>
        <p:spPr>
          <a:xfrm>
            <a:off x="1187640" y="189360"/>
            <a:ext cx="4679640" cy="88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b="1" lang="hr-HR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b="0" lang="hr-HR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360DC47-83D7-4882-95D7-FF06EAE1B7F9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85200" y="20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4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Tobit, otac</a:t>
            </a:r>
            <a:endParaRPr b="0" lang="hr-HR" sz="54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080000"/>
            <a:ext cx="8229600" cy="505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14 grčkih poglavlja, </a:t>
            </a:r>
            <a:br>
              <a:rPr sz="2500"/>
            </a:b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vezanih uz oce (Tob 4,12b):</a:t>
            </a:r>
            <a:endParaRPr b="0" lang="hr-HR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“Noa, Abraham, Izak, Jakov” (4,12)</a:t>
            </a:r>
            <a:endParaRPr b="0" lang="hr-HR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1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Tko citiran </a:t>
            </a:r>
            <a:r>
              <a:rPr b="1" lang="hr-HR" sz="21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(2,6; 14,4.8)?</a:t>
            </a:r>
            <a:endParaRPr b="0" lang="hr-HR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“Svetkovine u tugu” – Amos (2,6)</a:t>
            </a:r>
            <a:endParaRPr b="0" lang="hr-HR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Propast Ninive – Jona (14,4.8)</a:t>
            </a:r>
            <a:endParaRPr b="0" lang="hr-HR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1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Tko i gdje izvješćuje o sebi u </a:t>
            </a:r>
            <a:r>
              <a:rPr b="1" lang="hr-HR" sz="21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1,3-3,6?</a:t>
            </a:r>
            <a:endParaRPr b="0" lang="hr-HR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Krjeposni Tobit, muž Anin, otac Tobijin, </a:t>
            </a:r>
            <a:br>
              <a:rPr sz="2500"/>
            </a:b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Ninivi (Asirija)</a:t>
            </a:r>
            <a:endParaRPr b="0" lang="hr-HR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Naftalijevac, vjeran Zakonu, u progonstvu trpi, oslijepio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Moli (3,2-6) – </a:t>
            </a:r>
            <a:r>
              <a:rPr b="1" i="1" lang="hr-HR" sz="25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Što? </a:t>
            </a:r>
            <a:r>
              <a:rPr b="1" lang="hr-HR" sz="25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(usp. v6)</a:t>
            </a:r>
            <a:endParaRPr b="0" lang="hr-HR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“Bolje mi je umrijeti nego živjeti”</a:t>
            </a:r>
            <a:endParaRPr b="0" lang="hr-HR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5" name="Picture 4" descr=""/>
          <p:cNvPicPr/>
          <p:nvPr/>
        </p:nvPicPr>
        <p:blipFill>
          <a:blip r:embed="rId1"/>
          <a:stretch/>
        </p:blipFill>
        <p:spPr>
          <a:xfrm>
            <a:off x="6066000" y="0"/>
            <a:ext cx="3078000" cy="3960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2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7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2" dur="500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7" dur="500"/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32" dur="500"/>
                                        <p:tgtEl>
                                          <p:spTgt spid="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18FB61D-6476-45D8-8BC5-B7CB33B8A121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85200" y="205920"/>
            <a:ext cx="86868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Druga kamera i gornja pozornica</a:t>
            </a:r>
            <a:endParaRPr b="0" lang="hr-HR" sz="46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125360"/>
            <a:ext cx="5410080" cy="5005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743040" indent="-2858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Tko i gdje u </a:t>
            </a:r>
            <a:r>
              <a:rPr b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Tob 3,7-15?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Sara, kći Raguela i Edne, </a:t>
            </a:r>
            <a:br>
              <a:rPr sz="3000"/>
            </a:b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Ekbatani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žrtva zloduha,</a:t>
            </a:r>
            <a:br>
              <a:rPr sz="3200"/>
            </a:b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gubi 7 zaručnika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i kako čini </a:t>
            </a:r>
            <a:r>
              <a:rPr b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u 11-15?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Moli – </a:t>
            </a:r>
            <a:r>
              <a:rPr b="1" i="1" lang="hr-HR" sz="30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nakana </a:t>
            </a:r>
            <a:r>
              <a:rPr b="1" lang="hr-HR" sz="30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(v13)?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“da pođem sa zemlje”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Reakcija kod Boga </a:t>
            </a:r>
            <a:r>
              <a:rPr b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3,16s? 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poslan Rafael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9" name="Picture 7" descr="http://theenook.files.wordpress.com/2009/05/windowthumbnail.jpg?w=206&amp;h=300"/>
          <p:cNvPicPr/>
          <p:nvPr/>
        </p:nvPicPr>
        <p:blipFill>
          <a:blip r:embed="rId1"/>
          <a:stretch/>
        </p:blipFill>
        <p:spPr>
          <a:xfrm>
            <a:off x="5848200" y="1268280"/>
            <a:ext cx="3295800" cy="4783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9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4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9" dur="500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4" dur="500"/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9" dur="500"/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0AA7043-E501-4675-A2F8-BEC0D9953120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9528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Sin Tobija</a:t>
            </a:r>
            <a:endParaRPr b="0" lang="hr-HR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907920"/>
            <a:ext cx="8686800" cy="522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lvl="1" marL="669960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sluša Tobija u </a:t>
            </a:r>
            <a:r>
              <a:rPr b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4,1-19 i 20?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Roditeljsku mudrosnu </a:t>
            </a:r>
            <a:br>
              <a:rPr sz="3000"/>
            </a:b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pouku (1-19)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poslan po ušteđevinu </a:t>
            </a:r>
            <a:br>
              <a:rPr sz="3000"/>
            </a:b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(20; 5,3 usp. 1)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Koga Tobija pronalazi </a:t>
            </a:r>
            <a:r>
              <a:rPr b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(5,4)?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poslanoga 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Rafaela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S imenom </a:t>
            </a:r>
            <a:r>
              <a:rPr b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(5,13)?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Azarja (13) –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Tobit odobrava: “Dobro došao” (14)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im je poželio u </a:t>
            </a:r>
            <a:r>
              <a:rPr b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v17?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Anđeosku pratnju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3" name="Picture 4" descr=""/>
          <p:cNvPicPr/>
          <p:nvPr/>
        </p:nvPicPr>
        <p:blipFill>
          <a:blip r:embed="rId1"/>
          <a:stretch/>
        </p:blipFill>
        <p:spPr>
          <a:xfrm>
            <a:off x="6602400" y="0"/>
            <a:ext cx="2541600" cy="4076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0" dur="indefinite" restart="never" nodeType="tmRoot">
          <p:childTnLst>
            <p:seq>
              <p:cTn id="61" dur="indefinite" nodeType="mainSeq">
                <p:childTnLst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" dur="50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500" fill="hold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4" dur="500" fill="hold"/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" dur="500" fill="hold"/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0" dur="500" fill="hold"/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500" fill="hold"/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BE9AAE8-5C50-4A7B-9920-98B534329277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85200" y="20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Lijek</a:t>
            </a:r>
            <a:endParaRPr b="0" lang="hr-HR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9600" cy="5078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Azarja poučava </a:t>
            </a:r>
            <a:br>
              <a:rPr sz="3400"/>
            </a:b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 </a:t>
            </a:r>
            <a:r>
              <a:rPr b="1" lang="he-IL" sz="34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רפא</a:t>
            </a: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(Tob 6,4)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79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su riblje srce, </a:t>
            </a:r>
            <a:br>
              <a:rPr sz="2800"/>
            </a:br>
            <a:r>
              <a:rPr b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jetra, žuč?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Lijek (</a:t>
            </a:r>
            <a:r>
              <a:rPr b="1" lang="hr-HR" sz="3400" strike="noStrike" u="non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6,4</a:t>
            </a: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– </a:t>
            </a:r>
            <a:r>
              <a:rPr b="1" i="1" lang="hr-HR" sz="34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za?</a:t>
            </a: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(v8s)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 Saru (</a:t>
            </a:r>
            <a:r>
              <a:rPr b="1" lang="hr-HR" sz="3400" strike="noStrike" u="none">
                <a:solidFill>
                  <a:srgbClr val="3b812f"/>
                </a:solidFill>
                <a:effectLst/>
                <a:uFillTx/>
                <a:latin typeface="Times New Roman"/>
                <a:ea typeface="Times New Roman"/>
              </a:rPr>
              <a:t>v8</a:t>
            </a: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i Tobita (</a:t>
            </a:r>
            <a:r>
              <a:rPr b="1" lang="hr-HR" sz="3400" strike="noStrike" u="none">
                <a:solidFill>
                  <a:srgbClr val="3b812f"/>
                </a:solidFill>
                <a:effectLst/>
                <a:uFillTx/>
                <a:latin typeface="Times New Roman"/>
                <a:ea typeface="Times New Roman"/>
              </a:rPr>
              <a:t>v9</a:t>
            </a: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77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se zbiva kod Raguela i Edne </a:t>
            </a:r>
            <a:r>
              <a:rPr b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(7,13)?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Tobija i Sara sklapaju brak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7" name="" descr="Image result for tobit bible"/>
          <p:cNvPicPr/>
          <p:nvPr/>
        </p:nvPicPr>
        <p:blipFill>
          <a:blip r:embed="rId1"/>
          <a:stretch/>
        </p:blipFill>
        <p:spPr>
          <a:xfrm>
            <a:off x="4356000" y="0"/>
            <a:ext cx="4788000" cy="3227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2" dur="indefinite" restart="never" nodeType="tmRoot">
          <p:childTnLst>
            <p:seq>
              <p:cTn id="93" dur="indefinite" nodeType="mainSeq">
                <p:childTnLst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98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03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08" dur="50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"/>
          <p:cNvSpPr/>
          <p:nvPr/>
        </p:nvSpPr>
        <p:spPr>
          <a:xfrm>
            <a:off x="533520" y="6094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4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Dođi, Božiću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0" y="2852640"/>
            <a:ext cx="9144000" cy="165600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Application>LibreOffice/25.8.3.2$Windows_X86_64 LibreOffice_project/8ca8d55c161d602844f5428fa4b58097424e324e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2007-11-22T08:55:53Z</dcterms:created>
  <dc:creator>Guenther</dc:creator>
  <dc:description/>
  <dc:language>hr-HR</dc:language>
  <cp:lastModifiedBy/>
  <cp:lastPrinted>2025-12-16T07:08:05Z</cp:lastPrinted>
  <dcterms:modified xsi:type="dcterms:W3CDTF">2025-12-16T07:07:57Z</dcterms:modified>
  <cp:revision>40</cp:revision>
  <dc:subject/>
  <dc:title>Tobija</dc:title>
</cp:coreProperties>
</file>