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5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34FBB-5AEA-4ACD-A689-356F6C35736F}" v="1" dt="2025-12-09T18:26:24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5320" tIns="42840" rIns="85320" bIns="4284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dt" idx="16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5320" tIns="42840" rIns="85320" bIns="4284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53920" algn="l"/>
                <a:tab pos="1708200" algn="l"/>
                <a:tab pos="2562120" algn="l"/>
                <a:tab pos="3416400" algn="l"/>
                <a:tab pos="4270320" algn="l"/>
                <a:tab pos="5124600" algn="l"/>
                <a:tab pos="5978520" algn="l"/>
                <a:tab pos="6832440" algn="l"/>
                <a:tab pos="7686720" algn="l"/>
                <a:tab pos="8540640" algn="l"/>
                <a:tab pos="9394920" algn="l"/>
                <a:tab pos="102488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53920" algn="l"/>
                <a:tab pos="1708200" algn="l"/>
                <a:tab pos="2562120" algn="l"/>
                <a:tab pos="3416400" algn="l"/>
                <a:tab pos="4270320" algn="l"/>
                <a:tab pos="5124600" algn="l"/>
                <a:tab pos="5978520" algn="l"/>
                <a:tab pos="6832440" algn="l"/>
                <a:tab pos="7686720" algn="l"/>
                <a:tab pos="8540640" algn="l"/>
                <a:tab pos="9394920" algn="l"/>
                <a:tab pos="10248840" algn="l"/>
              </a:tabLst>
            </a:pPr>
            <a:fld id="{AACD9ECE-AB5A-4107-BB85-503EA72E136C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9.12.2025.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29960" y="650520"/>
            <a:ext cx="4343400" cy="3257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85320" tIns="42840" rIns="85320" bIns="4284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58" name="PlaceHolder 5"/>
          <p:cNvSpPr>
            <a:spLocks noGrp="1"/>
          </p:cNvSpPr>
          <p:nvPr>
            <p:ph type="ftr" idx="17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5320" tIns="42840" rIns="85320" bIns="4284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18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5320" tIns="42840" rIns="85320" bIns="428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53920" algn="l"/>
                <a:tab pos="1708200" algn="l"/>
                <a:tab pos="2562120" algn="l"/>
                <a:tab pos="3416400" algn="l"/>
                <a:tab pos="4270320" algn="l"/>
                <a:tab pos="5124600" algn="l"/>
                <a:tab pos="5978520" algn="l"/>
                <a:tab pos="6832440" algn="l"/>
                <a:tab pos="7686720" algn="l"/>
                <a:tab pos="8540640" algn="l"/>
                <a:tab pos="9394920" algn="l"/>
                <a:tab pos="102488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53920" algn="l"/>
                <a:tab pos="1708200" algn="l"/>
                <a:tab pos="2562120" algn="l"/>
                <a:tab pos="3416400" algn="l"/>
                <a:tab pos="4270320" algn="l"/>
                <a:tab pos="5124600" algn="l"/>
                <a:tab pos="5978520" algn="l"/>
                <a:tab pos="6832440" algn="l"/>
                <a:tab pos="7686720" algn="l"/>
                <a:tab pos="8540640" algn="l"/>
                <a:tab pos="9394920" algn="l"/>
                <a:tab pos="10248840" algn="l"/>
              </a:tabLst>
            </a:pPr>
            <a:fld id="{F0BE956F-7303-4244-B2F0-759B287D7F45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3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985F2612-9EEA-4B32-A46F-1DD1DD2F5681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9.12.2025.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28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0906D5FD-6A5B-47C0-9120-7843D8BD140D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29" name="Rectangle 2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N. Bilić: szpolitika011.pdf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30" name="Rectangle 3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23.11.2011.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31" name="Rectangle 6"/>
          <p:cNvSpPr/>
          <p:nvPr/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www.amdg.eu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32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E21BBCE6-8948-4606-A858-E12CD794F027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r-Latn-C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2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28286037-7AB3-4824-9824-FF037F079089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9.12.2025.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36" name="Rectangle 13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AFA0EA0C-B42F-4EC5-BDC7-616107237EA9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37" name="Rectangle 14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N. Bilić: szpolitika011.pdf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38" name="Rectangle 15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23.11.2011.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39" name="Rectangle 16"/>
          <p:cNvSpPr/>
          <p:nvPr/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www.amdg.eu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40" name="Rectangle 1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B7A50BA7-CB31-421C-A91B-FB32E9CA616A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r-Latn-C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44" name="Rectangle 5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286E1772-E9E1-45D7-BB79-2939828CFBAE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9.12.2025.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45" name="Rectangle 9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46" name="Rectangle 10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6FD21004-F520-4FC8-857B-09106053A52B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480" cy="3258720"/>
          </a:xfrm>
          <a:prstGeom prst="rect">
            <a:avLst/>
          </a:prstGeom>
          <a:ln w="0">
            <a:noFill/>
          </a:ln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14.2.2019.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2AE0E0-979D-47EE-B539-F625FCEC2C54}" type="slidenum">
              <a:rPr lang="de-DE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14.2.2019.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4D9261-B8AD-4C72-9502-06E97CB1FBB3}" type="slidenum">
              <a:rPr lang="de-DE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14.2.2019.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DEEE4B-3BE0-4A19-8DB2-C5C3F736E8F6}" type="slidenum">
              <a:rPr lang="de-DE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14.2.2019.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660CC01-0CAB-4611-B517-CEF1E3122AC3}" type="slidenum">
              <a:rPr lang="de-DE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9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673CE62-EDFD-41A1-8321-5F25F1BBCE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31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ftr" idx="13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14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1A094E-38CA-4D07-B4F6-E2CC15E5469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5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9142560" cy="6856560"/>
            <a:chOff x="0" y="0"/>
            <a:chExt cx="9142560" cy="6856560"/>
          </a:xfrm>
        </p:grpSpPr>
        <p:pic>
          <p:nvPicPr>
            <p:cNvPr id="38" name="Picture 37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2894040" cy="68565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9" name="Rectangle 38"/>
            <p:cNvSpPr/>
            <p:nvPr/>
          </p:nvSpPr>
          <p:spPr>
            <a:xfrm>
              <a:off x="1600200" y="0"/>
              <a:ext cx="7542360" cy="37944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pic>
          <p:nvPicPr>
            <p:cNvPr id="40" name="Picture 39"/>
            <p:cNvPicPr/>
            <p:nvPr/>
          </p:nvPicPr>
          <p:blipFill>
            <a:blip r:embed="rId5"/>
            <a:srcRect l="38331" r="6669" b="108346"/>
            <a:stretch/>
          </p:blipFill>
          <p:spPr>
            <a:xfrm>
              <a:off x="2514600" y="0"/>
              <a:ext cx="6627960" cy="1364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1600200" y="380880"/>
              <a:ext cx="7542360" cy="7488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8080" rIns="90000" bIns="28080" anchor="ctr">
              <a:noAutofit/>
            </a:bodyPr>
            <a:lstStyle/>
            <a:p>
              <a:endPara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0" y="3581280"/>
              <a:ext cx="5780160" cy="147600"/>
              <a:chOff x="0" y="3581280"/>
              <a:chExt cx="5780160" cy="147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0" y="3666960"/>
                <a:ext cx="5780160" cy="360"/>
              </a:xfrm>
              <a:prstGeom prst="rect">
                <a:avLst/>
              </a:pr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6440" rIns="90000" bIns="-46440" anchor="ctr">
                <a:noAutofit/>
              </a:bodyPr>
              <a:lstStyle/>
              <a:p>
                <a:endParaRPr lang="hr-HR" sz="1200" b="0" u="none" strike="noStrike">
                  <a:solidFill>
                    <a:srgbClr val="000000"/>
                  </a:solidFill>
                  <a:effectLst/>
                  <a:uFillTx/>
                  <a:latin typeface="Garamond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523880" y="3581280"/>
                <a:ext cx="2662200" cy="147600"/>
                <a:chOff x="1523880" y="3581280"/>
                <a:chExt cx="2662200" cy="1476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152388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200" b="0" u="none" strike="noStrik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36232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200" b="0" u="none" strike="noStrik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20040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200" b="0" u="none" strike="noStrik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03848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200" b="0" u="none" strike="noStrik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</p:grpSp>
        </p:grpSp>
      </p:grp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1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33160" y="2133360"/>
            <a:ext cx="7770600" cy="411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1000"/>
              </a:lnSpc>
              <a:spcBef>
                <a:spcPts val="1426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lnSpc>
                <a:spcPct val="101000"/>
              </a:lnSpc>
              <a:spcBef>
                <a:spcPts val="11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lnSpc>
                <a:spcPct val="101000"/>
              </a:lnSpc>
              <a:spcBef>
                <a:spcPts val="862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lnSpc>
                <a:spcPct val="101000"/>
              </a:lnSpc>
              <a:spcBef>
                <a:spcPts val="575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lnSpc>
                <a:spcPct val="101000"/>
              </a:lnSpc>
              <a:spcBef>
                <a:spcPts val="28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00576E-9FE4-4A32-8841-066F81C926C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61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B85A33D-6076-4147-92ED-6EFDB451174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1268280"/>
            <a:ext cx="7772400" cy="23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Ezra – voditelj povratka</a:t>
            </a:r>
            <a:endParaRPr lang="hr-HR" sz="6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Ezr 7-10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4" name="Picture 5" descr="ezra-reads-the-law"/>
          <p:cNvPicPr/>
          <p:nvPr/>
        </p:nvPicPr>
        <p:blipFill>
          <a:blip r:embed="rId3"/>
          <a:stretch/>
        </p:blipFill>
        <p:spPr>
          <a:xfrm>
            <a:off x="4643280" y="3481560"/>
            <a:ext cx="4500720" cy="3376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Picture 5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Picture 10"/>
          <p:cNvPicPr/>
          <p:nvPr/>
        </p:nvPicPr>
        <p:blipFill>
          <a:blip r:embed="rId5"/>
          <a:stretch/>
        </p:blipFill>
        <p:spPr>
          <a:xfrm>
            <a:off x="6527880" y="0"/>
            <a:ext cx="261612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Text Box 1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66C71F0-57CA-4D5D-8F4B-CD7356F63F7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10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Carski postupak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822960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Posebnost Artakserksova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(Ezr 7,13.20):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isticanje svećenika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levita (v13)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financije iz kraljevskih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riznica (v20)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Kakve ovlasti Ezri u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v21-24?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Punomoć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Kako primijenjeno u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8,36?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Predano namjesnicima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provedeno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3" name="Picture 5" descr="Povezana slika"/>
          <p:cNvPicPr/>
          <p:nvPr/>
        </p:nvPicPr>
        <p:blipFill>
          <a:blip r:embed="rId2"/>
          <a:stretch/>
        </p:blipFill>
        <p:spPr>
          <a:xfrm>
            <a:off x="5711760" y="1700280"/>
            <a:ext cx="3432240" cy="5157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533520" y="609480"/>
            <a:ext cx="7772400" cy="166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Hajdemo u dom Gospodnji</a:t>
            </a:r>
            <a:br>
              <a:rPr sz="4800"/>
            </a:b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122)</a:t>
            </a:r>
            <a:endParaRPr lang="hr-HR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5" name="Picture 104"/>
          <p:cNvPicPr/>
          <p:nvPr/>
        </p:nvPicPr>
        <p:blipFill>
          <a:blip r:embed="rId2"/>
          <a:stretch/>
        </p:blipFill>
        <p:spPr>
          <a:xfrm>
            <a:off x="6480" y="2492280"/>
            <a:ext cx="9137520" cy="2160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ate Placeholder 1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331AC2-772F-4D30-AB98-1A5E7A63DC22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9.12.2025.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Ezra osobno svjedoči 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“Ruka Jahvina nada mnom” (Ezr 7,28)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Pravi pisar (pisac Pisma)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autobiografija (1. jd, “ja” = Ezra)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Prve riječi u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7,27.28a: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Anabatički blagoslov!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Melkisedek (Post 14,19.</a:t>
            </a:r>
            <a:r>
              <a:rPr lang="hr-H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20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Zbog kraljeve naklonosti (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חסד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hesed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Ezra poduzima u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7,28b?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okuplja poglavare za pokret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popisuje ih 8,1-14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9" name="Picture 8"/>
          <p:cNvPicPr/>
          <p:nvPr/>
        </p:nvPicPr>
        <p:blipFill>
          <a:blip r:embed="rId2"/>
          <a:stretch/>
        </p:blipFill>
        <p:spPr>
          <a:xfrm>
            <a:off x="6445080" y="2205000"/>
            <a:ext cx="2698920" cy="3933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Effect">
                      <p:stCondLst>
                        <p:cond delay="indefinite"/>
                      </p:stCondLst>
                      <p:childTnLst>
                        <p:par>
                          <p:cTn id="3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Effect">
                      <p:stCondLst>
                        <p:cond delay="indefinite"/>
                      </p:stCondLst>
                      <p:childTnLst>
                        <p:par>
                          <p:cTn id="3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8" dur="500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ate Placeholder 1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5C6050-B1C9-44DB-8C98-F34EC75F497D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9.12.2025.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95280" y="43920"/>
            <a:ext cx="8229600" cy="114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Uz rijeku Ahavu 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6840" y="900000"/>
            <a:ext cx="7139160" cy="526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743040" lvl="1" indent="-2858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dugo taborovanje uz rijeku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(8,15.31)?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Tri dana, do 12.01.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Ezra mora naći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(8,15.17):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Levite (15),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sluge za Dom Boga našega (17)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poslužitelji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Ezra nosi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(28)</a:t>
            </a: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Darove i posuđe za Hram (28)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Teološki postupak u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8,21-23: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i molitva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Rezultat u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v31: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Ruka Božja štiti od neprijatelja na putu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3" name="Picture 5" descr="Slikovni rezultat za ezra bible"/>
          <p:cNvPicPr/>
          <p:nvPr/>
        </p:nvPicPr>
        <p:blipFill>
          <a:blip r:embed="rId2"/>
          <a:stretch/>
        </p:blipFill>
        <p:spPr>
          <a:xfrm>
            <a:off x="5742360" y="1305360"/>
            <a:ext cx="3401640" cy="3914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1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Duhovni život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907560"/>
            <a:ext cx="8229600" cy="525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je s </a:t>
            </a: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rukom Božjom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 Ezr 7,6.9?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Ruka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Boga njegova nad njim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Ezrin pogled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7,28; 8,18.31?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ruka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Boga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mojega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nada mnom (7,28)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Boga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našega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bila je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nad nama (8,18.31)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sretan povratak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su rekli Artakserksu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 8,22?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Ruka Boga našega je nad svima koji ga traže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trebaju vojnu pratnju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6" name="Picture 8"/>
          <p:cNvPicPr/>
          <p:nvPr/>
        </p:nvPicPr>
        <p:blipFill>
          <a:blip r:embed="rId2"/>
          <a:stretch/>
        </p:blipFill>
        <p:spPr>
          <a:xfrm>
            <a:off x="6149880" y="1197000"/>
            <a:ext cx="2994120" cy="3672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ate Placeholder 1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01AB5F-A294-4A3C-A2E4-323A260EFCA0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9.12.2025.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95280" y="572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Unutarnji prekršaji 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6840" y="907920"/>
            <a:ext cx="6419880" cy="52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Jeruzalemu glavari izvješćuju (9,1s):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miješanju s “poganima”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ženidba = vjernost između Boga i naroda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Višestruka Ezrina reakcija 9,3.4.5.6-15: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Razdire haljine (3.5), čupa kosu i bradu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Povučen miruje (4)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 – </a:t>
            </a: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kako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(5)?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koljenima raširenih ruku (5)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“Ja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se stidim – zbog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naših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grijeha” (6)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Zagovor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Vrsna metoda u v11s: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Navodi Božje riječi – dijalog: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“Zemlja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nečista…,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čuvajte svoj rod!”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Picture 7" descr="jEzr0906Dore_EzraInPrayer"/>
          <p:cNvPicPr/>
          <p:nvPr/>
        </p:nvPicPr>
        <p:blipFill>
          <a:blip r:embed="rId2"/>
          <a:stretch/>
        </p:blipFill>
        <p:spPr>
          <a:xfrm>
            <a:off x="6300720" y="2316240"/>
            <a:ext cx="2843280" cy="3836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3" dur="500"/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95280" y="188640"/>
            <a:ext cx="8229600" cy="93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Voditelj duhovnog </a:t>
            </a:r>
            <a:r>
              <a:rPr lang="hr-HR" sz="4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povratka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9600" cy="505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Utjecaj Ezrine molitve (Ezr 10,1)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Val kajanja u narodu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predstavnik zajednice izjavljuje u 10,2-4: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kajanje, prijedlog za Savez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prihvaćanje vodstva Ezrina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Kako potvrđeno u v5?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sveopća prisega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Ezra reagira (v6.9.10s):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 Ezra u samoći i postu (v6)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B) okupljanje 20.9. u Jeruzalemu (v9)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C) Ezrin govor (v10s)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5" descr="800-Ezra%205People%20Praying"/>
          <p:cNvPicPr/>
          <p:nvPr/>
        </p:nvPicPr>
        <p:blipFill>
          <a:blip r:embed="rId2"/>
          <a:stretch/>
        </p:blipFill>
        <p:spPr>
          <a:xfrm>
            <a:off x="5724360" y="2637000"/>
            <a:ext cx="3419640" cy="2565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5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5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9" dur="500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Obnova vjernosti 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267920"/>
            <a:ext cx="8229600" cy="48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Rezultati u Ezr 10,12-15.16s: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pozitivan odgovor (v12-14)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osim iznimki (v15)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“Čišćenje” 10,16s: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ispitivanja 1.10. – 1.1.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(3 mjeseca)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popis prijestupnika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(Ezr 10,18-44)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HB, LXX, Vg, Š. </a:t>
            </a:r>
            <a:r>
              <a:rPr lang="en-GB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imali su žene i djecu</a:t>
            </a:r>
            <a:r>
              <a:rPr lang="en-GB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(10,44)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KS: </a:t>
            </a:r>
            <a:r>
              <a:rPr lang="en-GB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otpustili</a:t>
            </a:r>
            <a:r>
              <a:rPr lang="en-GB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6" name="Picture 5" descr="Povezana slika"/>
          <p:cNvPicPr/>
          <p:nvPr/>
        </p:nvPicPr>
        <p:blipFill>
          <a:blip r:embed="rId2"/>
          <a:stretch/>
        </p:blipFill>
        <p:spPr>
          <a:xfrm>
            <a:off x="5403960" y="-28440"/>
            <a:ext cx="3736800" cy="4724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826920" y="692280"/>
            <a:ext cx="806472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en-GB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rPr>
              <a:t>Ljubav Gospodnja (Ps 103)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" name="Picture 68"/>
          <p:cNvPicPr/>
          <p:nvPr/>
        </p:nvPicPr>
        <p:blipFill>
          <a:blip r:embed="rId2"/>
          <a:stretch/>
        </p:blipFill>
        <p:spPr>
          <a:xfrm>
            <a:off x="108000" y="2349360"/>
            <a:ext cx="9036000" cy="1729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1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0F4D3A3-E2D7-421F-9BB3-1FA56C38159E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71" name="Rectangle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FE0C8E-960E-450F-B521-2BD65AB2973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1268280"/>
            <a:ext cx="7772400" cy="23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Ezra – voditelj povratka</a:t>
            </a:r>
            <a:endParaRPr lang="hr-HR" sz="6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Ezr 7-10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4" name="Picture 9" descr="ezra-reads-the-law"/>
          <p:cNvPicPr/>
          <p:nvPr/>
        </p:nvPicPr>
        <p:blipFill>
          <a:blip r:embed="rId3"/>
          <a:stretch/>
        </p:blipFill>
        <p:spPr>
          <a:xfrm>
            <a:off x="4643280" y="3481560"/>
            <a:ext cx="4500720" cy="3376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" name="Picture 11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" name="Picture 12"/>
          <p:cNvPicPr/>
          <p:nvPr/>
        </p:nvPicPr>
        <p:blipFill>
          <a:blip r:embed="rId5"/>
          <a:stretch/>
        </p:blipFill>
        <p:spPr>
          <a:xfrm>
            <a:off x="6527880" y="0"/>
            <a:ext cx="261612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Text Box 3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E15ABB1-B5DB-4149-B6DF-66F35145306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6600" b="1" u="none" strike="noStrike" dirty="0">
                <a:solidFill>
                  <a:schemeClr val="accent1">
                    <a:lumMod val="76000"/>
                  </a:schemeClr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 dirty="0">
                <a:solidFill>
                  <a:schemeClr val="accent1">
                    <a:lumMod val="76000"/>
                  </a:schemeClr>
                </a:solidFill>
              </a:rPr>
            </a:br>
            <a:r>
              <a:rPr lang="hr-HR" sz="6600" b="1" u="none" strike="noStrike" dirty="0">
                <a:solidFill>
                  <a:schemeClr val="accent1">
                    <a:lumMod val="76000"/>
                  </a:schemeClr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en-US" sz="6600" b="0" u="none" strike="noStrike" dirty="0">
              <a:solidFill>
                <a:schemeClr val="accent1">
                  <a:lumMod val="76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1" name="Picture 2"/>
          <p:cNvPicPr/>
          <p:nvPr/>
        </p:nvPicPr>
        <p:blipFill>
          <a:blip r:embed="rId3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3" name="Picture 6"/>
          <p:cNvPicPr/>
          <p:nvPr/>
        </p:nvPicPr>
        <p:blipFill>
          <a:blip r:embed="rId4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Povijest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Prethodni 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događaji</a:t>
            </a:r>
            <a:br>
              <a:rPr sz="2600"/>
            </a:b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(Ezr 7,1) u 6,15.19: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Obnovljen hram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 Darijem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Dom Boga Izraelova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Jeruzalemu (7,15)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Dom Jahvin (7,27)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Pasha povratnikâ (Ezr 6,19)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Od koga potječe Ezra  (7,5 usp. 1-5; 1 Ljet 5,29-41)?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Potomak Aronov (7,5), dakle (v11):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Svećenik (v11)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4329000" y="30240"/>
            <a:ext cx="4815000" cy="3209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Voditelj povratka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Ezrin put od</a:t>
            </a:r>
            <a:r>
              <a:rPr lang="hr-HR" sz="27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(Ezr 7,6) </a:t>
            </a:r>
            <a:r>
              <a:rPr lang="hr-HR" sz="27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do</a:t>
            </a:r>
            <a:r>
              <a:rPr lang="hr-HR" sz="27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(v8)?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Babilona u Jeruzalem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7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</a:t>
            </a:r>
            <a:r>
              <a:rPr lang="hr-HR" sz="27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ada</a:t>
            </a:r>
            <a:r>
              <a:rPr lang="hr-HR" sz="27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(v9)?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1.1 do 1.5. (v9), 7. g. (v7s)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Artakserksove vlasti (v7)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Putovanje</a:t>
            </a:r>
            <a:r>
              <a:rPr lang="hr-HR" sz="27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(7,6.28)?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Vrati se, pođu (KS) = “</a:t>
            </a:r>
            <a:r>
              <a:rPr lang="de-DE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uzi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đe/uzlaze”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עלה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‘alâ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iz Egipta, poslije: hodočašće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Ezra “epizodni lik” (Ezr 7-10; Neh 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“flat character”, ne “round character” (R. Alter)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Opis (3. jd.) i u c10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" name="Picture 4"/>
          <p:cNvPicPr/>
          <p:nvPr/>
        </p:nvPicPr>
        <p:blipFill>
          <a:blip r:embed="rId2"/>
          <a:stretch/>
        </p:blipFill>
        <p:spPr>
          <a:xfrm>
            <a:off x="6286680" y="0"/>
            <a:ext cx="2857320" cy="3429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Zakonoznanac 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743040" lvl="1" indent="-2858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je Ezra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(Ezr 7,6.11.12.21)?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“književnik” 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ספר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sofer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(6.11)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“pisar” (12.21) 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safar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aram.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čemu je stručan?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(7,6.10)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Tora – dao Bog Izraelov (7,6)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Pouka od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Jahve 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(10)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Mudrac i Zakon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(v10	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Proniknuti, vršiti, </a:t>
            </a:r>
            <a:r>
              <a:rPr lang="hr-HR" sz="30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poučavati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Tora za perzijskoga cara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(7,12.21):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Zakon Boga nebeskoga (v12.21)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Picture 8" descr="Esdras-Ezra"/>
          <p:cNvPicPr/>
          <p:nvPr/>
        </p:nvPicPr>
        <p:blipFill>
          <a:blip r:embed="rId2"/>
          <a:stretch/>
        </p:blipFill>
        <p:spPr>
          <a:xfrm>
            <a:off x="5760000" y="0"/>
            <a:ext cx="3384000" cy="3359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5" dur="500"/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Tora za Perziju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9600" cy="493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Artakserkso o Ezri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(7,14.25):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ruci mu: Zakon (v14)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ruci mu: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mudrost Božja (v25)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Vrijednost Tore </a:t>
            </a:r>
            <a:br>
              <a:rPr sz="2400"/>
            </a:b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Perziji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(v14.26):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Mjerilo za “pregled” stanja u zemlji (v14)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kraljev zakon (v26)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Ezrin zadatak (v25):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suditi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poučiti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Judeji (25)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5" name="Picture 8"/>
          <p:cNvPicPr/>
          <p:nvPr/>
        </p:nvPicPr>
        <p:blipFill>
          <a:blip r:embed="rId2"/>
          <a:stretch/>
        </p:blipFill>
        <p:spPr>
          <a:xfrm>
            <a:off x="5254560" y="0"/>
            <a:ext cx="3889440" cy="3618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67B232-4FBB-4161-BF4A-F6BEF31031B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Važan dokument u 7,12-26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6840" y="1052640"/>
            <a:ext cx="7427880" cy="507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Kraljevo pismo (aramejski) kome?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jd. “ti”: Ezr 7,13-20; 25s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Ezra, svećenik, književnik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mn. “vi”: Ezr 7,21-24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propis rizničarima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 Artakserkso kao Kir </a:t>
            </a:r>
            <a:br>
              <a:rPr sz="2400"/>
            </a:br>
            <a:r>
              <a:rPr lang="hr-HR" sz="24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Ezr 7,13.15: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dopušta povratak (v13)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daje prilog za hram (v15)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Dom Božji (16s.19s.23)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Picture 4"/>
          <p:cNvPicPr/>
          <p:nvPr/>
        </p:nvPicPr>
        <p:blipFill>
          <a:blip r:embed="rId2"/>
          <a:stretch/>
        </p:blipFill>
        <p:spPr>
          <a:xfrm>
            <a:off x="4934160" y="1980000"/>
            <a:ext cx="4209840" cy="2916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Application>Microsoft Office PowerPoint</Application>
  <PresentationFormat>On-screen Show (4:3)</PresentationFormat>
  <Slides>17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</vt:lpstr>
      <vt:lpstr>Office</vt:lpstr>
      <vt:lpstr>Office</vt:lpstr>
      <vt:lpstr>Ezra – voditelj povratka</vt:lpstr>
      <vt:lpstr>PowerPoint Presentation</vt:lpstr>
      <vt:lpstr>Ezra – voditelj povratka</vt:lpstr>
      <vt:lpstr>Petoknjižje i  Povijesne knjige</vt:lpstr>
      <vt:lpstr>Povijest</vt:lpstr>
      <vt:lpstr>Voditelj povratka</vt:lpstr>
      <vt:lpstr>Zakonoznanac </vt:lpstr>
      <vt:lpstr>Tora za Perziju</vt:lpstr>
      <vt:lpstr>Važan dokument u 7,12-26</vt:lpstr>
      <vt:lpstr>Carski postupak</vt:lpstr>
      <vt:lpstr>PowerPoint Presentation</vt:lpstr>
      <vt:lpstr>Ezra osobno svjedoči </vt:lpstr>
      <vt:lpstr>Uz rijeku Ahavu </vt:lpstr>
      <vt:lpstr>Duhovni život</vt:lpstr>
      <vt:lpstr>Unutarnji prekršaji </vt:lpstr>
      <vt:lpstr>Voditelj duhovnog povratka</vt:lpstr>
      <vt:lpstr>Obnova vjernosti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Ezra</dc:title>
  <dc:subject/>
  <dc:creator>Guenther</dc:creator>
  <dc:description/>
  <cp:lastModifiedBy/>
  <cp:revision>70</cp:revision>
  <cp:lastPrinted>2025-12-09T18:05:56Z</cp:lastPrinted>
  <dcterms:created xsi:type="dcterms:W3CDTF">2008-12-02T21:43:24Z</dcterms:created>
  <dcterms:modified xsi:type="dcterms:W3CDTF">2025-12-09T18:26:36Z</dcterms:modified>
  <dc:language>hr-HR</dc:language>
</cp:coreProperties>
</file>