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6" r:id="rId4"/>
    <p:sldMasterId id="2147483659" r:id="rId5"/>
    <p:sldMasterId id="2147483660" r:id="rId6"/>
    <p:sldMasterId id="2147483662" r:id="rId7"/>
  </p:sldMasterIdLst>
  <p:notesMasterIdLst>
    <p:notesMasterId r:id="rId1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94B06-3454-43D6-97ED-D02D9A33B45A}" v="15" dt="2025-12-09T06:26:30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dt" idx="22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>
            <a:lvl1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48702444-2C52-4144-A556-7A22C001796F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8.12.2025.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840" cy="3259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65" name="PlaceHolder 5"/>
          <p:cNvSpPr>
            <a:spLocks noGrp="1"/>
          </p:cNvSpPr>
          <p:nvPr>
            <p:ph type="ftr" idx="23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24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1B6C2286-BF3C-4B71-9E2A-67CA7FB1C941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377B4183-167B-4092-A0BB-3CDF33474290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8CB95BA3-3488-470D-BEFF-5A54A7C9D74B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7DC7CD97-84A2-41F5-8C2B-134959F3F2CD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Rectangle 10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Rectangle 11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06B569E-9340-4842-B541-3B814E6E17C1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CA094A27-7752-4B03-92AD-0D8DFAA55C0D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Rectangle 14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EAF927C3-D39C-4760-897C-B1473FF69BCE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Date Placeholder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tabLst>
                <a:tab pos="0" algn="l"/>
                <a:tab pos="853920" algn="l"/>
                <a:tab pos="1708200" algn="l"/>
                <a:tab pos="2562120" algn="l"/>
                <a:tab pos="3416400" algn="l"/>
                <a:tab pos="4270320" algn="l"/>
                <a:tab pos="5124600" algn="l"/>
                <a:tab pos="5978520" algn="l"/>
                <a:tab pos="6832440" algn="l"/>
                <a:tab pos="7686720" algn="l"/>
                <a:tab pos="8540640" algn="l"/>
                <a:tab pos="9394920" algn="l"/>
                <a:tab pos="10248840" algn="l"/>
              </a:tabLst>
            </a:pPr>
            <a:fld id="{AA2600F2-1CF3-466C-8A96-6C40D7C4F620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8.12.2025.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Slide Number Placeholder 4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53920" algn="l"/>
                <a:tab pos="1708200" algn="l"/>
                <a:tab pos="2562120" algn="l"/>
                <a:tab pos="3416400" algn="l"/>
                <a:tab pos="4270320" algn="l"/>
                <a:tab pos="5124600" algn="l"/>
                <a:tab pos="5978520" algn="l"/>
                <a:tab pos="6832440" algn="l"/>
                <a:tab pos="7686720" algn="l"/>
                <a:tab pos="8540640" algn="l"/>
                <a:tab pos="9394920" algn="l"/>
                <a:tab pos="10248840" algn="l"/>
              </a:tabLst>
            </a:pPr>
            <a:fld id="{2390B86B-D0EE-4C47-83C4-31969C3740A0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9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26520" y="217440"/>
            <a:ext cx="8490960" cy="5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40" b="0" u="none" strike="noStrike">
              <a:solidFill>
                <a:srgbClr val="EEEEEE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CDFA73-E904-421E-A54F-61A70C3C29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_Cur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BF40DE73-7AE3-42F7-97CE-20280A40D5F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D8431F5-25A5-44A6-B5B6-EF6A1BA75F0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26520" y="217440"/>
            <a:ext cx="8490960" cy="5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40" b="0" u="none" strike="noStrike">
              <a:solidFill>
                <a:srgbClr val="EEEEEE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25C8D20-8DC8-485D-88FD-A850052D907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5A94D12-8875-437D-A6F4-1E24F6DC4D9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26520" y="217440"/>
            <a:ext cx="8490960" cy="5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40" b="0" u="none" strike="noStrike">
              <a:solidFill>
                <a:srgbClr val="EEEEEE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FF03BCF-301C-466C-97C6-CC9B3E7BD2C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26520" y="217440"/>
            <a:ext cx="8490960" cy="5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40" b="0" u="none" strike="noStrike">
              <a:solidFill>
                <a:srgbClr val="EEEEEE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FE136CA-F499-4777-9241-0C0AD72B92B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F4D07D-7BF0-4471-815D-DDEED3F7C09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37F9-750D-1CE4-3883-81487F38C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F5709-9B10-A036-F853-26D25D150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3975A-8180-4134-C69C-1B48633519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14.2.2019.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C6EDC-32FC-8F1A-AA11-BE0AC38DE2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D1F5-3772-AC7C-F7DD-35DCAA278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392292-3364-46E7-BF6B-26172B7AB18A}" type="slidenum"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16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4C6A7B4F-CAAC-4B83-8FC7-974A3A8E38F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A1442A-67EB-4B23-ACCA-D0A6F921C677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8.12.2025.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EAAA7A-F7E3-48AE-A30E-6F63A343998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14.2.2019.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BC5D85-1762-4808-A63C-04B4EB49B5AF}" type="slidenum"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14.2.2019.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3E8670-D35A-4C81-9878-B7C233383DBF}" type="slidenum"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46390C-CDFD-41A5-B6F6-802B994B22DB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8.12.2025.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sz14_ezr_neh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BE2F1D-19B3-44BA-8DB6-BC9EC2C6541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14.2.2019.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392292-3364-46E7-BF6B-26172B7AB18A}" type="slidenum">
              <a:rPr lang="de-DE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46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ftr" idx="16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17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0DD28D5-E669-4B8B-AAF3-F04EB990D22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8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60" y="0"/>
            <a:ext cx="9141120" cy="8708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80" y="6095880"/>
            <a:ext cx="9141120" cy="763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26520" y="217440"/>
            <a:ext cx="8490960" cy="57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hr-HR" sz="3240" b="0" u="none" strike="noStrike">
                <a:solidFill>
                  <a:srgbClr val="EEEEEE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6520" y="1306080"/>
            <a:ext cx="8490960" cy="435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dt" idx="19"/>
          </p:nvPr>
        </p:nvSpPr>
        <p:spPr>
          <a:xfrm>
            <a:off x="326520" y="6313680"/>
            <a:ext cx="212256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ftr" idx="20"/>
          </p:nvPr>
        </p:nvSpPr>
        <p:spPr>
          <a:xfrm>
            <a:off x="3102120" y="6313680"/>
            <a:ext cx="293904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sldNum" idx="21"/>
          </p:nvPr>
        </p:nvSpPr>
        <p:spPr>
          <a:xfrm>
            <a:off x="6694560" y="6313680"/>
            <a:ext cx="2122560" cy="43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r-H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DD46806-63E9-499B-98B2-867088E87411}" type="slidenum">
              <a:rPr lang="hr-H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‹#›</a:t>
            </a:fld>
            <a:endParaRPr lang="hr-HR" sz="1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281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hr-HR" sz="2900" b="0" u="none" strike="noStrike">
                <a:solidFill>
                  <a:srgbClr val="009BDD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026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hr-HR" sz="2540" b="0" u="none" strike="noStrike">
                <a:solidFill>
                  <a:srgbClr val="009BDD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765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hr-HR" sz="2180" b="0" u="none" strike="noStrike">
                <a:solidFill>
                  <a:srgbClr val="009BDD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0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hr-HR" sz="1810" b="0" u="none" strike="noStrike">
                <a:solidFill>
                  <a:srgbClr val="009BDD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52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hr-HR" sz="2190" b="0" u="none" strike="noStrike">
                <a:solidFill>
                  <a:srgbClr val="009BDD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3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hr-HR" sz="2640" b="0" u="none" strike="noStrike">
                <a:solidFill>
                  <a:srgbClr val="009BDD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366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hr-HR" sz="3200" b="0" u="none" strike="noStrike">
                <a:solidFill>
                  <a:srgbClr val="009BDD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A8275A-768C-490A-921C-EF46720D7CE2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8.12.2025.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96DBFE-DC51-44E7-B9EB-2B9AA472EDA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268280"/>
            <a:ext cx="7772400" cy="269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Obnova </a:t>
            </a:r>
            <a:br>
              <a:rPr sz="5400"/>
            </a:b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 Žrtvenika</a:t>
            </a:r>
            <a:br>
              <a:rPr sz="5400"/>
            </a:b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   i Hrama (Ezr 1-6)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2124000" y="4076280"/>
            <a:ext cx="6400800" cy="230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dio </a:t>
            </a: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Knjige Ezrine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Picture 5" descr="https://encrypted-tbn1.gstatic.com/images?q=tbn:ANd9GcRmVKfzYJriU9VUhxGiaIV9_g1qI65uRKOf31YDS-TWwn2e2yTt0w"/>
          <p:cNvPicPr/>
          <p:nvPr/>
        </p:nvPicPr>
        <p:blipFill>
          <a:blip r:embed="rId3"/>
          <a:stretch/>
        </p:blipFill>
        <p:spPr>
          <a:xfrm>
            <a:off x="5651640" y="0"/>
            <a:ext cx="3492360" cy="300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13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649440" cy="64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Text Box 1"/>
          <p:cNvSpPr/>
          <p:nvPr/>
        </p:nvSpPr>
        <p:spPr>
          <a:xfrm>
            <a:off x="828720" y="117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E0CD3778-66C6-4E4D-A65B-E097B660FA2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ahoma"/>
                <a:ea typeface="Tahoma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03280" y="900000"/>
            <a:ext cx="6840720" cy="792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Dođi, Gospodine Isuse!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0" y="1844640"/>
            <a:ext cx="9144000" cy="3651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Marana tha (Ps 95)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50760" y="2017800"/>
            <a:ext cx="8991720" cy="2838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78E2DF-1565-44EF-9975-6CA2DF034058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 dirty="0">
                <a:solidFill>
                  <a:schemeClr val="accent1">
                    <a:lumMod val="76000"/>
                  </a:schemeClr>
                </a:solidFill>
              </a:rPr>
            </a:b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 dirty="0">
              <a:solidFill>
                <a:schemeClr val="accent1">
                  <a:lumMod val="76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1" name="Picture 6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2CE791-4D92-4D66-9D73-12B3A14F53FD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8.12.2025.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Rectangle 12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B63221-49ED-4E0B-A97A-9EE6E10FF18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1268280"/>
            <a:ext cx="7772400" cy="269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Obnova </a:t>
            </a:r>
            <a:br>
              <a:rPr sz="5400"/>
            </a:b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 Žrtvenika</a:t>
            </a:r>
            <a:br>
              <a:rPr sz="5400"/>
            </a:b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   i Hrama (Ezr 1-6)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2124000" y="4076280"/>
            <a:ext cx="6400800" cy="2305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dio </a:t>
            </a:r>
            <a:r>
              <a:rPr lang="hr-HR" sz="3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Knjige Ezrine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9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Dvojezična knjiga (7,4):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3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aramejski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3" descr="https://encrypted-tbn1.gstatic.com/images?q=tbn:ANd9GcRmVKfzYJriU9VUhxGiaIV9_g1qI65uRKOf31YDS-TWwn2e2yTt0w"/>
          <p:cNvPicPr/>
          <p:nvPr/>
        </p:nvPicPr>
        <p:blipFill>
          <a:blip r:embed="rId3"/>
          <a:stretch/>
        </p:blipFill>
        <p:spPr>
          <a:xfrm>
            <a:off x="5651640" y="0"/>
            <a:ext cx="3492360" cy="300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Picture 7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89000"/>
            <a:ext cx="649440" cy="64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Text Box 3"/>
          <p:cNvSpPr/>
          <p:nvPr/>
        </p:nvSpPr>
        <p:spPr>
          <a:xfrm>
            <a:off x="828720" y="117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AB5CC7-D6F6-402B-8BA0-3CEAC346D2B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Nastavak na Ljetopise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63416" y="980640"/>
            <a:ext cx="8780584" cy="52201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Kirova </a:t>
            </a: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zapovijed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Ezr 1,2-4 (usp. 6,2-5) – g. 538. pr. Kr.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? (v2s)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nebeski (v2, 2 Ljet 36,23)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Bog Izraelov (v3)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izvršenje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(v5s)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Proroštvo u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1,1 (2 Ljet 36,21)</a:t>
            </a:r>
            <a:r>
              <a:rPr lang="hr-HR" sz="29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Jeremija “Kad se ispuni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70 godina…” (Jr 29,10)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prvo hram (c1), onda narod (c2)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Izraelova plemena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(1,5; 4,1):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 dva: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יהודה בנימין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hr-HR" sz="28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hudâ, binjamîn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(1,5; 4,1)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5" descr="kirovedikt"/>
          <p:cNvPicPr/>
          <p:nvPr/>
        </p:nvPicPr>
        <p:blipFill>
          <a:blip r:embed="rId2"/>
          <a:stretch/>
        </p:blipFill>
        <p:spPr>
          <a:xfrm>
            <a:off x="5796000" y="1557360"/>
            <a:ext cx="3348000" cy="3146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Obnova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58428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Žrtvenik (Ezr 3,2s)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Koji propisi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(v2)? 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Mjesto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(v3)?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Tora Mojsijeva (2 usp. poredak 6,18),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prije (3)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Vrijeme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(3,1.6),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blagdan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(3,4):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7. mjesec (3,1.6)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Blagdan sjenica (3,4)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Novi radovi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3,10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br>
              <a:rPr sz="2400"/>
            </a:b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reakcija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11-13?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kamen temeljac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hram (3,10)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 narod: klicanje, plač (11-13)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Picture 8"/>
          <p:cNvPicPr/>
          <p:nvPr/>
        </p:nvPicPr>
        <p:blipFill>
          <a:blip r:embed="rId2"/>
          <a:stretch/>
        </p:blipFill>
        <p:spPr>
          <a:xfrm>
            <a:off x="6419880" y="0"/>
            <a:ext cx="2724120" cy="314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Rectangle 9"/>
          <p:cNvSpPr/>
          <p:nvPr/>
        </p:nvSpPr>
        <p:spPr>
          <a:xfrm>
            <a:off x="3780000" y="-1800"/>
            <a:ext cx="2639880" cy="82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i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Bible moralisée, Haggai speaks to Zerubbabel and Joshua, son of Josedech</a:t>
            </a: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Koninklijke Bibliotheek, The Hague, c.1465 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076720" y="3212640"/>
            <a:ext cx="4067280" cy="291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Nesporazumi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(3,3; 4,2s):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Strah pred narodima (iz raznih) zemaljâ (3,3 usp. 6,21)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od </a:t>
            </a:r>
            <a:r>
              <a:rPr lang="de-DE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721. 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pr. Kr.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Nema suradnje (4,2s)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Neprijatelji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(4,1): “Samarijanci”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Effect">
                      <p:stCondLst>
                        <p:cond delay="indefinite"/>
                      </p:stCondLst>
                      <p:childTnLst>
                        <p:par>
                          <p:cTn id="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Rezultati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Rezultat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6,15: 3. 12. 6.</a:t>
            </a:r>
            <a:r>
              <a:rPr lang="de-DE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– 515. pr. Kr </a:t>
            </a:r>
            <a:br>
              <a:rPr sz="2600"/>
            </a:b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(HB, LXX, Vg., Šarić</a:t>
            </a:r>
            <a:r>
              <a:rPr lang="de-DE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; KS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r>
              <a:rPr lang="de-DE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23.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Hram dovršen (6,15 usp. 7,15.27)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Boga Izraelova u Jeruzalemu (7,15)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726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Jahvin (7,27)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Inicijativa (6,1):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Darije (6,1)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Kraljeva naredba u 6,8?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Kirov arhiv (v2-5)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sagraditi Dom Božji (6,8)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Proslava u 6,19?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Pasha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povratnikâ (6,19)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Picture 4"/>
          <p:cNvPicPr/>
          <p:nvPr/>
        </p:nvPicPr>
        <p:blipFill>
          <a:blip r:embed="rId2"/>
          <a:stretch/>
        </p:blipFill>
        <p:spPr>
          <a:xfrm>
            <a:off x="5148360" y="2852640"/>
            <a:ext cx="3995640" cy="3087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Glavni likovi</a:t>
            </a:r>
            <a:endParaRPr lang="hr-HR" sz="5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10308" y="986215"/>
            <a:ext cx="8229600" cy="518605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669925" lvl="1" indent="-32512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Začetnik liturgije (3,10):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David</a:t>
            </a:r>
            <a:endParaRPr lang="hr-HR" sz="3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Čuveni stihovi (3,11):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Vječna je ljubav njegova</a:t>
            </a:r>
            <a:endParaRPr lang="hr-HR" sz="3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Voditelji obnove (</a:t>
            </a:r>
            <a:r>
              <a:rPr lang="hr-HR" sz="2600" b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3,2.8; 4,2; 5,2)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Zerubabel</a:t>
            </a:r>
            <a:r>
              <a:rPr lang="hr-HR" sz="3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„civilna uprava”, </a:t>
            </a:r>
            <a:r>
              <a:rPr lang="hr-HR" sz="30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Ješua</a:t>
            </a:r>
            <a:r>
              <a:rPr lang="hr-HR" sz="3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svećenik </a:t>
            </a:r>
            <a:endParaRPr lang="hr-HR" sz="3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podupiru </a:t>
            </a:r>
            <a:r>
              <a:rPr lang="hr-HR" sz="25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(5,2):</a:t>
            </a:r>
            <a:endParaRPr lang="hr-HR" sz="25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Hagaj i Zaharija (5,2)</a:t>
            </a:r>
            <a:endParaRPr lang="hr-HR" sz="2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 perzijska kralja – simboli: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Kir – povratak </a:t>
            </a:r>
            <a:endParaRPr lang="hr-HR" sz="3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Darije – obnovljen Hram</a:t>
            </a:r>
            <a:endParaRPr lang="hr-HR" sz="3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4720680" y="0"/>
            <a:ext cx="4423320" cy="23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ate Placeholder 4"/>
          <p:cNvSpPr/>
          <p:nvPr/>
        </p:nvSpPr>
        <p:spPr>
          <a:xfrm>
            <a:off x="45720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D1CD1B-B12B-4FBA-BF20-0E2A78386B07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8.12.2025.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EF846C-509A-4739-8AFD-01397ABE7FB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Dokumentiranje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800640"/>
            <a:ext cx="8229600" cy="546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popis c2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sng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4,11-16.17-22?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pismo </a:t>
            </a:r>
            <a:r>
              <a:rPr lang="hr-HR" sz="28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Artakserksu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4,11-16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odgovor v17-22</a:t>
            </a:r>
            <a:r>
              <a:rPr lang="de-DE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de-DE" sz="2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Jeruzalemu</a:t>
            </a:r>
            <a:r>
              <a:rPr lang="de-DE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</a:t>
            </a:r>
            <a:r>
              <a:rPr lang="de-DE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davnine</a:t>
            </a:r>
            <a:r>
              <a:rPr lang="de-DE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4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ustanci</a:t>
            </a:r>
            <a:r>
              <a:rPr lang="de-DE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(19)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sng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5,7-17 i 6,2-5.6-12?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4. izvještaj Dariju 5,7-17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5. </a:t>
            </a:r>
            <a:r>
              <a:rPr lang="hr-HR" sz="28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Kirova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naredba u arhivu 6,2-5 </a:t>
            </a:r>
            <a:br>
              <a:rPr sz="2800" dirty="0"/>
            </a:b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1,2-4)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6. odgovor Darijev 6,6-12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sng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Ezr</a:t>
            </a:r>
            <a:r>
              <a:rPr lang="hr-HR" sz="2600" b="1" u="sng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7-10: 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7. </a:t>
            </a:r>
            <a:r>
              <a:rPr lang="hr-HR" sz="28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Artakserksovo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pismo Ezri (7,12-26)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8. Novi popis povratnika (8,2-14)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9. Popis prijestupnika (10,18-44)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Picture 5" descr="jEzr0713Dore_ArtaxerxesGrantingLibertyToTheJews"/>
          <p:cNvPicPr/>
          <p:nvPr/>
        </p:nvPicPr>
        <p:blipFill>
          <a:blip r:embed="rId3"/>
          <a:stretch/>
        </p:blipFill>
        <p:spPr>
          <a:xfrm>
            <a:off x="5850000" y="-19080"/>
            <a:ext cx="3294000" cy="4437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Application>Microsoft Office PowerPoint</Application>
  <PresentationFormat>On-screen Show (4:3)</PresentationFormat>
  <Slides>10</Slides>
  <Notes>4</Notes>
  <HiddenSlides>0</HiddenSlide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Office</vt:lpstr>
      <vt:lpstr>Office</vt:lpstr>
      <vt:lpstr>Office</vt:lpstr>
      <vt:lpstr>Office</vt:lpstr>
      <vt:lpstr>Office</vt:lpstr>
      <vt:lpstr>Office</vt:lpstr>
      <vt:lpstr>Office</vt:lpstr>
      <vt:lpstr>Obnova    Žrtvenika     i Hrama (Ezr 1-6)</vt:lpstr>
      <vt:lpstr>PowerPoint Presentation</vt:lpstr>
      <vt:lpstr>Petoknjižje i  Povijesne knjige</vt:lpstr>
      <vt:lpstr>Obnova    Žrtvenika     i Hrama (Ezr 1-6)</vt:lpstr>
      <vt:lpstr>Nastavak na Ljetopise</vt:lpstr>
      <vt:lpstr>Obnova</vt:lpstr>
      <vt:lpstr>Rezultati</vt:lpstr>
      <vt:lpstr>Glavni likovi</vt:lpstr>
      <vt:lpstr>Dokumentiranje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Ezra</dc:title>
  <dc:subject/>
  <dc:creator>Guenther</dc:creator>
  <dc:description/>
  <cp:lastModifiedBy/>
  <cp:revision>80</cp:revision>
  <cp:lastPrinted>2025-12-09T06:47:07Z</cp:lastPrinted>
  <dcterms:created xsi:type="dcterms:W3CDTF">2008-12-02T21:43:24Z</dcterms:created>
  <dcterms:modified xsi:type="dcterms:W3CDTF">2025-12-09T06:27:01Z</dcterms:modified>
  <dc:language>hr-HR</dc:language>
</cp:coreProperties>
</file>