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5" r:id="rId4"/>
    <p:sldMasterId id="2147483658" r:id="rId5"/>
    <p:sldMasterId id="2147483661" r:id="rId6"/>
    <p:sldMasterId id="2147483663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2F4C2-CF5B-498A-A7B7-204A1442765A}" v="7" dt="2025-12-03T06:58:2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sz12_ljet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dt" idx="19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B75A31C-88B7-4DD8-BEF6-8DC39A3C9C15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1960"/>
            <a:ext cx="4343400" cy="325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 idx="20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 idx="21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E062BEAB-8BE8-4596-ACD6-9EB7517A953B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sz12_ljet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88E747D-0A61-4A98-8111-CE10D9887C93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91EC39BC-6AD1-44E5-9993-454326E51F3F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2320"/>
            <a:ext cx="4343400" cy="325764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Rectangle 9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F879E844-284E-49B9-8C45-79F80CBC4D57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Rectangle 10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Rectangle 11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447F980E-A619-4370-8EFD-00D13B8CF3CF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14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sz12_ljet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Rectangle 15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829085F9-4A12-4996-B6AF-2C41BAAFBD20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16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B60E0ADF-FA85-491D-8661-74FBC6F1AFA3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2320"/>
            <a:ext cx="4343400" cy="32576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97A660-6415-48DC-A748-91DDCB5A26D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5963B7-175A-4A57-96B3-F90ACF6B2A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C60775B-4E33-4366-A9B4-3210ACCBA89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A37DD72-5772-4B4F-8374-D42D2274313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70CF41-9DA5-41A9-A351-623A57B3346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492078-2DC7-4B32-86DC-F10C0AF709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6D03CEA-E527-4A2A-A6D7-0A23949733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E59603D-B21A-4F61-A97F-1FA1B16A94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4A88766-5CA0-4CD5-AAE3-81BBE30F50B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708DC3-B877-471A-BDA2-F03BC46EDB1E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sz13_ljet.ppt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2A5D4A-8CCD-45FB-BC9E-A4333E83B06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2A5B98-81D7-4B9D-A8D2-7506F77DF81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sz13_ljet.ppt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C83ED7-CB4E-42D6-8352-1B6F7FD85EB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EFC6CC-E1DA-49F8-9A6D-8522B929716A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sz13_ljet.ppt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8ADF2F-ED20-49B8-95A0-66F7002CF18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775330-373E-4A5A-AFEC-C517C83FFDE0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sz13_ljet.ppt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87C20B-6066-4D0B-9D70-5E41586658D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F859EE-053E-41D4-A66A-42031898909C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sz13_ljet.ppt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E4A2C5-AE0E-4FF1-AE96-46BE6487580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6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16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7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0A40BFC-2AE8-48AC-BDB6-3B89E950431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8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375480" y="-631440"/>
            <a:ext cx="9878760" cy="2155680"/>
            <a:chOff x="-375480" y="-631440"/>
            <a:chExt cx="9878760" cy="2155680"/>
          </a:xfrm>
        </p:grpSpPr>
        <p:sp>
          <p:nvSpPr>
            <p:cNvPr id="53" name="Freeform: Shape 52"/>
            <p:cNvSpPr/>
            <p:nvPr/>
          </p:nvSpPr>
          <p:spPr>
            <a:xfrm>
              <a:off x="-37548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26136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89820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153504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17188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280872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344556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08240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471924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5608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9292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62976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266600" y="-631440"/>
              <a:ext cx="636480" cy="849240"/>
            </a:xfrm>
            <a:custGeom>
              <a:avLst/>
              <a:gdLst>
                <a:gd name="textAreaLeft" fmla="*/ 0 w 636480"/>
                <a:gd name="textAreaRight" fmla="*/ 636840 w 63648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90308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539920" y="-63144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-48600" y="21960"/>
              <a:ext cx="636480" cy="848880"/>
            </a:xfrm>
            <a:custGeom>
              <a:avLst/>
              <a:gdLst>
                <a:gd name="textAreaLeft" fmla="*/ 0 w 636480"/>
                <a:gd name="textAreaRight" fmla="*/ 636840 w 63648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8788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122472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86156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49840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313524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377208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440892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504576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568260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31944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695628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759312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8229960" y="21960"/>
              <a:ext cx="636840" cy="84888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8866800" y="21960"/>
              <a:ext cx="636480" cy="848880"/>
            </a:xfrm>
            <a:custGeom>
              <a:avLst/>
              <a:gdLst>
                <a:gd name="textAreaLeft" fmla="*/ 0 w 636480"/>
                <a:gd name="textAreaRight" fmla="*/ 636840 w 63648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-37548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26136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89820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153504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217188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280872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344556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408240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471924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535608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599292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662976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7266600" y="675000"/>
              <a:ext cx="636480" cy="849240"/>
            </a:xfrm>
            <a:custGeom>
              <a:avLst/>
              <a:gdLst>
                <a:gd name="textAreaLeft" fmla="*/ 0 w 636480"/>
                <a:gd name="textAreaRight" fmla="*/ 636840 w 63648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790308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8539920" y="675000"/>
              <a:ext cx="636840" cy="849240"/>
            </a:xfrm>
            <a:custGeom>
              <a:avLst/>
              <a:gdLst>
                <a:gd name="textAreaLeft" fmla="*/ 0 w 636840"/>
                <a:gd name="textAreaRight" fmla="*/ 63720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-327960" y="5943600"/>
            <a:ext cx="9846360" cy="1502280"/>
            <a:chOff x="-327960" y="5943600"/>
            <a:chExt cx="9846360" cy="1502280"/>
          </a:xfrm>
        </p:grpSpPr>
        <p:sp>
          <p:nvSpPr>
            <p:cNvPr id="99" name="Freeform: Shape 98"/>
            <p:cNvSpPr/>
            <p:nvPr/>
          </p:nvSpPr>
          <p:spPr>
            <a:xfrm flipH="1">
              <a:off x="855468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 flipH="1">
              <a:off x="888120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728100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791784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 flipH="1">
              <a:off x="760752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 flipH="1">
              <a:off x="633384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 flipH="1">
              <a:off x="697068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 flipH="1">
              <a:off x="600732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 flipH="1">
              <a:off x="664416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 flipH="1">
              <a:off x="537048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 flipH="1">
              <a:off x="569700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 flipH="1">
              <a:off x="474984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442332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506016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349272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 flipH="1">
              <a:off x="4115160" y="5943600"/>
              <a:ext cx="636480" cy="848880"/>
            </a:xfrm>
            <a:custGeom>
              <a:avLst/>
              <a:gdLst>
                <a:gd name="textAreaLeft" fmla="*/ 360 w 636480"/>
                <a:gd name="textAreaRight" fmla="*/ 637200 w 63648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 flipH="1">
              <a:off x="378648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 flipH="1">
              <a:off x="2514960" y="6596640"/>
              <a:ext cx="636480" cy="849240"/>
            </a:xfrm>
            <a:custGeom>
              <a:avLst/>
              <a:gdLst>
                <a:gd name="textAreaLeft" fmla="*/ 360 w 636480"/>
                <a:gd name="textAreaRight" fmla="*/ 637200 w 63648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 flipH="1">
              <a:off x="314964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221904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 flipH="1">
              <a:off x="285588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158220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 flipH="1">
              <a:off x="187632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94536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123948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 flipH="1">
              <a:off x="-3420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 flipH="1">
              <a:off x="60264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 flipH="1">
              <a:off x="-328320" y="5943600"/>
              <a:ext cx="636840" cy="848880"/>
            </a:xfrm>
            <a:custGeom>
              <a:avLst/>
              <a:gdLst>
                <a:gd name="textAreaLeft" fmla="*/ 360 w 636840"/>
                <a:gd name="textAreaRight" fmla="*/ 63756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 flipH="1">
              <a:off x="308520" y="5943600"/>
              <a:ext cx="636840" cy="84888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8880"/>
                <a:gd name="textAreaBottom" fmla="*/ 849240 h 84888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 flipH="1">
              <a:off x="8244360" y="6596640"/>
              <a:ext cx="636840" cy="849240"/>
            </a:xfrm>
            <a:custGeom>
              <a:avLst/>
              <a:gdLst>
                <a:gd name="textAreaLeft" fmla="*/ -360 w 636840"/>
                <a:gd name="textAreaRight" fmla="*/ 636840 w 636840"/>
                <a:gd name="textAreaTop" fmla="*/ 0 h 849240"/>
                <a:gd name="textAreaBottom" fmla="*/ 849600 h 84924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240" tIns="3240" rIns="3240" bIns="3240" anchor="ctr" anchorCtr="1">
              <a:noAutofit/>
            </a:bodyPr>
            <a:lstStyle/>
            <a:p>
              <a:endParaRPr lang="hr-HR" sz="1400" b="1" u="none" strike="noStrike">
                <a:solidFill>
                  <a:srgbClr val="B47804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316240"/>
            <a:ext cx="8229600" cy="14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324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7200" y="4114440"/>
            <a:ext cx="8229600" cy="2157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28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9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864000" lvl="1" indent="-324000">
              <a:spcAft>
                <a:spcPts val="1026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54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296000" lvl="2" indent="-288000">
              <a:spcAft>
                <a:spcPts val="7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18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728000" lvl="3" indent="-216000">
              <a:spcAft>
                <a:spcPts val="50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160000" lvl="4" indent="-216000">
              <a:spcAft>
                <a:spcPts val="25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592000" lvl="5" indent="-216000">
              <a:spcAft>
                <a:spcPts val="25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3024000" lvl="6" indent="-216000">
              <a:spcAft>
                <a:spcPts val="25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78AC6D-0890-47E7-B7D7-2A23B1F5403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97B1F4-91EC-4387-8101-0ADA34965BD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11" descr="https://encrypted-tbn1.gstatic.com/images?q=tbn:ANd9GcTLTmOvqjiWCV9LPqlMKKmdJI9B5-KZ05ZkaKLTPgv0FrsEpAj0"/>
          <p:cNvPicPr/>
          <p:nvPr/>
        </p:nvPicPr>
        <p:blipFill>
          <a:blip r:embed="rId3"/>
          <a:stretch/>
        </p:blipFill>
        <p:spPr>
          <a:xfrm>
            <a:off x="4860000" y="0"/>
            <a:ext cx="4284000" cy="256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12"/>
          <p:cNvPicPr/>
          <p:nvPr/>
        </p:nvPicPr>
        <p:blipFill>
          <a:blip r:embed="rId5"/>
          <a:stretch/>
        </p:blipFill>
        <p:spPr>
          <a:xfrm>
            <a:off x="0" y="3960000"/>
            <a:ext cx="2550960" cy="285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Text Box 1"/>
          <p:cNvSpPr/>
          <p:nvPr/>
        </p:nvSpPr>
        <p:spPr>
          <a:xfrm>
            <a:off x="1187640" y="81360"/>
            <a:ext cx="4679640" cy="11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4720" y="1182600"/>
            <a:ext cx="8459640" cy="260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</a:t>
            </a:r>
            <a:br>
              <a:rPr sz="7200"/>
            </a:b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  Ljetopisa</a:t>
            </a:r>
            <a:r>
              <a:rPr lang="hr-HR" sz="8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 i 2 Ljet)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0" y="2793960"/>
            <a:ext cx="9144000" cy="157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Rectangle 187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Isuse naš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95D371-4065-4016-BF57-4D1E57F3C55D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9E578F-5E22-4A75-A90C-2D091AAEDF3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Paralele i kontrasti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557360"/>
            <a:ext cx="4906800" cy="45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Dobri kraljevi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“ponavljaju” djela </a:t>
            </a:r>
            <a:br>
              <a:rPr sz="3400"/>
            </a:b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Davida i Salomona: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gradnja hrama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bogoslužje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Zli kraljevi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čine suprotno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3" name="Picture 8"/>
          <p:cNvPicPr/>
          <p:nvPr/>
        </p:nvPicPr>
        <p:blipFill>
          <a:blip r:embed="rId2"/>
          <a:stretch/>
        </p:blipFill>
        <p:spPr>
          <a:xfrm>
            <a:off x="5334120" y="2205000"/>
            <a:ext cx="3809880" cy="3652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F7C870-6498-4284-971F-DA3B5DFC784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E9CC34-D78A-4C3B-8677-0DBE308051B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Kronistička povijest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= Ljetopisac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pretpostavka: Ljet + Ezr/Neh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uzoru na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Deuteronomističku </a:t>
            </a:r>
            <a:br>
              <a:rPr sz="3000"/>
            </a:b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Jš – 2 Kr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Ljet </a:t>
            </a:r>
            <a:r>
              <a:rPr lang="hr-HR" sz="3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</a:t>
            </a: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Ezr i Neh </a:t>
            </a:r>
            <a:r>
              <a:rPr lang="hr-HR" sz="3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dokumenti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intertekstualnost: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 i Neh izvor za Ljet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Picture 10"/>
          <p:cNvPicPr/>
          <p:nvPr/>
        </p:nvPicPr>
        <p:blipFill>
          <a:blip r:embed="rId2"/>
          <a:stretch/>
        </p:blipFill>
        <p:spPr>
          <a:xfrm>
            <a:off x="6515280" y="333360"/>
            <a:ext cx="2628720" cy="5178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99" name="Table 198"/>
          <p:cNvGraphicFramePr/>
          <p:nvPr/>
        </p:nvGraphicFramePr>
        <p:xfrm>
          <a:off x="6156360" y="5516640"/>
          <a:ext cx="3013200" cy="639720"/>
        </p:xfrm>
        <a:graphic>
          <a:graphicData uri="http://schemas.openxmlformats.org/drawingml/2006/table">
            <a:tbl>
              <a:tblPr/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20">
                <a:tc>
                  <a:txBody>
                    <a:bodyPr/>
                    <a:lstStyle/>
                    <a:p>
                      <a:endParaRPr lang="hr-HR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hr-HR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Papirus s opisom gorućega grma, IV. st. Egipat. Foto: </a:t>
                      </a: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Cherie Diez</a:t>
                      </a:r>
                      <a:endParaRPr lang="hr-H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A6B1C1-650E-4C5F-BE87-775F021396A1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2BF1EA-90A2-477F-B2A2-A59168A410F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21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Odnos prema Sam/Kr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345680"/>
            <a:ext cx="8229600" cy="478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prema Sam razlike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inačica: Kumran, LXX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prema Kr doslovno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samo tumačenje, 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nego samostalno djelo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unutarbiblijska egzegeza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Ljetopisi zaključuju HB, idealiziraju, uzdižu Hram, otpisuju Sjeverno kraljevstvo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1" descr="https://encrypted-tbn1.gstatic.com/images?q=tbn:ANd9GcTLTmOvqjiWCV9LPqlMKKmdJI9B5-KZ05ZkaKLTPgv0FrsEpAj0"/>
          <p:cNvPicPr/>
          <p:nvPr/>
        </p:nvPicPr>
        <p:blipFill>
          <a:blip r:embed="rId2"/>
          <a:stretch/>
        </p:blipFill>
        <p:spPr>
          <a:xfrm>
            <a:off x="5211360" y="1080000"/>
            <a:ext cx="3924000" cy="235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Uzdam se (Ps 52)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31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547FCB-0A16-4F87-B5C9-7E51EBD31F4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2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DAFDD-9920-436E-A928-8B5D0457394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1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9F13ED-2B87-4748-A3DA-7B9B7FD0B69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7" descr="https://encrypted-tbn1.gstatic.com/images?q=tbn:ANd9GcTLTmOvqjiWCV9LPqlMKKmdJI9B5-KZ05ZkaKLTPgv0FrsEpAj0"/>
          <p:cNvPicPr/>
          <p:nvPr/>
        </p:nvPicPr>
        <p:blipFill>
          <a:blip r:embed="rId3"/>
          <a:stretch/>
        </p:blipFill>
        <p:spPr>
          <a:xfrm>
            <a:off x="4860000" y="0"/>
            <a:ext cx="4284000" cy="256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9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13"/>
          <p:cNvPicPr/>
          <p:nvPr/>
        </p:nvPicPr>
        <p:blipFill>
          <a:blip r:embed="rId5"/>
          <a:stretch/>
        </p:blipFill>
        <p:spPr>
          <a:xfrm>
            <a:off x="0" y="4500000"/>
            <a:ext cx="2068200" cy="231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Text Box 3"/>
          <p:cNvSpPr/>
          <p:nvPr/>
        </p:nvSpPr>
        <p:spPr>
          <a:xfrm>
            <a:off x="1187640" y="81360"/>
            <a:ext cx="4679640" cy="11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4720" y="1182600"/>
            <a:ext cx="8459640" cy="260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</a:t>
            </a:r>
            <a:br>
              <a:rPr sz="7200"/>
            </a:b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  Ljetopisa</a:t>
            </a:r>
            <a:r>
              <a:rPr lang="hr-HR" sz="8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 i 2 Ljet)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981080" y="3962520"/>
            <a:ext cx="6838920" cy="24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דברי הימים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dibre hajjamîm</a:t>
            </a:r>
            <a:r>
              <a:rPr lang="de-DE" sz="3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Vg: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chronikon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totius divinae historiae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LXX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lang="el-G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παραλειπόμενα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iz “Spisa”, kraj HB,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u Povijesne knjige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Susret s tekstom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6840" y="1196640"/>
            <a:ext cx="5483160" cy="493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Prvi redak 1 Ljet 1,1 pokazuje: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je Kajin ostao skitnica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Ljetopisi odabiru i sažimlju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je od zemljanina (Adam)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postao smrtnik (Enoš)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poznat od </a:t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Hamovih sinova (v8)?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Misrajim=Egipat; Kanaan, Kuš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1,28 pokazuje da Ljet ističu: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Anticipiranjem po važnosti: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Izak pred Jišmaelom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5508720" y="3600000"/>
            <a:ext cx="3635280" cy="25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tako već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2,15: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David,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a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3,16: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Jojakim, Jekonija, Sidkija – posljednji kraljevi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4"/>
          <p:cNvPicPr/>
          <p:nvPr/>
        </p:nvPicPr>
        <p:blipFill>
          <a:blip r:embed="rId2"/>
          <a:stretch/>
        </p:blipFill>
        <p:spPr>
          <a:xfrm>
            <a:off x="6789600" y="0"/>
            <a:ext cx="2354400" cy="3673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E361CE-28B2-45E0-96EF-25FD30B8847D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56B82E-5772-484D-BA5B-8A14FFBD54F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Pismoznanstvo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početka do Kirova edikta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kraljeva kao Sam + Kr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“rodoslovno predvorje” c1-10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Davidova povijest od c11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Već c10 Šaul, ali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okvir zakraljenja: 11,1-3; 12,39-41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“sabraše se svi Izraelci...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pomazaše Davida za kralja...” (11,1–3)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“...dođoše u Hebron da zakralje Davida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 svim Izraelom” (12,39–41)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kraj Davidove povijesti: 29,26-28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“...tako je David kraljevao nad svim Izraelom”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1030"/>
          <p:cNvPicPr/>
          <p:nvPr/>
        </p:nvPicPr>
        <p:blipFill>
          <a:blip r:embed="rId2"/>
          <a:stretch/>
        </p:blipFill>
        <p:spPr>
          <a:xfrm>
            <a:off x="6148440" y="0"/>
            <a:ext cx="2995560" cy="3889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BDA392-77DD-49F0-822F-4DF3C897EB21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97E0EF-AF27-40BE-8C49-E2F27935F82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Glavni likovi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“Predvorje” od 1,1 do 10,14: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Adama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Davidova izabranja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rodoslovlja (tko)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zemljopisni podaci (gdje)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(što)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Subjekt u glavnom dijelu: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6633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Ljet 11,1: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se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okupio...”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 Ljet 36,23: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“Tko je među vama od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svega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njegova (=Božjega)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Picture 8"/>
          <p:cNvPicPr/>
          <p:nvPr/>
        </p:nvPicPr>
        <p:blipFill>
          <a:blip r:embed="rId2"/>
          <a:stretch/>
        </p:blipFill>
        <p:spPr>
          <a:xfrm>
            <a:off x="5364000" y="0"/>
            <a:ext cx="3780000" cy="355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Text Box 9"/>
          <p:cNvSpPr/>
          <p:nvPr/>
        </p:nvSpPr>
        <p:spPr>
          <a:xfrm>
            <a:off x="5435640" y="3645000"/>
            <a:ext cx="370836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J. Schnorr von CAROLSFELD, Kir oslobađa  Židove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ate Placeholder 3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04CD5C-A1E1-45A2-8CDC-EEA3377FF369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3A5376-82CF-45F6-931A-A8E570C8B7B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Koju funkciju imaju?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600" cy="493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A: 1 Ljet 29,26-28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B: 2 Ljet 9,30s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Ključne riječi?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Mjesto u kontekstu?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Sadržaj?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Kraljevati, vladati, sav Izrael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Umrijeti, počinuti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David, Salomon, Roboam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Završna bilješka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Smjena vlasti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1" name="Picture 4"/>
          <p:cNvPicPr/>
          <p:nvPr/>
        </p:nvPicPr>
        <p:blipFill>
          <a:blip r:embed="rId2"/>
          <a:stretch/>
        </p:blipFill>
        <p:spPr>
          <a:xfrm>
            <a:off x="6019920" y="0"/>
            <a:ext cx="3124080" cy="422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9FDBE6-DA15-4EF5-A6C0-3DBD9C275EDB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D97F47-27C1-406E-AA63-2120232B2C9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Slijed kraljeva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403848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11–29   </a:t>
            </a:r>
            <a:r>
              <a:rPr lang="hr-HR" sz="22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1–9       </a:t>
            </a:r>
            <a:r>
              <a:rPr lang="hr-HR" sz="22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Salomon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10–12  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Roboam</a:t>
            </a:r>
            <a:br>
              <a:rPr sz="2200" dirty="0"/>
            </a:b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(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rascijep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13       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Abija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14–16  </a:t>
            </a:r>
            <a:r>
              <a:rPr lang="hr-HR" sz="22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Asa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17–20  </a:t>
            </a:r>
            <a:r>
              <a:rPr lang="hr-HR" sz="2200" b="1" i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Jošafat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21       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Joram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22,1–9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Ahazja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22,10–23,21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Atalija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2200" dirty="0"/>
            </a:b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     	kraljica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24       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Joaš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lang="hr-HR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25	</a:t>
            </a:r>
            <a:r>
              <a:rPr lang="hr-HR" sz="2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Amasja</a:t>
            </a:r>
            <a:endParaRPr lang="hr-HR" sz="2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48320" y="980640"/>
            <a:ext cx="403848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26          Uzija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27          Jotam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28          Ahaz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29–32    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Ezekija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33,1–20  Manaše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34s        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Jošija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36,1–21 </a:t>
            </a:r>
            <a:r>
              <a:rPr lang="hr-HR" sz="2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Posljednji judejski kraljevi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(Joahaz, Jojakim, Jojakin, Sidkija)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i kraj državnosti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 Ljet 36,22s	Kirov edikt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(</a:t>
            </a:r>
            <a:r>
              <a:rPr lang="hr-HR" sz="2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početak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Application>Microsoft Office PowerPoint</Application>
  <PresentationFormat>On-screen Show (4:3)</PresentationFormat>
  <Slides>13</Slides>
  <Notes>3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</vt:lpstr>
      <vt:lpstr>Office</vt:lpstr>
      <vt:lpstr>Office</vt:lpstr>
      <vt:lpstr>Office</vt:lpstr>
      <vt:lpstr>Office</vt:lpstr>
      <vt:lpstr>Office</vt:lpstr>
      <vt:lpstr>Office</vt:lpstr>
      <vt:lpstr>Knjige      Ljetopisa (1 i 2 Ljet)</vt:lpstr>
      <vt:lpstr>PowerPoint Presentation</vt:lpstr>
      <vt:lpstr>Petoknjižje i  Povijesne knjige</vt:lpstr>
      <vt:lpstr>Knjige      Ljetopisa (1 i 2 Ljet)</vt:lpstr>
      <vt:lpstr>Susret s tekstom</vt:lpstr>
      <vt:lpstr>Pismoznanstvo</vt:lpstr>
      <vt:lpstr>Glavni likovi</vt:lpstr>
      <vt:lpstr>Koju funkciju imaju?</vt:lpstr>
      <vt:lpstr>Slijed kraljeva</vt:lpstr>
      <vt:lpstr>PowerPoint Presentation</vt:lpstr>
      <vt:lpstr>Paralele i kontrasti</vt:lpstr>
      <vt:lpstr>Kronistička povijest</vt:lpstr>
      <vt:lpstr>Odnos prema Sam/Kr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Knjiga Ljetopisa</dc:title>
  <dc:subject/>
  <dc:creator>Guenther</dc:creator>
  <dc:description/>
  <cp:lastModifiedBy/>
  <cp:revision>59</cp:revision>
  <cp:lastPrinted>2025-12-03T07:53:32Z</cp:lastPrinted>
  <dcterms:created xsi:type="dcterms:W3CDTF">2007-03-27T07:23:42Z</dcterms:created>
  <dcterms:modified xsi:type="dcterms:W3CDTF">2025-12-03T06:59:33Z</dcterms:modified>
  <dc:language>hr-HR</dc:language>
</cp:coreProperties>
</file>