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6" r:id="rId4"/>
    <p:sldMasterId id="2147483658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ED221-8A83-495D-AB8E-C0BFCF40D011}" v="1" dt="2025-12-02T06:47:2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765600" cy="3189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N. Bilić: sz14kr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13"/>
          </p:nvPr>
        </p:nvSpPr>
        <p:spPr>
          <a:xfrm>
            <a:off x="4919760" y="0"/>
            <a:ext cx="3765600" cy="3189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23.11.12.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746080" y="480600"/>
            <a:ext cx="3198600" cy="2398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ftr" idx="14"/>
          </p:nvPr>
        </p:nvSpPr>
        <p:spPr>
          <a:xfrm>
            <a:off x="0" y="6079680"/>
            <a:ext cx="3765600" cy="31932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15"/>
          </p:nvPr>
        </p:nvSpPr>
        <p:spPr>
          <a:xfrm>
            <a:off x="4919760" y="6079680"/>
            <a:ext cx="3765600" cy="31932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22E8E790-4545-4B04-B36F-6DC69B8A9162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/>
          <p:nvPr/>
        </p:nvSpPr>
        <p:spPr>
          <a:xfrm>
            <a:off x="0" y="0"/>
            <a:ext cx="37656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N. Bilić: sz14kr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Rectangle 3"/>
          <p:cNvSpPr/>
          <p:nvPr/>
        </p:nvSpPr>
        <p:spPr>
          <a:xfrm>
            <a:off x="4919760" y="0"/>
            <a:ext cx="37656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23.11.12.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ectangle 6"/>
          <p:cNvSpPr/>
          <p:nvPr/>
        </p:nvSpPr>
        <p:spPr>
          <a:xfrm>
            <a:off x="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Rectangle 7"/>
          <p:cNvSpPr/>
          <p:nvPr/>
        </p:nvSpPr>
        <p:spPr>
          <a:xfrm>
            <a:off x="491976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4F9788F5-9D5D-4D2F-8B5A-D0A2589FD36F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788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1"/>
          <p:cNvSpPr/>
          <p:nvPr/>
        </p:nvSpPr>
        <p:spPr>
          <a:xfrm>
            <a:off x="0" y="0"/>
            <a:ext cx="37656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N. Bilić: sz14kr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Rectangle 12"/>
          <p:cNvSpPr/>
          <p:nvPr/>
        </p:nvSpPr>
        <p:spPr>
          <a:xfrm>
            <a:off x="4919760" y="0"/>
            <a:ext cx="37656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23.11.12.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Rectangle 13"/>
          <p:cNvSpPr/>
          <p:nvPr/>
        </p:nvSpPr>
        <p:spPr>
          <a:xfrm>
            <a:off x="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Rectangle 14"/>
          <p:cNvSpPr/>
          <p:nvPr/>
        </p:nvSpPr>
        <p:spPr>
          <a:xfrm>
            <a:off x="491976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7DE6352E-A9F2-4288-A84D-F10EDE904A90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788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5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Rectangle 8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2503071-D159-4273-9D91-3AB50BC9CAA0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9C290B01-2AC5-4856-A66C-0FEA54C8033C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9EF344-5C4A-47E6-A116-7AB6D5B18B7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CF2DF7E-0677-4C81-89CD-3B82F72B2B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ECE5570-14C2-497B-A31C-686699423B0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305C7F-70AB-4A22-9A37-B96EBACD21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FD856A-73BD-49A1-AFF5-610C9406E01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CAF677B-C97C-45A2-AA6B-B986A42D2C8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DC7FC6-4D65-4E13-87DE-260652FBA0B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DD1053-175F-49FF-AF9B-B73C432DB0CF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028EC12-059D-4C23-8C53-F892DFC0220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4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5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6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7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4640" rIns="90000" bIns="-4464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8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9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46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ftr" idx="10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11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BADDD17-38D6-4040-B166-4FF226C1C2D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2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8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BA600A9-7246-42E6-9880-886D78A014B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12000" y="1159920"/>
            <a:ext cx="8451720" cy="277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Knjige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 kraljevima</a:t>
            </a:r>
            <a:br>
              <a:rPr sz="6000"/>
            </a:b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2971800" y="4266720"/>
            <a:ext cx="6019920" cy="17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Picture 11" descr="crown"/>
          <p:cNvPicPr/>
          <p:nvPr/>
        </p:nvPicPr>
        <p:blipFill>
          <a:blip r:embed="rId3"/>
          <a:stretch/>
        </p:blipFill>
        <p:spPr>
          <a:xfrm>
            <a:off x="180000" y="4860000"/>
            <a:ext cx="2411640" cy="1716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AutoShape 15" descr="Crown_of_the_Dauphin_of_France"/>
          <p:cNvSpPr/>
          <p:nvPr/>
        </p:nvSpPr>
        <p:spPr>
          <a:xfrm>
            <a:off x="2938320" y="2062080"/>
            <a:ext cx="3267360" cy="273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AutoShape 17" descr="Crown_of_the_Dauphin_of_France"/>
          <p:cNvSpPr/>
          <p:nvPr/>
        </p:nvSpPr>
        <p:spPr>
          <a:xfrm>
            <a:off x="2938320" y="2062080"/>
            <a:ext cx="3267360" cy="273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Picture 19" descr="http://www.teamintraining.org/chapter/mn/image/1850953/Crown.jpg"/>
          <p:cNvPicPr/>
          <p:nvPr/>
        </p:nvPicPr>
        <p:blipFill>
          <a:blip r:embed="rId4"/>
          <a:stretch/>
        </p:blipFill>
        <p:spPr>
          <a:xfrm>
            <a:off x="6227640" y="4824360"/>
            <a:ext cx="2033640" cy="203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65" descr="http://www.ftidi.hr/wp-content/themes/mycollege_child/images/ftidi-logo.png"/>
          <p:cNvPicPr/>
          <p:nvPr/>
        </p:nvPicPr>
        <p:blipFill>
          <a:blip r:embed="rId5"/>
          <a:stretch/>
        </p:blipFill>
        <p:spPr>
          <a:xfrm>
            <a:off x="108000" y="44280"/>
            <a:ext cx="1079280" cy="1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Picture 66"/>
          <p:cNvPicPr/>
          <p:nvPr/>
        </p:nvPicPr>
        <p:blipFill>
          <a:blip r:embed="rId6"/>
          <a:stretch/>
        </p:blipFill>
        <p:spPr>
          <a:xfrm>
            <a:off x="6480000" y="0"/>
            <a:ext cx="26161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Text Box 3"/>
          <p:cNvSpPr/>
          <p:nvPr/>
        </p:nvSpPr>
        <p:spPr>
          <a:xfrm>
            <a:off x="1187640" y="8280"/>
            <a:ext cx="4679640" cy="116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amdg.eu 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→ nastava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5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9194AD-D757-4633-B28A-979364CB193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  <a:ea typeface="Times New Roman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na sjeveru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627552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proriče Ahija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Kr 11,29 i 14,10?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naviješta kraljevstvo (c11) i pad (c14)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govori protiv idolopoklonstva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(13,2)?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čovjek (</a:t>
            </a: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13,2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Koga nagoviješta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(13,2)?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Velikoga kralja Jošiju (13,2)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Ilija i Elizej: 1 Kr 17 – 2 Kr 13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Ilija dokazuje Božji autoritet (c18)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Ilija u 1 Kr </a:t>
            </a:r>
            <a:r>
              <a:rPr lang="hr-HR" sz="24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19,10-14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susreće se s Bogom 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Picture 10"/>
          <p:cNvPicPr/>
          <p:nvPr/>
        </p:nvPicPr>
        <p:blipFill>
          <a:blip r:embed="rId2"/>
          <a:stretch/>
        </p:blipFill>
        <p:spPr>
          <a:xfrm>
            <a:off x="6667560" y="0"/>
            <a:ext cx="2476440" cy="299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10" descr="Image result for elijah on mount horeb"/>
          <p:cNvPicPr/>
          <p:nvPr/>
        </p:nvPicPr>
        <p:blipFill>
          <a:blip r:embed="rId3"/>
          <a:stretch/>
        </p:blipFill>
        <p:spPr>
          <a:xfrm>
            <a:off x="6276960" y="3357720"/>
            <a:ext cx="2867040" cy="3500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Marana tha (Ps 95)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50760" y="2017800"/>
            <a:ext cx="8991720" cy="2838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Ostali sjeverni proroci 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Elizej prototip Isusa – 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2 Kr </a:t>
            </a:r>
            <a:r>
              <a:rPr lang="hr-HR" sz="3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4,42-44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Umnažanje kruha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Učenici, čudesa, ljubav prema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neprijateljima, uskrisenje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ostali: </a:t>
            </a:r>
            <a:r>
              <a:rPr lang="hr-HR" sz="30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ih je u 1 Kr 18,4.13?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Stotina – još u 1 Kr 20,13.20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nastupa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Kr 22,8?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Mihej, sin Jimlin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 Kr 14,25?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Jona (+ Amos, Hošea)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5" descr="Image result for elisha bible"/>
          <p:cNvPicPr/>
          <p:nvPr/>
        </p:nvPicPr>
        <p:blipFill>
          <a:blip r:embed="rId2"/>
          <a:stretch/>
        </p:blipFill>
        <p:spPr>
          <a:xfrm>
            <a:off x="5651640" y="4229280"/>
            <a:ext cx="3492360" cy="232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Picture 7" descr="Image result for elisha bible"/>
          <p:cNvPicPr/>
          <p:nvPr/>
        </p:nvPicPr>
        <p:blipFill>
          <a:blip r:embed="rId3"/>
          <a:stretch/>
        </p:blipFill>
        <p:spPr>
          <a:xfrm>
            <a:off x="6686640" y="0"/>
            <a:ext cx="2457360" cy="3284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19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Kraljevi u Judi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490680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Grad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Kr 14,21)?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Jeruzalem – odabrani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Ocjena postupanja?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(15,11)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Pravo u očima Božjim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otac David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Roditelj u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15,10?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majke (15,10)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Ipak, u zajednici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(15,14):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Kultne “uzvišice”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(15,14; 22,44; 2 Kr 12,4; 14,4; 15,4…)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076720" y="2700000"/>
            <a:ext cx="3959280" cy="34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7500" lnSpcReduction="19999"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Negativan skok </a:t>
            </a:r>
            <a:br>
              <a:rPr sz="3200"/>
            </a:br>
            <a:r>
              <a:rPr lang="hr-HR" sz="3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3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 Kr 16,1?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Ahaz – </a:t>
            </a:r>
            <a:r>
              <a:rPr lang="hr-HR" sz="3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Kako? </a:t>
            </a:r>
            <a:r>
              <a:rPr lang="hr-HR" sz="3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(v4.8)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 idolopoklonik (4)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podmićuje asirskog kralja (8) – </a:t>
            </a:r>
            <a:r>
              <a:rPr lang="hr-HR" sz="3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Čime?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Hramsko zlato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13" descr="Image result for first temple jerusalem"/>
          <p:cNvPicPr/>
          <p:nvPr/>
        </p:nvPicPr>
        <p:blipFill>
          <a:blip r:embed="rId2"/>
          <a:stretch/>
        </p:blipFill>
        <p:spPr>
          <a:xfrm>
            <a:off x="5219640" y="0"/>
            <a:ext cx="3924360" cy="2690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Dobri kralj Ezekija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Ezekija (2 Kr 18–20)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30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u </a:t>
            </a:r>
            <a:r>
              <a:rPr lang="hr-HR" sz="30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18,4?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dokida izopačeno bogoštovlje (18,4)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Mjedena zmija (Br 21) – “Nehuštan”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Kakvu potporu ima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(18,7; 19,2)?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je s njim (18,7),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surađuje s Izaijom (19,2)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za napada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(19,15-19) </a:t>
            </a:r>
            <a:br>
              <a:rPr sz="2600"/>
            </a:b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 u bolesti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(20,3)?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se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za Pashu: 2 Ljet 30,18-20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prorokom: 2 Ljet 32,20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7"/>
          <p:cNvPicPr/>
          <p:nvPr/>
        </p:nvPicPr>
        <p:blipFill>
          <a:blip r:embed="rId2"/>
          <a:stretch/>
        </p:blipFill>
        <p:spPr>
          <a:xfrm>
            <a:off x="6026040" y="2492280"/>
            <a:ext cx="3117960" cy="4149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5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5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3964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Jošijina velika obnova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Jošija (2 Kr 22s)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su pronašli?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(22,8; 23,2.21)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Zakona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(Tora 22,8), </a:t>
            </a:r>
            <a:br>
              <a:rPr sz="3000"/>
            </a:b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Saveza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hr-HR" sz="3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23,2.21) – g. 622 pr. Kr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 kim surađuje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(22,14)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Proročica Hulda (22,14)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kralj radi, gdje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(23,2)?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Čita Knjigu Saveza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Hramu (23,2)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blagdan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23,22?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Pasha (23,22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2"/>
          <a:stretch/>
        </p:blipFill>
        <p:spPr>
          <a:xfrm>
            <a:off x="4860000" y="2668680"/>
            <a:ext cx="4284000" cy="2639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9528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Propast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Nabukodonozor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nebukadnecar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 Kr 24,1)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babel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(v1)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+ kašdîm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(Kaldejci v2)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povod prema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24,3?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Manaše (24,3) iz c21, djed Jošijin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Prvi stupanj: 598. pr. Kr.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(24,14)?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odvođenje vlasti i plemstva (24,14)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Drugi stupanj: 587. pr. Kr.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(25,9.11.13-16)?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Hram spaljen (v9), opljačkan (v13-16)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Dvor i grad spaljeni (v9) zidine razorene (v10),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Opće izgnanstvo (egzil) (“sužanjstvo” v11)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Picture 4"/>
          <p:cNvPicPr/>
          <p:nvPr/>
        </p:nvPicPr>
        <p:blipFill>
          <a:blip r:embed="rId2"/>
          <a:stretch/>
        </p:blipFill>
        <p:spPr>
          <a:xfrm>
            <a:off x="6249960" y="0"/>
            <a:ext cx="2894040" cy="3573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Podignite, vrata (Ps 24)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70" name="Picture 4"/>
          <p:cNvPicPr/>
          <p:nvPr/>
        </p:nvPicPr>
        <p:blipFill>
          <a:blip r:embed="rId2"/>
          <a:stretch/>
        </p:blipFill>
        <p:spPr>
          <a:xfrm>
            <a:off x="0" y="2690640"/>
            <a:ext cx="9144000" cy="1746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D213A4-FDF0-4BC0-B686-D6F3B136CD3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12000" y="1159920"/>
            <a:ext cx="8451720" cy="277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Knjige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 kraljevima </a:t>
            </a:r>
            <a:br>
              <a:rPr sz="6000"/>
            </a:b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 Kr i 2 Kr)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2971800" y="4266720"/>
            <a:ext cx="6019920" cy="17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LXX: Kraljevstva (3. i 4.)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" name="Picture 3" descr="crown"/>
          <p:cNvPicPr/>
          <p:nvPr/>
        </p:nvPicPr>
        <p:blipFill>
          <a:blip r:embed="rId3"/>
          <a:stretch/>
        </p:blipFill>
        <p:spPr>
          <a:xfrm>
            <a:off x="180000" y="4860000"/>
            <a:ext cx="2411640" cy="1716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AutoShape 3" descr="Crown_of_the_Dauphin_of_France"/>
          <p:cNvSpPr/>
          <p:nvPr/>
        </p:nvSpPr>
        <p:spPr>
          <a:xfrm>
            <a:off x="2938320" y="2062080"/>
            <a:ext cx="3267360" cy="273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AutoShape 4" descr="Crown_of_the_Dauphin_of_France"/>
          <p:cNvSpPr/>
          <p:nvPr/>
        </p:nvSpPr>
        <p:spPr>
          <a:xfrm>
            <a:off x="2938320" y="2062080"/>
            <a:ext cx="3267360" cy="273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7" name="Picture 12" descr="http://www.teamintraining.org/chapter/mn/image/1850953/Crown.jpg"/>
          <p:cNvPicPr/>
          <p:nvPr/>
        </p:nvPicPr>
        <p:blipFill>
          <a:blip r:embed="rId4"/>
          <a:stretch/>
        </p:blipFill>
        <p:spPr>
          <a:xfrm>
            <a:off x="6227640" y="4824360"/>
            <a:ext cx="2033640" cy="203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77" descr="http://www.ftidi.hr/wp-content/themes/mycollege_child/images/ftidi-logo.png"/>
          <p:cNvPicPr/>
          <p:nvPr/>
        </p:nvPicPr>
        <p:blipFill>
          <a:blip r:embed="rId5"/>
          <a:stretch/>
        </p:blipFill>
        <p:spPr>
          <a:xfrm>
            <a:off x="108000" y="44280"/>
            <a:ext cx="1079280" cy="1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78"/>
          <p:cNvPicPr/>
          <p:nvPr/>
        </p:nvPicPr>
        <p:blipFill>
          <a:blip r:embed="rId6"/>
          <a:stretch/>
        </p:blipFill>
        <p:spPr>
          <a:xfrm>
            <a:off x="6480000" y="0"/>
            <a:ext cx="26161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Text Box 4"/>
          <p:cNvSpPr/>
          <p:nvPr/>
        </p:nvSpPr>
        <p:spPr>
          <a:xfrm>
            <a:off x="1187640" y="8280"/>
            <a:ext cx="4679640" cy="116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amdg.eu 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→ nastava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220BC1-B6B5-47D6-A3B0-CC6AFE5D56D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 dirty="0">
                <a:solidFill>
                  <a:schemeClr val="accent1">
                    <a:lumMod val="76000"/>
                  </a:schemeClr>
                </a:solidFill>
              </a:rPr>
            </a:b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 dirty="0">
              <a:solidFill>
                <a:schemeClr val="accent1">
                  <a:lumMod val="76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8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964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Povijest kraljevst(a)va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87156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udaljenosti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“Deuteronomistička povijest” Jš – 2 Kr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oko 1000. do 587. pr. Kr.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Koje dobi David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Kr 1,1?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starac – </a:t>
            </a: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određuje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1,35?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Sina za nasljednika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Osobna oporuka Salomonu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2,3: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Mojsijeva Tora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 napreduje Salomon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(2,12.46b)?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učvrstio vlast – </a:t>
            </a: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Čime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(3,9.13)?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pronicavo srce (3,9) i bogatstvo (v13)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Picture 6"/>
          <p:cNvPicPr/>
          <p:nvPr/>
        </p:nvPicPr>
        <p:blipFill>
          <a:blip r:embed="rId2"/>
          <a:stretch/>
        </p:blipFill>
        <p:spPr>
          <a:xfrm>
            <a:off x="6300000" y="1691280"/>
            <a:ext cx="2844000" cy="3468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15560"/>
            <a:ext cx="8229600" cy="1152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Salomonova vlast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Kr 6,1-37?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Gradi hram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Kakav je međunarodno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(10,4s)?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Kraljica od Sabe zapanjena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Kr 8,22.54? </a:t>
            </a:r>
            <a:br>
              <a:rPr sz="2600"/>
            </a:b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(Kako, pred kime, koliko?)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Dugo moli klečeći, uzdignutih ruku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zajednicom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puta mu se Bog ukazuje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(9,2)?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dva puta (usp. 1 Kr 3,5)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4"/>
          <p:cNvPicPr/>
          <p:nvPr/>
        </p:nvPicPr>
        <p:blipFill>
          <a:blip r:embed="rId2"/>
          <a:stretch/>
        </p:blipFill>
        <p:spPr>
          <a:xfrm>
            <a:off x="6324480" y="0"/>
            <a:ext cx="2819520" cy="3789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1128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Salomon dvoznačan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23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Ocjena Salomonova djelovanja u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1 Kr 11,6?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zlo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očima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“nije pravo”, Š. „nije se dopadalo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kult?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11,5.7 → 33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Aštarta, Milkom/Molek, Kemoš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Povod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u 11,8?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Tuđinke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Posljedice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(11,33):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raspad kraljevstva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Koga sin sluša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(12,10)?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mlade kolege (12,10)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AutoShape 5" descr="Image result for solomon's wives"/>
          <p:cNvSpPr/>
          <p:nvPr/>
        </p:nvSpPr>
        <p:spPr>
          <a:xfrm>
            <a:off x="3328920" y="2509920"/>
            <a:ext cx="2486160" cy="18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AutoShape 7" descr="Image result for solomon's wives"/>
          <p:cNvSpPr/>
          <p:nvPr/>
        </p:nvSpPr>
        <p:spPr>
          <a:xfrm>
            <a:off x="3328920" y="2509920"/>
            <a:ext cx="2486160" cy="18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Picture 9" descr="1024px-Giovanni_Venanzi_di_Pesaro_K%C3%B6nig_Salomons_G%C3%B6tzendienst"/>
          <p:cNvPicPr/>
          <p:nvPr/>
        </p:nvPicPr>
        <p:blipFill>
          <a:blip r:embed="rId2"/>
          <a:stretch/>
        </p:blipFill>
        <p:spPr>
          <a:xfrm>
            <a:off x="4716360" y="3557520"/>
            <a:ext cx="4427640" cy="3281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2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2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1" dur="20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6" dur="20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1" dur="2000"/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Sjeverno kraljevstvo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476244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kralj?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(11,29.31)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Jeroboam (</a:t>
            </a:r>
            <a:r>
              <a:rPr lang="hr-HR" sz="28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v29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 čijem proroštvu? (v29)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Ahija iz Šila (v29)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Znak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(v30)?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 dijelova plašta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Značenje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(v31)?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 plemena Jeroboamu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ali: iskrivljen kult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12,28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Zlatno tele;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“Dosta u Jeruzalem!” (v28)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5076360" y="4005360"/>
            <a:ext cx="3894120" cy="2125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“Ovo su tvoji bogovi” –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אלהים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’elohîm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mn.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Izl 32,4.8)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“grijeh Jeroboamov”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2 Kr 17,6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Picture 4"/>
          <p:cNvPicPr/>
          <p:nvPr/>
        </p:nvPicPr>
        <p:blipFill>
          <a:blip r:embed="rId2"/>
          <a:stretch/>
        </p:blipFill>
        <p:spPr>
          <a:xfrm>
            <a:off x="5219640" y="915840"/>
            <a:ext cx="3924360" cy="306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Text Box 6"/>
          <p:cNvSpPr/>
          <p:nvPr/>
        </p:nvSpPr>
        <p:spPr>
          <a:xfrm>
            <a:off x="6408720" y="476280"/>
            <a:ext cx="2735280" cy="39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Jeroboam's Sacrifice at Bethel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1656 </a:t>
            </a:r>
            <a:r>
              <a:rPr lang="hr-HR" sz="10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Eeckhout, Gerbrandt Jansz van den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5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5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5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5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5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5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Dokumenti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99920"/>
            <a:ext cx="8229600" cy="443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drugi dokumenti u 1 Kr </a:t>
            </a: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11,41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14,19.29: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 Salomonova (1 Kr 11,41)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Ljetopis kraljeva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izraelskih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 Kr 14,19; 15,31; 16,5.14.20.27; 22,39; 2 Kr 1,18; 10,34; 13,8.12; 14,15.28; 15,11.15.21.26.31)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Ljetopis kraljeva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judejskih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(1Kr 14,29; 15,7.23; 22,46; 2 Kr 8,23; 12,20; 14,18; 15,6.36; 16,19; 20,20; 21,17.25; 23,28; 24,5)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5" name="Picture 5" descr="Image result for scrolls"/>
          <p:cNvPicPr/>
          <p:nvPr/>
        </p:nvPicPr>
        <p:blipFill>
          <a:blip r:embed="rId2"/>
          <a:stretch/>
        </p:blipFill>
        <p:spPr>
          <a:xfrm>
            <a:off x="3708360" y="0"/>
            <a:ext cx="5435640" cy="1584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Application>Microsoft Office PowerPoint</Application>
  <PresentationFormat>On-screen Show (4:3)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</vt:lpstr>
      <vt:lpstr>Office</vt:lpstr>
      <vt:lpstr>Office</vt:lpstr>
      <vt:lpstr>Office</vt:lpstr>
      <vt:lpstr>Office</vt:lpstr>
      <vt:lpstr>Knjige  o kraljevima </vt:lpstr>
      <vt:lpstr>Podignite, vrata (Ps 24)</vt:lpstr>
      <vt:lpstr>Knjige  o kraljevima  (1 Kr i 2 Kr)</vt:lpstr>
      <vt:lpstr>Petoknjižje i  Povijesne knjige</vt:lpstr>
      <vt:lpstr>Povijest kraljevst(a)va</vt:lpstr>
      <vt:lpstr>Salomonova vlast</vt:lpstr>
      <vt:lpstr>Salomon dvoznačan</vt:lpstr>
      <vt:lpstr>Sjeverno kraljevstvo</vt:lpstr>
      <vt:lpstr>Dokumenti</vt:lpstr>
      <vt:lpstr>Proroci na sjeveru</vt:lpstr>
      <vt:lpstr>PowerPoint Presentation</vt:lpstr>
      <vt:lpstr>Ostali sjeverni proroci </vt:lpstr>
      <vt:lpstr>Kraljevi u Judi</vt:lpstr>
      <vt:lpstr>Dobri kralj Ezekija</vt:lpstr>
      <vt:lpstr>Jošijina velika obnova</vt:lpstr>
      <vt:lpstr>Propast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Kraljevi (1 Kr i 2 Kr)</dc:title>
  <dc:subject/>
  <dc:creator>Guenther</dc:creator>
  <dc:description/>
  <cp:lastModifiedBy/>
  <cp:revision>104</cp:revision>
  <cp:lastPrinted>2025-12-02T07:42:51Z</cp:lastPrinted>
  <dcterms:created xsi:type="dcterms:W3CDTF">2007-11-14T10:07:11Z</dcterms:created>
  <dcterms:modified xsi:type="dcterms:W3CDTF">2025-12-02T06:49:12Z</dcterms:modified>
  <dc:language>hr-HR</dc:language>
</cp:coreProperties>
</file>