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slideLayout5.xml" ContentType="application/vnd.openxmlformats-officedocument.presentationml.slideLayout+xml"/>
  <Override PartName="/ppt/presProps.xml" ContentType="application/vnd.openxmlformats-officedocument.presentationml.presProps+xml"/>
  <Override PartName="/ppt/media/image7.jpeg" ContentType="image/jpeg"/>
  <Override PartName="/ppt/media/image1.png" ContentType="image/png"/>
  <Override PartName="/ppt/media/image2.png" ContentType="image/png"/>
  <Override PartName="/ppt/media/image4.jpeg" ContentType="image/jpeg"/>
  <Override PartName="/ppt/media/image3.png" ContentType="image/png"/>
  <Override PartName="/ppt/media/image11.png" ContentType="image/png"/>
  <Override PartName="/ppt/media/image5.jpeg" ContentType="image/jpeg"/>
  <Override PartName="/ppt/media/image6.jpeg" ContentType="image/jpeg"/>
  <Override PartName="/ppt/media/image8.jpeg" ContentType="image/jpeg"/>
  <Override PartName="/ppt/media/image9.png" ContentType="image/png"/>
  <Override PartName="/ppt/media/image10.jpeg" ContentType="image/jpeg"/>
  <Override PartName="/ppt/media/image13.png" ContentType="image/png"/>
  <Override PartName="/ppt/media/image12.jpeg" ContentType="image/jpeg"/>
  <Override PartName="/ppt/media/image14.jpeg" ContentType="image/jpeg"/>
  <Override PartName="/ppt/media/image15.png" ContentType="image/png"/>
  <Override PartName="/ppt/media/image16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3" r:id="rId4"/>
    <p:sldMasterId id="2147483655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hr-HR" sz="427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40000" y="1679760"/>
            <a:ext cx="4391640" cy="52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09"/>
              </a:spcBef>
              <a:buNone/>
            </a:pP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1600" y="1679760"/>
            <a:ext cx="4391640" cy="52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09"/>
              </a:spcBef>
              <a:buNone/>
            </a:pP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31FF71D-E565-40F1-A03C-94C07395812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hr-HR" sz="427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40000" y="1679760"/>
            <a:ext cx="4391640" cy="52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09"/>
              </a:spcBef>
              <a:buNone/>
            </a:pP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1600" y="1679760"/>
            <a:ext cx="4391640" cy="52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09"/>
              </a:spcBef>
              <a:buNone/>
            </a:pP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931017C-90AD-49AA-9268-EA731814AA7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1_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hr-HR" sz="427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2_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hr-HR" sz="427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4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392760" y="3562560"/>
            <a:ext cx="7847640" cy="233640"/>
          </a:xfrm>
          <a:custGeom>
            <a:avLst/>
            <a:gdLst/>
            <a:ahLst/>
            <a:rect l="0" t="0" r="r" b="b"/>
            <a:pathLst>
              <a:path fill="none" w="21799" h="649">
                <a:moveTo>
                  <a:pt x="0" y="490"/>
                </a:moveTo>
                <a:cubicBezTo>
                  <a:pt x="459" y="553"/>
                  <a:pt x="1369" y="775"/>
                  <a:pt x="2022" y="553"/>
                </a:cubicBezTo>
                <a:cubicBezTo>
                  <a:pt x="2818" y="282"/>
                  <a:pt x="3861" y="206"/>
                  <a:pt x="4479" y="390"/>
                </a:cubicBezTo>
                <a:cubicBezTo>
                  <a:pt x="5009" y="548"/>
                  <a:pt x="6462" y="485"/>
                  <a:pt x="7219" y="314"/>
                </a:cubicBezTo>
                <a:cubicBezTo>
                  <a:pt x="8349" y="63"/>
                  <a:pt x="9291" y="153"/>
                  <a:pt x="9940" y="263"/>
                </a:cubicBezTo>
                <a:cubicBezTo>
                  <a:pt x="10667" y="386"/>
                  <a:pt x="12766" y="529"/>
                  <a:pt x="13115" y="578"/>
                </a:cubicBezTo>
                <a:cubicBezTo>
                  <a:pt x="13975" y="699"/>
                  <a:pt x="14755" y="356"/>
                  <a:pt x="15572" y="428"/>
                </a:cubicBezTo>
                <a:cubicBezTo>
                  <a:pt x="16090" y="472"/>
                  <a:pt x="16611" y="476"/>
                  <a:pt x="17131" y="465"/>
                </a:cubicBezTo>
                <a:cubicBezTo>
                  <a:pt x="17772" y="452"/>
                  <a:pt x="18415" y="284"/>
                  <a:pt x="19050" y="390"/>
                </a:cubicBezTo>
                <a:cubicBezTo>
                  <a:pt x="19541" y="474"/>
                  <a:pt x="20039" y="464"/>
                  <a:pt x="20533" y="440"/>
                </a:cubicBezTo>
                <a:cubicBezTo>
                  <a:pt x="20970" y="420"/>
                  <a:pt x="21377" y="147"/>
                  <a:pt x="21799" y="0"/>
                </a:cubicBezTo>
              </a:path>
            </a:pathLst>
          </a:custGeom>
          <a:ln cap="rnd" w="79200">
            <a:solidFill>
              <a:srgbClr val="956134"/>
            </a:solidFill>
            <a:round/>
          </a:ln>
        </p:spPr>
        <p:txBody>
          <a:bodyPr lIns="24840" rIns="24840" tIns="24840" bIns="248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" name=""/>
          <p:cNvGrpSpPr/>
          <p:nvPr/>
        </p:nvGrpSpPr>
        <p:grpSpPr>
          <a:xfrm>
            <a:off x="8290440" y="1923480"/>
            <a:ext cx="1190520" cy="1587600"/>
            <a:chOff x="8290440" y="1923480"/>
            <a:chExt cx="1190520" cy="1587600"/>
          </a:xfrm>
        </p:grpSpPr>
        <p:sp>
          <p:nvSpPr>
            <p:cNvPr id="4" name=""/>
            <p:cNvSpPr/>
            <p:nvPr/>
          </p:nvSpPr>
          <p:spPr>
            <a:xfrm>
              <a:off x="8390160" y="2185200"/>
              <a:ext cx="894240" cy="1192320"/>
            </a:xfrm>
            <a:custGeom>
              <a:avLst/>
              <a:gdLst/>
              <a:ahLst/>
              <a:rect l="0" t="0" r="r" b="b"/>
              <a:pathLst>
                <a:path w="2484" h="3312">
                  <a:moveTo>
                    <a:pt x="1552" y="0"/>
                  </a:moveTo>
                  <a:lnTo>
                    <a:pt x="0" y="2070"/>
                  </a:lnTo>
                  <a:lnTo>
                    <a:pt x="932" y="3312"/>
                  </a:lnTo>
                  <a:lnTo>
                    <a:pt x="2484" y="1242"/>
                  </a:lnTo>
                  <a:lnTo>
                    <a:pt x="2329" y="1035"/>
                  </a:lnTo>
                  <a:lnTo>
                    <a:pt x="931" y="2899"/>
                  </a:lnTo>
                  <a:lnTo>
                    <a:pt x="776" y="2691"/>
                  </a:lnTo>
                  <a:lnTo>
                    <a:pt x="2173" y="828"/>
                  </a:lnTo>
                  <a:lnTo>
                    <a:pt x="1863" y="414"/>
                  </a:lnTo>
                  <a:lnTo>
                    <a:pt x="465" y="2277"/>
                  </a:lnTo>
                  <a:lnTo>
                    <a:pt x="310" y="2071"/>
                  </a:lnTo>
                  <a:lnTo>
                    <a:pt x="1708" y="207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" name=""/>
            <p:cNvSpPr/>
            <p:nvPr/>
          </p:nvSpPr>
          <p:spPr>
            <a:xfrm>
              <a:off x="9005040" y="1923480"/>
              <a:ext cx="475920" cy="634680"/>
            </a:xfrm>
            <a:custGeom>
              <a:avLst/>
              <a:gdLst/>
              <a:ahLst/>
              <a:rect l="0" t="0" r="r" b="b"/>
              <a:pathLst>
                <a:path w="1322" h="1763">
                  <a:moveTo>
                    <a:pt x="0" y="520"/>
                  </a:moveTo>
                  <a:lnTo>
                    <a:pt x="336" y="71"/>
                  </a:lnTo>
                  <a:cubicBezTo>
                    <a:pt x="359" y="42"/>
                    <a:pt x="387" y="19"/>
                    <a:pt x="418" y="7"/>
                  </a:cubicBezTo>
                  <a:cubicBezTo>
                    <a:pt x="449" y="-3"/>
                    <a:pt x="481" y="-3"/>
                    <a:pt x="512" y="8"/>
                  </a:cubicBezTo>
                  <a:cubicBezTo>
                    <a:pt x="544" y="19"/>
                    <a:pt x="572" y="42"/>
                    <a:pt x="596" y="71"/>
                  </a:cubicBezTo>
                  <a:lnTo>
                    <a:pt x="1268" y="969"/>
                  </a:lnTo>
                  <a:cubicBezTo>
                    <a:pt x="1291" y="1000"/>
                    <a:pt x="1308" y="1037"/>
                    <a:pt x="1316" y="1078"/>
                  </a:cubicBezTo>
                  <a:cubicBezTo>
                    <a:pt x="1324" y="1120"/>
                    <a:pt x="1325" y="1165"/>
                    <a:pt x="1316" y="1205"/>
                  </a:cubicBezTo>
                  <a:cubicBezTo>
                    <a:pt x="1307" y="1247"/>
                    <a:pt x="1291" y="1285"/>
                    <a:pt x="1268" y="1315"/>
                  </a:cubicBezTo>
                  <a:lnTo>
                    <a:pt x="932" y="1763"/>
                  </a:lnTo>
                  <a:lnTo>
                    <a:pt x="0" y="520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6" name=""/>
            <p:cNvGrpSpPr/>
            <p:nvPr/>
          </p:nvGrpSpPr>
          <p:grpSpPr>
            <a:xfrm>
              <a:off x="8290440" y="3004920"/>
              <a:ext cx="379080" cy="506160"/>
              <a:chOff x="8290440" y="3004920"/>
              <a:chExt cx="379080" cy="506160"/>
            </a:xfrm>
          </p:grpSpPr>
          <p:sp>
            <p:nvSpPr>
              <p:cNvPr id="7" name=""/>
              <p:cNvSpPr/>
              <p:nvPr/>
            </p:nvSpPr>
            <p:spPr>
              <a:xfrm>
                <a:off x="8290440" y="3004920"/>
                <a:ext cx="379080" cy="505800"/>
              </a:xfrm>
              <a:custGeom>
                <a:avLst/>
                <a:gdLst/>
                <a:ahLst/>
                <a:rect l="0" t="0" r="r" b="b"/>
                <a:pathLst>
                  <a:path w="1053" h="1405">
                    <a:moveTo>
                      <a:pt x="1053" y="1242"/>
                    </a:moveTo>
                    <a:lnTo>
                      <a:pt x="0" y="1405"/>
                    </a:lnTo>
                    <a:lnTo>
                      <a:pt x="121" y="0"/>
                    </a:lnTo>
                    <a:lnTo>
                      <a:pt x="1053" y="1242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" name=""/>
              <p:cNvSpPr/>
              <p:nvPr/>
            </p:nvSpPr>
            <p:spPr>
              <a:xfrm>
                <a:off x="8290440" y="3258720"/>
                <a:ext cx="188640" cy="252360"/>
              </a:xfrm>
              <a:custGeom>
                <a:avLst/>
                <a:gdLst/>
                <a:ahLst/>
                <a:rect l="0" t="0" r="r" b="b"/>
                <a:pathLst>
                  <a:path w="524" h="701">
                    <a:moveTo>
                      <a:pt x="524" y="622"/>
                    </a:moveTo>
                    <a:lnTo>
                      <a:pt x="0" y="701"/>
                    </a:lnTo>
                    <a:lnTo>
                      <a:pt x="59" y="0"/>
                    </a:lnTo>
                    <a:lnTo>
                      <a:pt x="524" y="6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0000" y="2160000"/>
            <a:ext cx="7560000" cy="132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427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title text format</a:t>
            </a:r>
            <a:endParaRPr b="0" lang="hr-HR" sz="427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0000" y="4079880"/>
            <a:ext cx="9000000" cy="312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32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outline text format</a:t>
            </a:r>
            <a:endParaRPr b="0" lang="hr-HR" sz="32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8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Second Outline Level</a:t>
            </a:r>
            <a:endParaRPr b="0" lang="hr-HR" sz="28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2" marL="1296000" indent="-288000">
              <a:spcBef>
                <a:spcPts val="84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4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Third Outline Level</a:t>
            </a:r>
            <a:endParaRPr b="0" lang="hr-HR" sz="24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0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Fourth Outline Level</a:t>
            </a:r>
            <a:endParaRPr b="0" lang="hr-HR" sz="20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66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Fifth Outline Level</a:t>
            </a:r>
            <a:endParaRPr b="0" lang="hr-HR" sz="266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355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Sixth Outline Level</a:t>
            </a:r>
            <a:endParaRPr b="0" lang="hr-HR" sz="355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6" marL="3024000" indent="-216000">
              <a:spcBef>
                <a:spcPts val="50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73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Seventh Outline Level</a:t>
            </a:r>
            <a:endParaRPr b="0" lang="hr-HR" sz="473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"/>
          <p:cNvSpPr/>
          <p:nvPr/>
        </p:nvSpPr>
        <p:spPr>
          <a:xfrm>
            <a:off x="219240" y="6978240"/>
            <a:ext cx="9652680" cy="211680"/>
          </a:xfrm>
          <a:custGeom>
            <a:avLst/>
            <a:gdLst/>
            <a:ahLst/>
            <a:rect l="0" t="0" r="r" b="b"/>
            <a:pathLst>
              <a:path fill="none" w="26813" h="588">
                <a:moveTo>
                  <a:pt x="0" y="491"/>
                </a:moveTo>
                <a:cubicBezTo>
                  <a:pt x="314" y="588"/>
                  <a:pt x="2248" y="605"/>
                  <a:pt x="2487" y="554"/>
                </a:cubicBezTo>
                <a:cubicBezTo>
                  <a:pt x="2727" y="501"/>
                  <a:pt x="5302" y="337"/>
                  <a:pt x="5509" y="390"/>
                </a:cubicBezTo>
                <a:cubicBezTo>
                  <a:pt x="5715" y="444"/>
                  <a:pt x="8687" y="248"/>
                  <a:pt x="8880" y="315"/>
                </a:cubicBezTo>
                <a:cubicBezTo>
                  <a:pt x="9073" y="380"/>
                  <a:pt x="12055" y="244"/>
                  <a:pt x="12226" y="264"/>
                </a:cubicBezTo>
                <a:cubicBezTo>
                  <a:pt x="12399" y="284"/>
                  <a:pt x="15704" y="524"/>
                  <a:pt x="16132" y="579"/>
                </a:cubicBezTo>
                <a:cubicBezTo>
                  <a:pt x="16559" y="633"/>
                  <a:pt x="18813" y="416"/>
                  <a:pt x="19153" y="429"/>
                </a:cubicBezTo>
                <a:cubicBezTo>
                  <a:pt x="19495" y="441"/>
                  <a:pt x="20618" y="472"/>
                  <a:pt x="21071" y="465"/>
                </a:cubicBezTo>
                <a:cubicBezTo>
                  <a:pt x="21524" y="458"/>
                  <a:pt x="22759" y="299"/>
                  <a:pt x="23432" y="390"/>
                </a:cubicBezTo>
                <a:cubicBezTo>
                  <a:pt x="24105" y="482"/>
                  <a:pt x="24643" y="463"/>
                  <a:pt x="25256" y="440"/>
                </a:cubicBezTo>
                <a:cubicBezTo>
                  <a:pt x="25868" y="417"/>
                  <a:pt x="26293" y="147"/>
                  <a:pt x="26813" y="0"/>
                </a:cubicBezTo>
              </a:path>
            </a:pathLst>
          </a:custGeom>
          <a:ln cap="rnd" w="57600">
            <a:solidFill>
              <a:srgbClr val="956134"/>
            </a:solidFill>
            <a:round/>
          </a:ln>
        </p:spPr>
        <p:txBody>
          <a:bodyPr lIns="14040" rIns="14040" tIns="14040" bIns="140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5" name=""/>
          <p:cNvGrpSpPr/>
          <p:nvPr/>
        </p:nvGrpSpPr>
        <p:grpSpPr>
          <a:xfrm>
            <a:off x="8829000" y="96840"/>
            <a:ext cx="731880" cy="975960"/>
            <a:chOff x="8829000" y="96840"/>
            <a:chExt cx="731880" cy="975960"/>
          </a:xfrm>
        </p:grpSpPr>
        <p:sp>
          <p:nvSpPr>
            <p:cNvPr id="16" name=""/>
            <p:cNvSpPr/>
            <p:nvPr/>
          </p:nvSpPr>
          <p:spPr>
            <a:xfrm>
              <a:off x="8890200" y="257400"/>
              <a:ext cx="550080" cy="733320"/>
            </a:xfrm>
            <a:custGeom>
              <a:avLst/>
              <a:gdLst/>
              <a:ahLst/>
              <a:rect l="0" t="0" r="r" b="b"/>
              <a:pathLst>
                <a:path w="1528" h="2037">
                  <a:moveTo>
                    <a:pt x="954" y="0"/>
                  </a:moveTo>
                  <a:lnTo>
                    <a:pt x="0" y="1274"/>
                  </a:lnTo>
                  <a:lnTo>
                    <a:pt x="573" y="2037"/>
                  </a:lnTo>
                  <a:lnTo>
                    <a:pt x="1528" y="765"/>
                  </a:lnTo>
                  <a:lnTo>
                    <a:pt x="1432" y="637"/>
                  </a:lnTo>
                  <a:lnTo>
                    <a:pt x="573" y="1783"/>
                  </a:lnTo>
                  <a:lnTo>
                    <a:pt x="478" y="1655"/>
                  </a:lnTo>
                  <a:lnTo>
                    <a:pt x="1337" y="509"/>
                  </a:lnTo>
                  <a:lnTo>
                    <a:pt x="1145" y="254"/>
                  </a:lnTo>
                  <a:lnTo>
                    <a:pt x="287" y="1400"/>
                  </a:lnTo>
                  <a:lnTo>
                    <a:pt x="191" y="1273"/>
                  </a:lnTo>
                  <a:lnTo>
                    <a:pt x="1050" y="127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" name=""/>
            <p:cNvSpPr/>
            <p:nvPr/>
          </p:nvSpPr>
          <p:spPr>
            <a:xfrm>
              <a:off x="9268200" y="96840"/>
              <a:ext cx="292680" cy="390240"/>
            </a:xfrm>
            <a:custGeom>
              <a:avLst/>
              <a:gdLst/>
              <a:ahLst/>
              <a:rect l="0" t="0" r="r" b="b"/>
              <a:pathLst>
                <a:path w="813" h="1084">
                  <a:moveTo>
                    <a:pt x="0" y="319"/>
                  </a:moveTo>
                  <a:lnTo>
                    <a:pt x="207" y="44"/>
                  </a:lnTo>
                  <a:cubicBezTo>
                    <a:pt x="221" y="24"/>
                    <a:pt x="238" y="12"/>
                    <a:pt x="257" y="6"/>
                  </a:cubicBezTo>
                  <a:cubicBezTo>
                    <a:pt x="276" y="-2"/>
                    <a:pt x="296" y="-1"/>
                    <a:pt x="315" y="5"/>
                  </a:cubicBezTo>
                  <a:cubicBezTo>
                    <a:pt x="334" y="12"/>
                    <a:pt x="352" y="26"/>
                    <a:pt x="366" y="44"/>
                  </a:cubicBezTo>
                  <a:lnTo>
                    <a:pt x="780" y="596"/>
                  </a:lnTo>
                  <a:cubicBezTo>
                    <a:pt x="794" y="614"/>
                    <a:pt x="804" y="638"/>
                    <a:pt x="809" y="663"/>
                  </a:cubicBezTo>
                  <a:cubicBezTo>
                    <a:pt x="814" y="688"/>
                    <a:pt x="814" y="714"/>
                    <a:pt x="809" y="740"/>
                  </a:cubicBezTo>
                  <a:cubicBezTo>
                    <a:pt x="804" y="766"/>
                    <a:pt x="794" y="789"/>
                    <a:pt x="780" y="807"/>
                  </a:cubicBezTo>
                  <a:lnTo>
                    <a:pt x="573" y="1084"/>
                  </a:lnTo>
                  <a:lnTo>
                    <a:pt x="0" y="31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8" name=""/>
            <p:cNvGrpSpPr/>
            <p:nvPr/>
          </p:nvGrpSpPr>
          <p:grpSpPr>
            <a:xfrm>
              <a:off x="8829000" y="761760"/>
              <a:ext cx="232560" cy="311040"/>
              <a:chOff x="8829000" y="761760"/>
              <a:chExt cx="232560" cy="311040"/>
            </a:xfrm>
          </p:grpSpPr>
          <p:sp>
            <p:nvSpPr>
              <p:cNvPr id="19" name=""/>
              <p:cNvSpPr/>
              <p:nvPr/>
            </p:nvSpPr>
            <p:spPr>
              <a:xfrm>
                <a:off x="8829000" y="761760"/>
                <a:ext cx="232560" cy="311040"/>
              </a:xfrm>
              <a:custGeom>
                <a:avLst/>
                <a:gdLst/>
                <a:ahLst/>
                <a:rect l="0" t="0" r="r" b="b"/>
                <a:pathLst>
                  <a:path w="646" h="864">
                    <a:moveTo>
                      <a:pt x="646" y="763"/>
                    </a:moveTo>
                    <a:lnTo>
                      <a:pt x="0" y="864"/>
                    </a:lnTo>
                    <a:lnTo>
                      <a:pt x="75" y="0"/>
                    </a:lnTo>
                    <a:lnTo>
                      <a:pt x="646" y="763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" name=""/>
              <p:cNvSpPr/>
              <p:nvPr/>
            </p:nvSpPr>
            <p:spPr>
              <a:xfrm>
                <a:off x="8829000" y="917640"/>
                <a:ext cx="115920" cy="155160"/>
              </a:xfrm>
              <a:custGeom>
                <a:avLst/>
                <a:gdLst/>
                <a:ahLst/>
                <a:rect l="0" t="0" r="r" b="b"/>
                <a:pathLst>
                  <a:path w="322" h="431">
                    <a:moveTo>
                      <a:pt x="322" y="382"/>
                    </a:moveTo>
                    <a:lnTo>
                      <a:pt x="0" y="431"/>
                    </a:lnTo>
                    <a:lnTo>
                      <a:pt x="36" y="0"/>
                    </a:lnTo>
                    <a:lnTo>
                      <a:pt x="322" y="38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427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r-HR" sz="427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40000" y="1679760"/>
            <a:ext cx="9000000" cy="52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4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r-HR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r-HR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66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r-HR" sz="266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355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r-HR" sz="35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50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73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r-HR" sz="4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"/>
          </p:nvPr>
        </p:nvSpPr>
        <p:spPr>
          <a:xfrm>
            <a:off x="540000" y="720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2"/>
          </p:nvPr>
        </p:nvSpPr>
        <p:spPr>
          <a:xfrm>
            <a:off x="3420000" y="7200000"/>
            <a:ext cx="32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3"/>
          </p:nvPr>
        </p:nvSpPr>
        <p:spPr>
          <a:xfrm>
            <a:off x="7200000" y="7200000"/>
            <a:ext cx="2340000" cy="3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0BD0B40B-2E1D-4A45-AF4C-66B2BBBEE6C7}" type="slidenum"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  <p:sldLayoutId id="2147483652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"/>
          <p:cNvSpPr/>
          <p:nvPr/>
        </p:nvSpPr>
        <p:spPr>
          <a:xfrm>
            <a:off x="392760" y="3562560"/>
            <a:ext cx="7847640" cy="233640"/>
          </a:xfrm>
          <a:custGeom>
            <a:avLst/>
            <a:gdLst/>
            <a:ahLst/>
            <a:rect l="0" t="0" r="r" b="b"/>
            <a:pathLst>
              <a:path fill="none" w="21799" h="649">
                <a:moveTo>
                  <a:pt x="0" y="490"/>
                </a:moveTo>
                <a:cubicBezTo>
                  <a:pt x="459" y="553"/>
                  <a:pt x="1369" y="775"/>
                  <a:pt x="2022" y="553"/>
                </a:cubicBezTo>
                <a:cubicBezTo>
                  <a:pt x="2818" y="282"/>
                  <a:pt x="3861" y="206"/>
                  <a:pt x="4479" y="390"/>
                </a:cubicBezTo>
                <a:cubicBezTo>
                  <a:pt x="5009" y="548"/>
                  <a:pt x="6462" y="485"/>
                  <a:pt x="7219" y="314"/>
                </a:cubicBezTo>
                <a:cubicBezTo>
                  <a:pt x="8349" y="63"/>
                  <a:pt x="9291" y="153"/>
                  <a:pt x="9940" y="263"/>
                </a:cubicBezTo>
                <a:cubicBezTo>
                  <a:pt x="10667" y="386"/>
                  <a:pt x="12766" y="529"/>
                  <a:pt x="13115" y="578"/>
                </a:cubicBezTo>
                <a:cubicBezTo>
                  <a:pt x="13975" y="699"/>
                  <a:pt x="14755" y="356"/>
                  <a:pt x="15572" y="428"/>
                </a:cubicBezTo>
                <a:cubicBezTo>
                  <a:pt x="16090" y="472"/>
                  <a:pt x="16611" y="476"/>
                  <a:pt x="17131" y="465"/>
                </a:cubicBezTo>
                <a:cubicBezTo>
                  <a:pt x="17772" y="452"/>
                  <a:pt x="18415" y="284"/>
                  <a:pt x="19050" y="390"/>
                </a:cubicBezTo>
                <a:cubicBezTo>
                  <a:pt x="19541" y="474"/>
                  <a:pt x="20039" y="464"/>
                  <a:pt x="20533" y="440"/>
                </a:cubicBezTo>
                <a:cubicBezTo>
                  <a:pt x="20970" y="420"/>
                  <a:pt x="21377" y="147"/>
                  <a:pt x="21799" y="0"/>
                </a:cubicBezTo>
              </a:path>
            </a:pathLst>
          </a:custGeom>
          <a:ln cap="rnd" w="79200">
            <a:solidFill>
              <a:srgbClr val="956134"/>
            </a:solidFill>
            <a:round/>
          </a:ln>
        </p:spPr>
        <p:txBody>
          <a:bodyPr lIns="24840" rIns="24840" tIns="24840" bIns="248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0" name=""/>
          <p:cNvGrpSpPr/>
          <p:nvPr/>
        </p:nvGrpSpPr>
        <p:grpSpPr>
          <a:xfrm>
            <a:off x="8290440" y="1923480"/>
            <a:ext cx="1190520" cy="1587600"/>
            <a:chOff x="8290440" y="1923480"/>
            <a:chExt cx="1190520" cy="1587600"/>
          </a:xfrm>
        </p:grpSpPr>
        <p:sp>
          <p:nvSpPr>
            <p:cNvPr id="31" name=""/>
            <p:cNvSpPr/>
            <p:nvPr/>
          </p:nvSpPr>
          <p:spPr>
            <a:xfrm>
              <a:off x="8390160" y="2185200"/>
              <a:ext cx="894240" cy="1192320"/>
            </a:xfrm>
            <a:custGeom>
              <a:avLst/>
              <a:gdLst/>
              <a:ahLst/>
              <a:rect l="0" t="0" r="r" b="b"/>
              <a:pathLst>
                <a:path w="2484" h="3312">
                  <a:moveTo>
                    <a:pt x="1552" y="0"/>
                  </a:moveTo>
                  <a:lnTo>
                    <a:pt x="0" y="2070"/>
                  </a:lnTo>
                  <a:lnTo>
                    <a:pt x="932" y="3312"/>
                  </a:lnTo>
                  <a:lnTo>
                    <a:pt x="2484" y="1242"/>
                  </a:lnTo>
                  <a:lnTo>
                    <a:pt x="2329" y="1035"/>
                  </a:lnTo>
                  <a:lnTo>
                    <a:pt x="931" y="2899"/>
                  </a:lnTo>
                  <a:lnTo>
                    <a:pt x="776" y="2691"/>
                  </a:lnTo>
                  <a:lnTo>
                    <a:pt x="2173" y="828"/>
                  </a:lnTo>
                  <a:lnTo>
                    <a:pt x="1863" y="414"/>
                  </a:lnTo>
                  <a:lnTo>
                    <a:pt x="465" y="2277"/>
                  </a:lnTo>
                  <a:lnTo>
                    <a:pt x="310" y="2071"/>
                  </a:lnTo>
                  <a:lnTo>
                    <a:pt x="1708" y="207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" name=""/>
            <p:cNvSpPr/>
            <p:nvPr/>
          </p:nvSpPr>
          <p:spPr>
            <a:xfrm>
              <a:off x="9005040" y="1923480"/>
              <a:ext cx="475920" cy="634680"/>
            </a:xfrm>
            <a:custGeom>
              <a:avLst/>
              <a:gdLst/>
              <a:ahLst/>
              <a:rect l="0" t="0" r="r" b="b"/>
              <a:pathLst>
                <a:path w="1322" h="1763">
                  <a:moveTo>
                    <a:pt x="0" y="520"/>
                  </a:moveTo>
                  <a:lnTo>
                    <a:pt x="336" y="71"/>
                  </a:lnTo>
                  <a:cubicBezTo>
                    <a:pt x="359" y="42"/>
                    <a:pt x="387" y="19"/>
                    <a:pt x="418" y="7"/>
                  </a:cubicBezTo>
                  <a:cubicBezTo>
                    <a:pt x="449" y="-3"/>
                    <a:pt x="481" y="-3"/>
                    <a:pt x="512" y="8"/>
                  </a:cubicBezTo>
                  <a:cubicBezTo>
                    <a:pt x="544" y="19"/>
                    <a:pt x="572" y="42"/>
                    <a:pt x="596" y="71"/>
                  </a:cubicBezTo>
                  <a:lnTo>
                    <a:pt x="1268" y="969"/>
                  </a:lnTo>
                  <a:cubicBezTo>
                    <a:pt x="1291" y="1000"/>
                    <a:pt x="1308" y="1037"/>
                    <a:pt x="1316" y="1078"/>
                  </a:cubicBezTo>
                  <a:cubicBezTo>
                    <a:pt x="1324" y="1120"/>
                    <a:pt x="1325" y="1165"/>
                    <a:pt x="1316" y="1205"/>
                  </a:cubicBezTo>
                  <a:cubicBezTo>
                    <a:pt x="1307" y="1247"/>
                    <a:pt x="1291" y="1285"/>
                    <a:pt x="1268" y="1315"/>
                  </a:cubicBezTo>
                  <a:lnTo>
                    <a:pt x="932" y="1763"/>
                  </a:lnTo>
                  <a:lnTo>
                    <a:pt x="0" y="520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3" name=""/>
            <p:cNvGrpSpPr/>
            <p:nvPr/>
          </p:nvGrpSpPr>
          <p:grpSpPr>
            <a:xfrm>
              <a:off x="8290440" y="3004920"/>
              <a:ext cx="379080" cy="506160"/>
              <a:chOff x="8290440" y="3004920"/>
              <a:chExt cx="379080" cy="506160"/>
            </a:xfrm>
          </p:grpSpPr>
          <p:sp>
            <p:nvSpPr>
              <p:cNvPr id="34" name=""/>
              <p:cNvSpPr/>
              <p:nvPr/>
            </p:nvSpPr>
            <p:spPr>
              <a:xfrm>
                <a:off x="8290440" y="3004920"/>
                <a:ext cx="379080" cy="505800"/>
              </a:xfrm>
              <a:custGeom>
                <a:avLst/>
                <a:gdLst/>
                <a:ahLst/>
                <a:rect l="0" t="0" r="r" b="b"/>
                <a:pathLst>
                  <a:path w="1053" h="1405">
                    <a:moveTo>
                      <a:pt x="1053" y="1242"/>
                    </a:moveTo>
                    <a:lnTo>
                      <a:pt x="0" y="1405"/>
                    </a:lnTo>
                    <a:lnTo>
                      <a:pt x="121" y="0"/>
                    </a:lnTo>
                    <a:lnTo>
                      <a:pt x="1053" y="1242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" name=""/>
              <p:cNvSpPr/>
              <p:nvPr/>
            </p:nvSpPr>
            <p:spPr>
              <a:xfrm>
                <a:off x="8290440" y="3258720"/>
                <a:ext cx="188640" cy="252360"/>
              </a:xfrm>
              <a:custGeom>
                <a:avLst/>
                <a:gdLst/>
                <a:ahLst/>
                <a:rect l="0" t="0" r="r" b="b"/>
                <a:pathLst>
                  <a:path w="524" h="701">
                    <a:moveTo>
                      <a:pt x="524" y="622"/>
                    </a:moveTo>
                    <a:lnTo>
                      <a:pt x="0" y="701"/>
                    </a:lnTo>
                    <a:lnTo>
                      <a:pt x="59" y="0"/>
                    </a:lnTo>
                    <a:lnTo>
                      <a:pt x="524" y="6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40000" y="2160000"/>
            <a:ext cx="7560000" cy="132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427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title text format</a:t>
            </a:r>
            <a:endParaRPr b="0" lang="hr-HR" sz="427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40000" y="4079880"/>
            <a:ext cx="9000000" cy="312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32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outline text format</a:t>
            </a:r>
            <a:endParaRPr b="0" lang="hr-HR" sz="32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8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Second Outline Level</a:t>
            </a:r>
            <a:endParaRPr b="0" lang="hr-HR" sz="28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2" marL="1296000" indent="-288000">
              <a:spcBef>
                <a:spcPts val="84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4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Third Outline Level</a:t>
            </a:r>
            <a:endParaRPr b="0" lang="hr-HR" sz="24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0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Fourth Outline Level</a:t>
            </a:r>
            <a:endParaRPr b="0" lang="hr-HR" sz="20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66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Fifth Outline Level</a:t>
            </a:r>
            <a:endParaRPr b="0" lang="hr-HR" sz="266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355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Sixth Outline Level</a:t>
            </a:r>
            <a:endParaRPr b="0" lang="hr-HR" sz="355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6" marL="3024000" indent="-216000">
              <a:spcBef>
                <a:spcPts val="50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73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Seventh Outline Level</a:t>
            </a:r>
            <a:endParaRPr b="0" lang="hr-HR" sz="473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"/>
          <p:cNvSpPr/>
          <p:nvPr/>
        </p:nvSpPr>
        <p:spPr>
          <a:xfrm>
            <a:off x="392760" y="3562560"/>
            <a:ext cx="7847640" cy="233640"/>
          </a:xfrm>
          <a:custGeom>
            <a:avLst/>
            <a:gdLst/>
            <a:ahLst/>
            <a:rect l="0" t="0" r="r" b="b"/>
            <a:pathLst>
              <a:path fill="none" w="21799" h="649">
                <a:moveTo>
                  <a:pt x="0" y="490"/>
                </a:moveTo>
                <a:cubicBezTo>
                  <a:pt x="459" y="553"/>
                  <a:pt x="1369" y="775"/>
                  <a:pt x="2022" y="553"/>
                </a:cubicBezTo>
                <a:cubicBezTo>
                  <a:pt x="2818" y="282"/>
                  <a:pt x="3861" y="206"/>
                  <a:pt x="4479" y="390"/>
                </a:cubicBezTo>
                <a:cubicBezTo>
                  <a:pt x="5009" y="548"/>
                  <a:pt x="6462" y="485"/>
                  <a:pt x="7219" y="314"/>
                </a:cubicBezTo>
                <a:cubicBezTo>
                  <a:pt x="8349" y="63"/>
                  <a:pt x="9291" y="153"/>
                  <a:pt x="9940" y="263"/>
                </a:cubicBezTo>
                <a:cubicBezTo>
                  <a:pt x="10667" y="386"/>
                  <a:pt x="12766" y="529"/>
                  <a:pt x="13115" y="578"/>
                </a:cubicBezTo>
                <a:cubicBezTo>
                  <a:pt x="13975" y="699"/>
                  <a:pt x="14755" y="356"/>
                  <a:pt x="15572" y="428"/>
                </a:cubicBezTo>
                <a:cubicBezTo>
                  <a:pt x="16090" y="472"/>
                  <a:pt x="16611" y="476"/>
                  <a:pt x="17131" y="465"/>
                </a:cubicBezTo>
                <a:cubicBezTo>
                  <a:pt x="17772" y="452"/>
                  <a:pt x="18415" y="284"/>
                  <a:pt x="19050" y="390"/>
                </a:cubicBezTo>
                <a:cubicBezTo>
                  <a:pt x="19541" y="474"/>
                  <a:pt x="20039" y="464"/>
                  <a:pt x="20533" y="440"/>
                </a:cubicBezTo>
                <a:cubicBezTo>
                  <a:pt x="20970" y="420"/>
                  <a:pt x="21377" y="147"/>
                  <a:pt x="21799" y="0"/>
                </a:cubicBezTo>
              </a:path>
            </a:pathLst>
          </a:custGeom>
          <a:ln cap="rnd" w="79200">
            <a:solidFill>
              <a:srgbClr val="956134"/>
            </a:solidFill>
            <a:round/>
          </a:ln>
        </p:spPr>
        <p:txBody>
          <a:bodyPr lIns="24840" rIns="24840" tIns="24840" bIns="248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0" name=""/>
          <p:cNvGrpSpPr/>
          <p:nvPr/>
        </p:nvGrpSpPr>
        <p:grpSpPr>
          <a:xfrm>
            <a:off x="8290440" y="1923480"/>
            <a:ext cx="1190520" cy="1587600"/>
            <a:chOff x="8290440" y="1923480"/>
            <a:chExt cx="1190520" cy="1587600"/>
          </a:xfrm>
        </p:grpSpPr>
        <p:sp>
          <p:nvSpPr>
            <p:cNvPr id="41" name=""/>
            <p:cNvSpPr/>
            <p:nvPr/>
          </p:nvSpPr>
          <p:spPr>
            <a:xfrm>
              <a:off x="8390160" y="2185200"/>
              <a:ext cx="894240" cy="1192320"/>
            </a:xfrm>
            <a:custGeom>
              <a:avLst/>
              <a:gdLst/>
              <a:ahLst/>
              <a:rect l="0" t="0" r="r" b="b"/>
              <a:pathLst>
                <a:path w="2484" h="3312">
                  <a:moveTo>
                    <a:pt x="1552" y="0"/>
                  </a:moveTo>
                  <a:lnTo>
                    <a:pt x="0" y="2070"/>
                  </a:lnTo>
                  <a:lnTo>
                    <a:pt x="932" y="3312"/>
                  </a:lnTo>
                  <a:lnTo>
                    <a:pt x="2484" y="1242"/>
                  </a:lnTo>
                  <a:lnTo>
                    <a:pt x="2329" y="1035"/>
                  </a:lnTo>
                  <a:lnTo>
                    <a:pt x="931" y="2899"/>
                  </a:lnTo>
                  <a:lnTo>
                    <a:pt x="776" y="2691"/>
                  </a:lnTo>
                  <a:lnTo>
                    <a:pt x="2173" y="828"/>
                  </a:lnTo>
                  <a:lnTo>
                    <a:pt x="1863" y="414"/>
                  </a:lnTo>
                  <a:lnTo>
                    <a:pt x="465" y="2277"/>
                  </a:lnTo>
                  <a:lnTo>
                    <a:pt x="310" y="2071"/>
                  </a:lnTo>
                  <a:lnTo>
                    <a:pt x="1708" y="207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2" name=""/>
            <p:cNvSpPr/>
            <p:nvPr/>
          </p:nvSpPr>
          <p:spPr>
            <a:xfrm>
              <a:off x="9005040" y="1923480"/>
              <a:ext cx="475920" cy="634680"/>
            </a:xfrm>
            <a:custGeom>
              <a:avLst/>
              <a:gdLst/>
              <a:ahLst/>
              <a:rect l="0" t="0" r="r" b="b"/>
              <a:pathLst>
                <a:path w="1322" h="1763">
                  <a:moveTo>
                    <a:pt x="0" y="520"/>
                  </a:moveTo>
                  <a:lnTo>
                    <a:pt x="336" y="71"/>
                  </a:lnTo>
                  <a:cubicBezTo>
                    <a:pt x="359" y="42"/>
                    <a:pt x="387" y="19"/>
                    <a:pt x="418" y="7"/>
                  </a:cubicBezTo>
                  <a:cubicBezTo>
                    <a:pt x="449" y="-3"/>
                    <a:pt x="481" y="-3"/>
                    <a:pt x="512" y="8"/>
                  </a:cubicBezTo>
                  <a:cubicBezTo>
                    <a:pt x="544" y="19"/>
                    <a:pt x="572" y="42"/>
                    <a:pt x="596" y="71"/>
                  </a:cubicBezTo>
                  <a:lnTo>
                    <a:pt x="1268" y="969"/>
                  </a:lnTo>
                  <a:cubicBezTo>
                    <a:pt x="1291" y="1000"/>
                    <a:pt x="1308" y="1037"/>
                    <a:pt x="1316" y="1078"/>
                  </a:cubicBezTo>
                  <a:cubicBezTo>
                    <a:pt x="1324" y="1120"/>
                    <a:pt x="1325" y="1165"/>
                    <a:pt x="1316" y="1205"/>
                  </a:cubicBezTo>
                  <a:cubicBezTo>
                    <a:pt x="1307" y="1247"/>
                    <a:pt x="1291" y="1285"/>
                    <a:pt x="1268" y="1315"/>
                  </a:cubicBezTo>
                  <a:lnTo>
                    <a:pt x="932" y="1763"/>
                  </a:lnTo>
                  <a:lnTo>
                    <a:pt x="0" y="520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43" name=""/>
            <p:cNvGrpSpPr/>
            <p:nvPr/>
          </p:nvGrpSpPr>
          <p:grpSpPr>
            <a:xfrm>
              <a:off x="8290440" y="3004920"/>
              <a:ext cx="379080" cy="506160"/>
              <a:chOff x="8290440" y="3004920"/>
              <a:chExt cx="379080" cy="506160"/>
            </a:xfrm>
          </p:grpSpPr>
          <p:sp>
            <p:nvSpPr>
              <p:cNvPr id="44" name=""/>
              <p:cNvSpPr/>
              <p:nvPr/>
            </p:nvSpPr>
            <p:spPr>
              <a:xfrm>
                <a:off x="8290440" y="3004920"/>
                <a:ext cx="379080" cy="505800"/>
              </a:xfrm>
              <a:custGeom>
                <a:avLst/>
                <a:gdLst/>
                <a:ahLst/>
                <a:rect l="0" t="0" r="r" b="b"/>
                <a:pathLst>
                  <a:path w="1053" h="1405">
                    <a:moveTo>
                      <a:pt x="1053" y="1242"/>
                    </a:moveTo>
                    <a:lnTo>
                      <a:pt x="0" y="1405"/>
                    </a:lnTo>
                    <a:lnTo>
                      <a:pt x="121" y="0"/>
                    </a:lnTo>
                    <a:lnTo>
                      <a:pt x="1053" y="1242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5" name=""/>
              <p:cNvSpPr/>
              <p:nvPr/>
            </p:nvSpPr>
            <p:spPr>
              <a:xfrm>
                <a:off x="8290440" y="3258720"/>
                <a:ext cx="188640" cy="252360"/>
              </a:xfrm>
              <a:custGeom>
                <a:avLst/>
                <a:gdLst/>
                <a:ahLst/>
                <a:rect l="0" t="0" r="r" b="b"/>
                <a:pathLst>
                  <a:path w="524" h="701">
                    <a:moveTo>
                      <a:pt x="524" y="622"/>
                    </a:moveTo>
                    <a:lnTo>
                      <a:pt x="0" y="701"/>
                    </a:lnTo>
                    <a:lnTo>
                      <a:pt x="59" y="0"/>
                    </a:lnTo>
                    <a:lnTo>
                      <a:pt x="524" y="6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40000" y="2160000"/>
            <a:ext cx="7560000" cy="132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427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title text format</a:t>
            </a:r>
            <a:endParaRPr b="0" lang="hr-HR" sz="427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40000" y="4079880"/>
            <a:ext cx="9000000" cy="312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32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outline text format</a:t>
            </a:r>
            <a:endParaRPr b="0" lang="hr-HR" sz="32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8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Second Outline Level</a:t>
            </a:r>
            <a:endParaRPr b="0" lang="hr-HR" sz="28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2" marL="1296000" indent="-288000">
              <a:spcBef>
                <a:spcPts val="84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4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Third Outline Level</a:t>
            </a:r>
            <a:endParaRPr b="0" lang="hr-HR" sz="24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0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Fourth Outline Level</a:t>
            </a:r>
            <a:endParaRPr b="0" lang="hr-HR" sz="20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266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Fifth Outline Level</a:t>
            </a:r>
            <a:endParaRPr b="0" lang="hr-HR" sz="266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355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Sixth Outline Level</a:t>
            </a:r>
            <a:endParaRPr b="0" lang="hr-HR" sz="355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6" marL="3024000" indent="-216000">
              <a:spcBef>
                <a:spcPts val="50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73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Seventh Outline Level</a:t>
            </a:r>
            <a:endParaRPr b="0" lang="hr-HR" sz="473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40000" y="1695240"/>
            <a:ext cx="7560000" cy="190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i="1" lang="hr-HR" sz="660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Mesija </a:t>
            </a:r>
            <a:br>
              <a:rPr sz="6600"/>
            </a:br>
            <a:r>
              <a:rPr b="1" i="1" lang="hr-HR" sz="660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      se rađa</a:t>
            </a:r>
            <a:endParaRPr b="0" lang="hr-HR" sz="660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sp>
        <p:nvSpPr>
          <p:cNvPr id="50" name=""/>
          <p:cNvSpPr txBox="1"/>
          <p:nvPr/>
        </p:nvSpPr>
        <p:spPr>
          <a:xfrm>
            <a:off x="540000" y="4320000"/>
            <a:ext cx="9072000" cy="2016000"/>
          </a:xfrm>
          <a:prstGeom prst="rect">
            <a:avLst/>
          </a:prstGeom>
          <a:solidFill>
            <a:srgbClr val="ffffff"/>
          </a:solidFill>
          <a:ln w="25200">
            <a:solidFill>
              <a:srgbClr val="ff8000"/>
            </a:solidFill>
            <a:round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Georgia"/>
              </a:rPr>
              <a:t>Pogled na evanđeoske izvještaje </a:t>
            </a:r>
            <a:br>
              <a:rPr sz="3600"/>
            </a:b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Georgia"/>
              </a:rPr>
              <a:t>o Kristovu dolasku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Georgia"/>
              </a:rPr>
              <a:t>Mt 1s; Lk 1s; Iv 1,1-18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" name="Picture 11" descr="A picture containing text, clipart&#10;&#10;Description automatically generated"/>
          <p:cNvPicPr/>
          <p:nvPr/>
        </p:nvPicPr>
        <p:blipFill>
          <a:blip r:embed="rId1"/>
          <a:stretch/>
        </p:blipFill>
        <p:spPr>
          <a:xfrm>
            <a:off x="1533600" y="118080"/>
            <a:ext cx="1032120" cy="103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" name="Picture 13" descr="A heart with crown of thorns&#10;&#10;Description automatically generated"/>
          <p:cNvPicPr/>
          <p:nvPr/>
        </p:nvPicPr>
        <p:blipFill>
          <a:blip r:embed="rId2"/>
          <a:stretch/>
        </p:blipFill>
        <p:spPr>
          <a:xfrm>
            <a:off x="253440" y="62640"/>
            <a:ext cx="1032120" cy="103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" name="Picture 14" descr="A red heart with a white letter&#10;&#10;Description automatically generated"/>
          <p:cNvPicPr/>
          <p:nvPr/>
        </p:nvPicPr>
        <p:blipFill>
          <a:blip r:embed="rId3"/>
          <a:stretch/>
        </p:blipFill>
        <p:spPr>
          <a:xfrm>
            <a:off x="2813760" y="192240"/>
            <a:ext cx="1269720" cy="95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" name="" descr=""/>
          <p:cNvPicPr/>
          <p:nvPr/>
        </p:nvPicPr>
        <p:blipFill>
          <a:blip r:embed="rId4"/>
          <a:stretch/>
        </p:blipFill>
        <p:spPr>
          <a:xfrm>
            <a:off x="5400360" y="61920"/>
            <a:ext cx="4699800" cy="35388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55" name=""/>
          <p:cNvSpPr txBox="1"/>
          <p:nvPr/>
        </p:nvSpPr>
        <p:spPr>
          <a:xfrm>
            <a:off x="869400" y="6660000"/>
            <a:ext cx="7770600" cy="493920"/>
          </a:xfrm>
          <a:prstGeom prst="rect">
            <a:avLst/>
          </a:prstGeom>
          <a:noFill/>
          <a:ln w="2520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hr-HR" sz="2800" strike="noStrike" u="none">
                <a:solidFill>
                  <a:schemeClr val="dk1"/>
                </a:solidFill>
                <a:effectLst/>
                <a:uFillTx/>
                <a:latin typeface="Georgia"/>
                <a:ea typeface="Arial"/>
              </a:rPr>
              <a:t>„Biblija za odrasle” – 32. večer – amdg.eu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Milosti puna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540000" y="1079640"/>
            <a:ext cx="9180000" cy="588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Lukina akribija ἀκριβῶς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(Lk 1,3 usp. Mt 2,7.8.16)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Elizabeta se 5 mjeseci krije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(Lk 1,24)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U 6. poslan Gabrijel Mariji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(Lk 1,26)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„milosti puna” (Lk 1,28) = našla milost (Lk 1,30)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Primila; Hošea: Mila; zahvaćena ljupkošću Božjom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„zamilovao nas” (Ef 1,6) 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Isus pun milosti i istine (Iv 1,14)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Od početka podložan zakonu (Lk 2,4)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5" name="Picture 2" descr="270px-Paolo_de_Matteis_-_The_Annunciation"/>
          <p:cNvPicPr/>
          <p:nvPr/>
        </p:nvPicPr>
        <p:blipFill>
          <a:blip r:embed="rId1"/>
          <a:stretch/>
        </p:blipFill>
        <p:spPr>
          <a:xfrm>
            <a:off x="6660000" y="42120"/>
            <a:ext cx="3411360" cy="391788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B5EA6A3-27E1-48B3-9DB5-6B73F2210B7F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3" dur="indefinite" restart="never" nodeType="tmRoot">
          <p:childTnLst>
            <p:seq>
              <p:cTn id="214" dur="indefinite" nodeType="mainSeq">
                <p:childTnLst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219" dur="2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224" dur="20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229" dur="20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234" dur="20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239" dur="20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244" dur="2000"/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Majka Gospodinova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6480000" cy="569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Marijin sin: </a:t>
            </a:r>
            <a:r>
              <a:rPr b="1" i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velik</a:t>
            </a: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(Lk 1,32)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Kao Ivan </a:t>
            </a:r>
            <a:r>
              <a:rPr b="1" i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pred njim</a:t>
            </a: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(Lk 1,15)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Sin Svevišnjega (1,32) 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od sile Svevišnjega (1,35), </a:t>
            </a:r>
            <a:br>
              <a:rPr sz="2800"/>
            </a:b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sile odozgor (Lk 24,49)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e-IL" sz="4400" strike="noStrike" u="none">
                <a:solidFill>
                  <a:srgbClr val="000000"/>
                </a:solidFill>
                <a:effectLst/>
                <a:uFillTx/>
                <a:latin typeface="Times New Roman"/>
                <a:cs typeface="Times New Roman"/>
              </a:rPr>
              <a:t>עליון</a:t>
            </a: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i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‘</a:t>
            </a:r>
            <a:r>
              <a:rPr b="1" i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el-jôn</a:t>
            </a: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– ὕψιστος [hypsistos] (Post 14,18 – Lk 1,32.35)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Postaje Davidov sin i nasljednik prijestolja (Lk 1,32)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„Ja ću mu biti otac” (2 Sam 7,14)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Sin Božji (1,35) = Majka Gospodinova (Lk 1,42)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7110360" y="1559880"/>
            <a:ext cx="2969640" cy="528012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C96C2F0-6CAF-4DEF-98EC-53727C4ACDB2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5" dur="indefinite" restart="never" nodeType="tmRoot">
          <p:childTnLst>
            <p:seq>
              <p:cTn id="246" dur="indefinite" nodeType="mainSeq">
                <p:childTnLst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5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6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7" dur="10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2" dur="10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3" dur="10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4" dur="1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9" dur="1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1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1" dur="1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6" dur="1000" fill="hold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7" dur="1000" fill="hold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8" dur="10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3" dur="1000" fill="hold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4" dur="1000" fill="hold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5" dur="1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0" dur="1000" fill="hold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1" dur="1000" fill="hold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2" dur="1000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Ivan Krstitelj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8280000" cy="569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Prvo putovanje u Judeju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(Lk 1,39)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Poskakuje u </a:t>
            </a:r>
            <a:r>
              <a:rPr b="1" i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kliktanju</a:t>
            </a: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(Lk 1,44.47 – usp. Lk 10,21)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Prorok Svevišnjega (Lk 1,56)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↔</a:t>
            </a: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Sin Svevišnjega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Svjedoči: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„Preda mnom je” (Iv 1,15)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Najavljuje spasenje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po oproštenju (Lk 1,77) 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Spoznaja narodu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Anđeo Josipu: spasiti od grijeha (Mt 1,21)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6480000" y="0"/>
            <a:ext cx="3600000" cy="597816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67C337D-3ACF-48F9-AFDF-D9C5BBF6093B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3" dur="indefinite" restart="never" nodeType="tmRoot">
          <p:childTnLst>
            <p:seq>
              <p:cTn id="294" dur="indefinite" nodeType="mainSeq">
                <p:childTnLst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9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0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5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6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1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2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7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8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3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4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Vječna Riječ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40000" y="1079640"/>
            <a:ext cx="8280000" cy="588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Od početka, Bog (Iv 1,1)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Stvarateljska riječ: neka bude </a:t>
            </a:r>
            <a:br>
              <a:rPr sz="2800"/>
            </a:b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– i bi; i reče Bog – i bi tako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Došao na svijet (Iv 1,9)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Riječ postala smrtno, ranjivo,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raspadljivo </a:t>
            </a:r>
            <a:r>
              <a:rPr b="1" i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tijelo</a:t>
            </a: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(Post 9,16-18);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podigao šator među nama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(Iv 1,14)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Nisu ga primili (Iv 1,11)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U </a:t>
            </a:r>
            <a:r>
              <a:rPr b="1" i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svratištu</a:t>
            </a: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nije bilo mjesta za njih (Lk 2,7)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i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Svratište</a:t>
            </a: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za Pashu (Lk 22,11)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4" name="Picture 12" descr=""/>
          <p:cNvPicPr/>
          <p:nvPr/>
        </p:nvPicPr>
        <p:blipFill>
          <a:blip r:embed="rId1"/>
          <a:stretch/>
        </p:blipFill>
        <p:spPr>
          <a:xfrm>
            <a:off x="6662160" y="360"/>
            <a:ext cx="3470400" cy="485964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BACE966-CD23-406F-94B8-5B9B83EF905A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5" dur="indefinite" restart="never" nodeType="tmRoot">
          <p:childTnLst>
            <p:seq>
              <p:cTn id="326" dur="indefinite" nodeType="mainSeq">
                <p:childTnLst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1" dur="20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6" dur="20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1" dur="2000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6" dur="2000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1" dur="2000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Djeca Božja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40000" y="1079640"/>
            <a:ext cx="9540000" cy="588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5000" lnSpcReduction="19999"/>
          </a:bodyPr>
          <a:p>
            <a:pPr marL="432000" indent="-324000">
              <a:lnSpc>
                <a:spcPct val="115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Mudraci se klanjaju </a:t>
            </a:r>
            <a:br>
              <a:rPr sz="5400"/>
            </a:b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kralju (Mt 2,11)</a:t>
            </a:r>
            <a:endParaRPr b="0" lang="hr-H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Pastiri: Spasitelju, Mesiji, </a:t>
            </a:r>
            <a:br>
              <a:rPr sz="5400"/>
            </a:b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Gospodinu (Lk 2,11)</a:t>
            </a:r>
            <a:endParaRPr b="0" lang="hr-H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4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Noćivali na otvorenom (2,8)</a:t>
            </a:r>
            <a:endParaRPr b="0" lang="hr-H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4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Gospodin nam objavio (2,15)</a:t>
            </a:r>
            <a:endParaRPr b="0" lang="hr-H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4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Dobivaju znak (2,12)</a:t>
            </a:r>
            <a:endParaRPr b="0" lang="hr-H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Vlast: postati dijete Božje (Iv 1,12), </a:t>
            </a:r>
            <a:br>
              <a:rPr sz="5400"/>
            </a:b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rođen od Boga (1,13)</a:t>
            </a:r>
            <a:endParaRPr b="0" lang="hr-H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Milost na milost: narav + dijete Božje; </a:t>
            </a:r>
            <a:br>
              <a:rPr sz="5400"/>
            </a:b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ili Marija + njezin Sin – Bog i Otkupitelj (Iv 1,16)</a:t>
            </a:r>
            <a:endParaRPr b="0" lang="hr-H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Očev jedinac razjasnio nam je </a:t>
            </a:r>
            <a:br>
              <a:rPr sz="5400"/>
            </a:b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Boga nevidljivoga (Iv 1,18)</a:t>
            </a:r>
            <a:endParaRPr b="0" lang="hr-H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5400000" y="0"/>
            <a:ext cx="4680000" cy="313812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30A582-B641-4BBA-A042-F25073E65E72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2" dur="indefinite" restart="never" nodeType="tmRoot">
          <p:childTnLst>
            <p:seq>
              <p:cTn id="353" dur="indefinite" nodeType="mainSeq">
                <p:childTnLst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8" dur="5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9" dur="5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4" dur="5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5" dur="5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0" dur="500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1" dur="500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6" dur="500" fill="hold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7" dur="500" fill="hold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2" dur="500" fill="hold"/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3" dur="500" fill="hold"/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8" dur="500" fill="hold"/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9" dur="500" fill="hold"/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"/>
          <p:cNvSpPr/>
          <p:nvPr/>
        </p:nvSpPr>
        <p:spPr>
          <a:xfrm>
            <a:off x="587880" y="671760"/>
            <a:ext cx="8568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hr-HR" sz="44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U tebe se uzdam (Ps 25)</a:t>
            </a:r>
            <a:endParaRPr b="0" lang="hr-HR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0" y="2841840"/>
            <a:ext cx="10080000" cy="2287440"/>
          </a:xfrm>
          <a:prstGeom prst="rect">
            <a:avLst/>
          </a:prstGeom>
          <a:noFill/>
          <a:ln w="25200"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"/>
          <p:cNvSpPr/>
          <p:nvPr/>
        </p:nvSpPr>
        <p:spPr>
          <a:xfrm>
            <a:off x="587880" y="671760"/>
            <a:ext cx="8568000" cy="183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hr-HR" sz="48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Danas nam rodi se (Ps 96)</a:t>
            </a:r>
            <a:endParaRPr b="0" lang="hr-H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39960" y="2925720"/>
            <a:ext cx="10079640" cy="1832400"/>
          </a:xfrm>
          <a:prstGeom prst="rect">
            <a:avLst/>
          </a:prstGeom>
          <a:noFill/>
          <a:ln w="25200"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40000" y="1695240"/>
            <a:ext cx="7560000" cy="190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i="1" lang="hr-HR" sz="660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Mesija </a:t>
            </a:r>
            <a:br>
              <a:rPr sz="6600"/>
            </a:br>
            <a:r>
              <a:rPr b="1" i="1" lang="hr-HR" sz="660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      se rađa</a:t>
            </a:r>
            <a:endParaRPr b="0" lang="hr-HR" sz="660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sp>
        <p:nvSpPr>
          <p:cNvPr id="59" name=""/>
          <p:cNvSpPr txBox="1"/>
          <p:nvPr/>
        </p:nvSpPr>
        <p:spPr>
          <a:xfrm>
            <a:off x="540000" y="4320000"/>
            <a:ext cx="9072000" cy="2016000"/>
          </a:xfrm>
          <a:prstGeom prst="rect">
            <a:avLst/>
          </a:prstGeom>
          <a:solidFill>
            <a:srgbClr val="ffffff"/>
          </a:solidFill>
          <a:ln w="25200">
            <a:solidFill>
              <a:srgbClr val="ff8000"/>
            </a:solidFill>
            <a:round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Georgia"/>
              </a:rPr>
              <a:t>Pogled na evanđeoske izvještaje </a:t>
            </a:r>
            <a:br>
              <a:rPr sz="3600"/>
            </a:b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Georgia"/>
              </a:rPr>
              <a:t>o Kristovu dolasku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Georgia"/>
              </a:rPr>
              <a:t>Mt 1s; Lk 1s; Iv 1,1-18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0" name="Picture 3" descr="A picture containing text, clipart&#10;&#10;Description automatically generated"/>
          <p:cNvPicPr/>
          <p:nvPr/>
        </p:nvPicPr>
        <p:blipFill>
          <a:blip r:embed="rId1"/>
          <a:stretch/>
        </p:blipFill>
        <p:spPr>
          <a:xfrm>
            <a:off x="1533600" y="118080"/>
            <a:ext cx="1032120" cy="103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" name="Picture 8" descr="A heart with crown of thorns&#10;&#10;Description automatically generated"/>
          <p:cNvPicPr/>
          <p:nvPr/>
        </p:nvPicPr>
        <p:blipFill>
          <a:blip r:embed="rId2"/>
          <a:stretch/>
        </p:blipFill>
        <p:spPr>
          <a:xfrm>
            <a:off x="253440" y="62640"/>
            <a:ext cx="1032120" cy="103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" name="Picture 10" descr="A red heart with a white letter&#10;&#10;Description automatically generated"/>
          <p:cNvPicPr/>
          <p:nvPr/>
        </p:nvPicPr>
        <p:blipFill>
          <a:blip r:embed="rId3"/>
          <a:stretch/>
        </p:blipFill>
        <p:spPr>
          <a:xfrm>
            <a:off x="2813760" y="192240"/>
            <a:ext cx="1269720" cy="95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4"/>
          <a:stretch/>
        </p:blipFill>
        <p:spPr>
          <a:xfrm>
            <a:off x="5400360" y="61920"/>
            <a:ext cx="4699800" cy="35388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64" name=""/>
          <p:cNvSpPr txBox="1"/>
          <p:nvPr/>
        </p:nvSpPr>
        <p:spPr>
          <a:xfrm>
            <a:off x="869400" y="6660000"/>
            <a:ext cx="7770600" cy="493920"/>
          </a:xfrm>
          <a:prstGeom prst="rect">
            <a:avLst/>
          </a:prstGeom>
          <a:noFill/>
          <a:ln w="2520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hr-HR" sz="2800" strike="noStrike" u="none">
                <a:solidFill>
                  <a:schemeClr val="dk1"/>
                </a:solidFill>
                <a:effectLst/>
                <a:uFillTx/>
                <a:latin typeface="Georgia"/>
                <a:ea typeface="Arial"/>
              </a:rPr>
              <a:t>„Biblija za odrasle” – 32. večer – amdg.eu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54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Moj  Otkupitelj</a:t>
            </a:r>
            <a:endParaRPr b="0" lang="hr-HR" sz="54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6480000" cy="551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4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Kakav je moj odnos </a:t>
            </a:r>
            <a:br>
              <a:rPr sz="4200"/>
            </a:br>
            <a:r>
              <a:rPr b="1" i="1" lang="hr-HR" sz="4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prema maloj djeci?</a:t>
            </a:r>
            <a:endParaRPr b="0" lang="hr-HR" sz="4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4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Gdje je u mom </a:t>
            </a:r>
            <a:br>
              <a:rPr sz="4200"/>
            </a:br>
            <a:r>
              <a:rPr b="1" i="1" lang="hr-HR" sz="4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životu Isus bio moj Spasitelj?</a:t>
            </a:r>
            <a:endParaRPr b="0" lang="hr-HR" sz="4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4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Kako mogu pomoći današnjem svijetu da prepozna i primi Isusa?</a:t>
            </a:r>
            <a:endParaRPr b="0" lang="hr-HR" sz="4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7" name="Picture 4" descr=""/>
          <p:cNvPicPr/>
          <p:nvPr/>
        </p:nvPicPr>
        <p:blipFill>
          <a:blip r:embed="rId1"/>
          <a:stretch/>
        </p:blipFill>
        <p:spPr>
          <a:xfrm>
            <a:off x="5580000" y="360"/>
            <a:ext cx="4500000" cy="288468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9C404CB-4921-4C49-85F9-B7B18AE86B49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Ukorijenjen u povijest naroda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540000" y="1080000"/>
            <a:ext cx="6480000" cy="587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Sin Davidov, Abrahamov (Mt 1,1)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14 + 14 + 14 generacija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Punina vremena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Od koljena do koljena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dobrota (Lk 1,50)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Naši oci, Abraham </a:t>
            </a:r>
            <a:br>
              <a:rPr sz="2800"/>
            </a:b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i potomstvo (Lk 1,55)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Na pozadini otaca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još se više ističe majka 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Marija 5. žena: Tamara, Rahaba, Ruta, Urijina žena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7110360" y="1559880"/>
            <a:ext cx="2969640" cy="528012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7BAA2D7-3A25-45F1-AC5F-AA45511C9F31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Začeće iz Duha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40000" y="1079640"/>
            <a:ext cx="9360000" cy="588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500" lnSpcReduction="19999"/>
          </a:bodyPr>
          <a:p>
            <a:pPr marL="432000" indent="-324000">
              <a:lnSpc>
                <a:spcPct val="115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Marija – zaručnica Josipu </a:t>
            </a:r>
            <a:br>
              <a:rPr sz="3600"/>
            </a:b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(Mt 1,18; Lk 1,27; 2,5)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Matej isto ističe Mariju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Josip je </a:t>
            </a:r>
            <a:r>
              <a:rPr b="1" i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nije upoznao</a:t>
            </a: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sve dok nije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rodila Isusa (Mt 1,25; usp. Lk 1,34)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Začeće iz/od Duha (Mt 1,18.20)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Opis i anđelovo tumačenje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Duh će sići na tebe (Lk 1,35)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– odgovor na pitanje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Josip trpi odvojenost </a:t>
            </a:r>
            <a:br>
              <a:rPr sz="3600"/>
            </a:b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i nekomunikaciju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Na muci do granice Herodove metode (λάθρᾳ Mt 1,19):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5000"/>
              </a:lnSpc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„potajice” – Herod ispituje mudrace (</a:t>
            </a: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λάθρᾳ Mt 2,7)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Tolika muka da Bog odmah odgovara (Mt 1,20)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" name="Picture 9" descr="joseph-angel-3"/>
          <p:cNvPicPr/>
          <p:nvPr/>
        </p:nvPicPr>
        <p:blipFill>
          <a:blip r:embed="rId1"/>
          <a:stretch/>
        </p:blipFill>
        <p:spPr>
          <a:xfrm>
            <a:off x="6360480" y="0"/>
            <a:ext cx="3719520" cy="46944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14766F3-A0A3-478C-99FB-F48CF5A8CD78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Anđeo Gospodnji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569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Božji </a:t>
            </a:r>
            <a:r>
              <a:rPr b="1" i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glasnik</a:t>
            </a: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(grč. Mt 1,20; 2,13.19)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hebr. djelatnik, vezan uz posao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U snu (Mt 1,20; 2,13.19 + 21)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Kao Adam, Abraham... Josip, Danijel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Marija, u Egipat, natrag, u Nazaret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Posluh na javi (Mt 1,34)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Gabrijel najprije Zahariji (Lk 1,10)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Molitva uslišana, evanđelje (1,13)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Pastirima jedan (Lk 2,9),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pa cijela nebeska vojska (Lk 2,13)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Zna sugovornike i njihove osjećaje;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daje djelotvorne zapovijedi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6867360" y="-10080"/>
            <a:ext cx="3236760" cy="451008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9B0DA7E-6B1F-4492-AE11-E15A79F9E6A4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103" dur="20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108" dur="20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113" dur="20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118" dur="2000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123" dur="2000"/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128" dur="2000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133" dur="2000"/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138" dur="2000"/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Ispunja se proroštvo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6480000" cy="569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Izaija: „rodit će” (Iz 7,14; Mt 1,23) – anđeo Mariji: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„rodit ćeš” (Lk 1,31)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– Josipu: „rodit će” (Mt 1,25)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Mihej: iz Betlehema pastir Izraelov (Mt 2,5)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28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Herod pred Mudracima</a:t>
            </a:r>
            <a:endParaRPr b="0" lang="hr-HR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Hošea: iz Egipta sin (Mt 2,15)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Jeremija: </a:t>
            </a:r>
            <a:br>
              <a:rPr sz="3200"/>
            </a:b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plače Rahela (Mt 2,18)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9" name="Picture 1" descr=""/>
          <p:cNvPicPr/>
          <p:nvPr/>
        </p:nvPicPr>
        <p:blipFill>
          <a:blip r:embed="rId1"/>
          <a:stretch/>
        </p:blipFill>
        <p:spPr>
          <a:xfrm>
            <a:off x="6253560" y="-19440"/>
            <a:ext cx="3813120" cy="595476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F2D925B-E58C-4276-B7AF-99C363DE20BE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9" dur="indefinite" restart="never" nodeType="tmRoot">
          <p:childTnLst>
            <p:seq>
              <p:cTn id="140" dur="indefinite" nodeType="mainSeq">
                <p:childTnLst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5" dur="1000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" dur="1000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7" dur="10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2" dur="1000" fill="hold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1000" fill="hold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4" dur="10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9" dur="1000" fill="hold"/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0" dur="1000" fill="hold"/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1" dur="1000"/>
                                        <p:tgtEl>
                                          <p:spTgt spid="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nodeType="click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6" dur="1000" fill="hold"/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7" dur="1000" fill="hold"/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8" dur="1000"/>
                                        <p:tgtEl>
                                          <p:spTgt spid="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40000" y="239760"/>
            <a:ext cx="8280000" cy="83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4800" strike="noStrike" u="none">
                <a:solidFill>
                  <a:srgbClr val="ff8000"/>
                </a:solidFill>
                <a:effectLst/>
                <a:uFillTx/>
                <a:latin typeface="Times New Roman"/>
              </a:rPr>
              <a:t>Velika radost</a:t>
            </a:r>
            <a:endParaRPr b="0" lang="hr-HR" sz="48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7200000" cy="569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Mudraci opet vide zvijezdu </a:t>
            </a:r>
            <a:br>
              <a:rPr sz="3600"/>
            </a:b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(Mt 2,10)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Anđeo javlja pastirima </a:t>
            </a:r>
            <a:br>
              <a:rPr sz="3600"/>
            </a:b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(Lk 2,10)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3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Nasuprot „velikom strahu” (2,9)</a:t>
            </a: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Salomon pomazan za kralja</a:t>
            </a:r>
            <a:br>
              <a:rPr sz="3600"/>
            </a:b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(1 Kr 1,40; 1 Ljet 29,22)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Ezekija slavi Pashu </a:t>
            </a:r>
            <a:br>
              <a:rPr sz="3600"/>
            </a:b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(2 Ljet 20,21.26)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Blagdan sjenica (Neh 8,17)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Posveta obnovljenih zidina (Neh 12,43)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0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3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Učenici kod Uzašašća (Lk 24,25)</a:t>
            </a:r>
            <a:endParaRPr b="0" lang="hr-HR" sz="3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6626160" y="10440"/>
            <a:ext cx="3469320" cy="538956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C18CB04-ACE4-4FDF-A5CD-001025BEF118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9" dur="indefinite" restart="never" nodeType="tmRoot">
          <p:childTnLst>
            <p:seq>
              <p:cTn id="170" dur="indefinite" nodeType="mainSeq">
                <p:childTnLst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1" dur="5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5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7" dur="5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5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3" dur="5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4" dur="5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9" dur="5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0" dur="5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5" dur="5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5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Application>LibreOffice/25.8.3.2$Windows_X86_64 LibreOffice_project/8ca8d55c161d602844f5428fa4b58097424e324e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2025-12-26T12:28:49Z</dcterms:created>
  <dc:creator/>
  <dc:description>This work is licensed under a Creative Commons 0 License.
It makes use of the works of kka_libo_design@ashisuto.co.jp.</dc:description>
  <dc:language>hr-HR</dc:language>
  <cp:lastModifiedBy/>
  <cp:lastPrinted>2025-12-26T18:38:46Z</cp:lastPrinted>
  <dcterms:modified xsi:type="dcterms:W3CDTF">2025-12-26T19:23:13Z</dcterms:modified>
  <cp:revision>10</cp:revision>
  <dc:subject/>
  <dc:title>Pencil</dc:title>
</cp:coreProperties>
</file>