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slideLayouts/slideLayout10.xml" ContentType="application/vnd.openxmlformats-officedocument.presentationml.slideLayout+xml"/>
  <Override PartName="/ppt/theme/theme5.xml" ContentType="application/vnd.openxmlformats-officedocument.theme+xml"/>
  <Override PartName="/ppt/slideLayouts/slideLayout1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2"/>
    <p:sldMasterId id="2147483654" r:id="rId3"/>
    <p:sldMasterId id="2147483657" r:id="rId4"/>
    <p:sldMasterId id="2147483661" r:id="rId5"/>
    <p:sldMasterId id="2147483663" r:id="rId6"/>
  </p:sldMasterIdLst>
  <p:notesMasterIdLst>
    <p:notesMasterId r:id="rId23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8686800" cy="6400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C5A686-878A-4EB6-8CAE-24C1A0EB6CE8}" v="8" dt="2025-12-05T16:57:33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0" y="0"/>
            <a:ext cx="8686800" cy="640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tIns="45000" rIns="90000" bIns="45000" anchor="ctr" anchorCtr="1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3763800" cy="32076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t">
            <a:noAutofit/>
          </a:bodyPr>
          <a:lstStyle/>
          <a:p>
            <a:pPr indent="0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dt" idx="13"/>
          </p:nvPr>
        </p:nvSpPr>
        <p:spPr>
          <a:xfrm>
            <a:off x="4921200" y="-360"/>
            <a:ext cx="3764160" cy="32076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  <a:def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07.05.2015.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3"/>
          <p:cNvSpPr>
            <a:spLocks noGrp="1" noRot="1" noChangeAspect="1"/>
          </p:cNvSpPr>
          <p:nvPr>
            <p:ph type="sldImg"/>
          </p:nvPr>
        </p:nvSpPr>
        <p:spPr>
          <a:xfrm>
            <a:off x="2744640" y="480600"/>
            <a:ext cx="3198960" cy="2398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move the slide</a:t>
            </a: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868320" y="3039840"/>
            <a:ext cx="6950160" cy="287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notes' format</a:t>
            </a:r>
          </a:p>
        </p:txBody>
      </p:sp>
      <p:sp>
        <p:nvSpPr>
          <p:cNvPr id="84" name="PlaceHolder 5"/>
          <p:cNvSpPr>
            <a:spLocks noGrp="1"/>
          </p:cNvSpPr>
          <p:nvPr>
            <p:ph type="ftr" idx="14"/>
          </p:nvPr>
        </p:nvSpPr>
        <p:spPr>
          <a:xfrm>
            <a:off x="-360" y="6078240"/>
            <a:ext cx="3763800" cy="32076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  <a:def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www.amdg.eu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sldNum" idx="15"/>
          </p:nvPr>
        </p:nvSpPr>
        <p:spPr>
          <a:xfrm>
            <a:off x="4921200" y="6078240"/>
            <a:ext cx="3764160" cy="32076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  <a:def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fld id="{A01400E2-BC2C-4210-B7A1-B237BC16B10E}" type="slidenum"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Rectangle 6"/>
          <p:cNvSpPr/>
          <p:nvPr/>
        </p:nvSpPr>
        <p:spPr>
          <a:xfrm>
            <a:off x="0" y="6078600"/>
            <a:ext cx="37638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b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www.amdg.eu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744788" y="481013"/>
            <a:ext cx="3200400" cy="2400300"/>
          </a:xfrm>
          <a:prstGeom prst="rect">
            <a:avLst/>
          </a:prstGeom>
          <a:ln w="0">
            <a:noFill/>
          </a:ln>
        </p:spPr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868320" y="3039840"/>
            <a:ext cx="6950160" cy="287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2"/>
          <p:cNvSpPr/>
          <p:nvPr/>
        </p:nvSpPr>
        <p:spPr>
          <a:xfrm>
            <a:off x="0" y="6078600"/>
            <a:ext cx="37638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b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www.amdg.eu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744788" y="481013"/>
            <a:ext cx="3200400" cy="2400300"/>
          </a:xfrm>
          <a:prstGeom prst="rect">
            <a:avLst/>
          </a:prstGeom>
          <a:ln w="0">
            <a:noFill/>
          </a:ln>
        </p:spPr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868320" y="3039840"/>
            <a:ext cx="6950160" cy="287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Rectangle 6"/>
          <p:cNvSpPr/>
          <p:nvPr/>
        </p:nvSpPr>
        <p:spPr>
          <a:xfrm>
            <a:off x="0" y="6078600"/>
            <a:ext cx="37638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b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www.amdg.eu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744640" y="480960"/>
            <a:ext cx="3200400" cy="2400480"/>
          </a:xfrm>
          <a:prstGeom prst="rect">
            <a:avLst/>
          </a:prstGeom>
          <a:ln w="0">
            <a:noFill/>
          </a:ln>
        </p:spPr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868320" y="3039840"/>
            <a:ext cx="6950160" cy="287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33520" y="213372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indent="0">
              <a:spcBef>
                <a:spcPts val="799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516200" y="2133720"/>
            <a:ext cx="3792600" cy="1962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indent="0">
              <a:spcBef>
                <a:spcPts val="799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4516200" y="4283280"/>
            <a:ext cx="3792600" cy="1962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indent="0">
              <a:spcBef>
                <a:spcPts val="799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EA3DDAB-26A7-4A7F-9D49-26155FC84B2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indent="0">
              <a:spcBef>
                <a:spcPts val="799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indent="0">
              <a:spcBef>
                <a:spcPts val="799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989FE3ED-5257-4BEB-9834-07D79159592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3DB0719-8EB7-4CA1-98B6-A61FA10976A8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indent="0">
              <a:spcBef>
                <a:spcPts val="799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indent="0">
              <a:spcBef>
                <a:spcPts val="799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81CBC2D-4C50-452C-8AC3-A45242BC794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indent="0">
              <a:spcBef>
                <a:spcPts val="799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indent="0">
              <a:spcBef>
                <a:spcPts val="799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E7EF5E9-AB5C-44B8-9D20-E8933DEFCB3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indent="0">
              <a:spcBef>
                <a:spcPts val="799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indent="0">
              <a:spcBef>
                <a:spcPts val="799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0705952-26FA-412F-9509-053B0B2A839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65B138E5-EB9C-4FFC-921C-CFD3A402742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indent="0">
              <a:spcBef>
                <a:spcPts val="799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indent="0">
              <a:spcBef>
                <a:spcPts val="799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A4567D3-24BB-45A3-BE7D-A6D06CC865C5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E6381D0-CAFF-4AE8-8419-F7604E732323}" type="datetime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5.12.2025.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1C3D080-9DBD-4CF6-B5A0-4DD1768E2DB5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3716121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20" name="PlaceHolder 3"/>
          <p:cNvSpPr>
            <a:spLocks noGrp="1"/>
          </p:cNvSpPr>
          <p:nvPr>
            <p:ph type="dt" idx="4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EE9FCEE-233C-4C75-A6FD-382CBA414120}" type="datetime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5.12.2025.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5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sldNum" idx="6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46BA1BE-E0B7-4E14-AECC-D469EA479E1D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7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32001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32001 h 3840"/>
                <a:gd name="GluePoint5X" fmla="*/ 0 w 1824"/>
                <a:gd name="GluePoint5Y" fmla="*/ 32001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4"/>
              <a:srcRect/>
              <a:tile tx="0" ty="0" sx="100000" sy="100000" algn="ctr"/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9" name="Picture 8" descr="CITBANND"/>
            <p:cNvPicPr/>
            <p:nvPr/>
          </p:nvPicPr>
          <p:blipFill>
            <a:blip r:embed="rId5"/>
            <a:srcRect l="30669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0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29520" rIns="90000" bIns="2952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1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32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-45000" rIns="90000" bIns="-45000" anchor="ctr">
                <a:noAutofit/>
              </a:bodyPr>
              <a:lstStyle/>
              <a:p>
                <a:endParaRPr lang="hr-HR" sz="1800" b="0" u="none" strike="noStrik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33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34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</a:p>
          <a:p>
            <a:pPr marL="743040" lvl="1" indent="-285840">
              <a:spcBef>
                <a:spcPts val="700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</a:p>
          <a:p>
            <a:pPr marL="1143000" lvl="2" indent="-228600">
              <a:spcBef>
                <a:spcPts val="601"/>
              </a:spcBef>
              <a:buClr>
                <a:srgbClr val="00CC00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</a:p>
          <a:p>
            <a:pPr marL="1600200" lvl="3" indent="-228600">
              <a:spcBef>
                <a:spcPts val="499"/>
              </a:spcBef>
              <a:buClr>
                <a:srgbClr val="B2B2B2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</a:p>
          <a:p>
            <a:pPr marL="2057400" lvl="4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</a:p>
          <a:p>
            <a:pPr marL="2057400" lvl="5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</a:p>
          <a:p>
            <a:pPr marL="2057400" lvl="6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dt" idx="7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90BA7CE-4520-48B2-ABC6-1A5EC27DFBB3}" type="datetime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5.12.2025.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 idx="8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sldNum" idx="9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86371AD-70AD-4C6C-900B-ECCB7299BA1D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57" name="PlaceHolder 3"/>
          <p:cNvSpPr>
            <a:spLocks noGrp="1"/>
          </p:cNvSpPr>
          <p:nvPr>
            <p:ph type="dt" idx="10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sldNum" idx="12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13F5898-1478-4D28-AD68-C9DA689EED27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textAreaLeft" fmla="*/ 0 w 8229600"/>
              <a:gd name="textAreaRight" fmla="*/ 8229960 w 8229600"/>
              <a:gd name="textAreaTop" fmla="*/ 0 h 609480"/>
              <a:gd name="textAreaBottom" fmla="*/ 609840 h 609480"/>
              <a:gd name="GluePoint1X" fmla="*/ 0 w 1000"/>
              <a:gd name="GluePoint1Y" fmla="*/ 1000 h 1000"/>
              <a:gd name="GluePoint2X" fmla="*/ 0 w 1000"/>
              <a:gd name="GluePoint2Y" fmla="*/ 0 h 1000"/>
              <a:gd name="GluePoint3X" fmla="*/ 1000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6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32001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32001 h 3840"/>
                <a:gd name="GluePoint5X" fmla="*/ 0 w 1824"/>
                <a:gd name="GluePoint5Y" fmla="*/ 32001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3"/>
              <a:srcRect/>
              <a:tile tx="0" ty="0" sx="100000" sy="100000" algn="ctr"/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68" name="Picture 8" descr="CITBANND"/>
            <p:cNvPicPr/>
            <p:nvPr/>
          </p:nvPicPr>
          <p:blipFill>
            <a:blip r:embed="rId4"/>
            <a:srcRect l="30669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9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29520" rIns="90000" bIns="2952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0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71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-45000" rIns="90000" bIns="-45000" anchor="ctr">
                <a:noAutofit/>
              </a:bodyPr>
              <a:lstStyle/>
              <a:p>
                <a:endParaRPr lang="hr-HR" sz="1800" b="0" u="none" strike="noStrik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72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73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4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5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6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</a:p>
          <a:p>
            <a:pPr marL="743040" lvl="1" indent="-285840">
              <a:spcBef>
                <a:spcPts val="700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</a:p>
          <a:p>
            <a:pPr marL="1143000" lvl="2" indent="-228600">
              <a:spcBef>
                <a:spcPts val="601"/>
              </a:spcBef>
              <a:buClr>
                <a:srgbClr val="00CC00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</a:p>
          <a:p>
            <a:pPr marL="1600200" lvl="3" indent="-228600">
              <a:spcBef>
                <a:spcPts val="499"/>
              </a:spcBef>
              <a:buClr>
                <a:srgbClr val="B2B2B2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</a:p>
          <a:p>
            <a:pPr marL="2057400" lvl="4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</a:p>
          <a:p>
            <a:pPr marL="2057400" lvl="5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</a:p>
          <a:p>
            <a:pPr marL="2057400" lvl="6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DD226D3-7AFB-4446-83EC-070315A744DC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75280" y="1260000"/>
            <a:ext cx="8424720" cy="2736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600" b="1" i="1" u="none" strike="noStrike">
                <a:solidFill>
                  <a:srgbClr val="541243"/>
                </a:solidFill>
                <a:effectLst/>
                <a:uFillTx/>
                <a:latin typeface="Georgia"/>
                <a:ea typeface="Times New Roman"/>
              </a:rPr>
              <a:t>Emanuel </a:t>
            </a:r>
            <a:br>
              <a:rPr sz="5600"/>
            </a:br>
            <a:r>
              <a:rPr lang="hr-HR" sz="5600" b="1" i="1" u="none" strike="noStrike">
                <a:solidFill>
                  <a:srgbClr val="541243"/>
                </a:solidFill>
                <a:effectLst/>
                <a:uFillTx/>
                <a:latin typeface="Georgia"/>
                <a:ea typeface="Times New Roman"/>
              </a:rPr>
              <a:t>– Božji znak</a:t>
            </a:r>
            <a:br>
              <a:rPr sz="5600"/>
            </a:br>
            <a:r>
              <a:rPr lang="hr-HR" sz="5600" b="1" u="none" strike="noStrike">
                <a:solidFill>
                  <a:srgbClr val="541243"/>
                </a:solidFill>
                <a:effectLst/>
                <a:uFillTx/>
                <a:latin typeface="Georgia"/>
                <a:ea typeface="Times New Roman"/>
              </a:rPr>
              <a:t>(Iz 7,14)</a:t>
            </a:r>
            <a:br>
              <a:rPr sz="5600"/>
            </a:br>
            <a:endParaRPr lang="hr-HR" sz="56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pic>
        <p:nvPicPr>
          <p:cNvPr id="88" name="Picture 7"/>
          <p:cNvPicPr/>
          <p:nvPr/>
        </p:nvPicPr>
        <p:blipFill>
          <a:blip r:embed="rId3"/>
          <a:stretch/>
        </p:blipFill>
        <p:spPr>
          <a:xfrm>
            <a:off x="6120000" y="0"/>
            <a:ext cx="2989800" cy="3983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TextBox 88"/>
          <p:cNvSpPr txBox="1"/>
          <p:nvPr/>
        </p:nvSpPr>
        <p:spPr>
          <a:xfrm>
            <a:off x="577616" y="5711982"/>
            <a:ext cx="8175461" cy="521766"/>
          </a:xfrm>
          <a:prstGeom prst="rect">
            <a:avLst/>
          </a:prstGeom>
          <a:noFill/>
          <a:ln w="0">
            <a:noFill/>
          </a:ln>
        </p:spPr>
        <p:txBody>
          <a:bodyPr wrap="square" lIns="90000" tIns="45000" rIns="90000" bIns="45000" anchor="t">
            <a:spAutoFit/>
          </a:bodyPr>
          <a:lstStyle/>
          <a:p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Georgia"/>
                <a:ea typeface="Arial"/>
              </a:rPr>
              <a:t>„Biblija za odrasle” – 30. večer – amdg.eu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0" name="Picture 13" descr="A picture containing text, clipart&#10;&#10;Description automatically generated"/>
          <p:cNvPicPr/>
          <p:nvPr/>
        </p:nvPicPr>
        <p:blipFill>
          <a:blip r:embed="rId4"/>
          <a:stretch/>
        </p:blipFill>
        <p:spPr>
          <a:xfrm>
            <a:off x="1533960" y="118440"/>
            <a:ext cx="1032120" cy="103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1" name="Picture 14" descr="A heart with crown of thorns&#10;&#10;Description automatically generated"/>
          <p:cNvPicPr/>
          <p:nvPr/>
        </p:nvPicPr>
        <p:blipFill>
          <a:blip r:embed="rId5"/>
          <a:stretch/>
        </p:blipFill>
        <p:spPr>
          <a:xfrm>
            <a:off x="253800" y="63000"/>
            <a:ext cx="1032120" cy="103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2" name="Picture 15" descr="A red heart with a white letter&#10;&#10;Description automatically generated"/>
          <p:cNvPicPr/>
          <p:nvPr/>
        </p:nvPicPr>
        <p:blipFill>
          <a:blip r:embed="rId6"/>
          <a:stretch/>
        </p:blipFill>
        <p:spPr>
          <a:xfrm>
            <a:off x="2814120" y="192600"/>
            <a:ext cx="1269720" cy="9590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lide Number Placeholder 2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AE6D5D5-CF4C-42E5-9C00-D6ED85182EEE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10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Emanuel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457200" y="1080000"/>
            <a:ext cx="8002800" cy="5050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Kome poruka u </a:t>
            </a:r>
            <a:r>
              <a:rPr lang="hr-HR" sz="26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Iz 8,8?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Emanuelu (8,8)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Ašur i nad njegovom zemljom 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usp. Ezekija (sin) u 36,1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narodi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(Iz 8,9) kuju 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naum, savjetuju se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(v10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יעץ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ja‘a</a:t>
            </a:r>
            <a:r>
              <a:rPr lang="en-US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ṣ</a:t>
            </a: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/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עוץ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‘</a:t>
            </a:r>
            <a:r>
              <a:rPr lang="en-US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ûṣ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usp. 7,5</a:t>
            </a:r>
            <a:r>
              <a:rPr lang="en-US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Aram i Izrael </a:t>
            </a:r>
            <a:r>
              <a:rPr lang="hr-HR" sz="2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smisliše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propast (7,5)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Zašto neće uspjeti?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er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je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 nama Bog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</a:t>
            </a:r>
            <a:r>
              <a:rPr lang="hr-HR" sz="2800" b="1" u="sng" strike="noStrike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8,10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)!!!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אל</a:t>
            </a:r>
            <a:r>
              <a:rPr lang="hr-HR" sz="2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’El =  </a:t>
            </a:r>
            <a:r>
              <a:rPr lang="he-IL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 צבאות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</a:t>
            </a:r>
            <a:r>
              <a:rPr lang="hr-HR" sz="26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ṣ</a:t>
            </a:r>
            <a:r>
              <a:rPr lang="hr-HR" sz="2600" b="0" i="1" u="none" strike="noStrike" baseline="3000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</a:t>
            </a:r>
            <a:r>
              <a:rPr lang="hr-HR" sz="26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ba’ôt 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vojske 8,13)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Jedini strahopoštovanja vrijedan (8,13)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2" name="Picture 10"/>
          <p:cNvPicPr/>
          <p:nvPr/>
        </p:nvPicPr>
        <p:blipFill>
          <a:blip r:embed="rId2"/>
          <a:stretch/>
        </p:blipFill>
        <p:spPr>
          <a:xfrm>
            <a:off x="5845680" y="0"/>
            <a:ext cx="3261960" cy="28800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2000"/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2000"/>
                                        <p:tgtEl>
                                          <p:spTgt spid="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2000"/>
                                        <p:tgtEl>
                                          <p:spTgt spid="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2000"/>
                                        <p:tgtEl>
                                          <p:spTgt spid="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2" dur="2000"/>
                                        <p:tgtEl>
                                          <p:spTgt spid="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62A6D2A-551C-496C-9A18-A94A74A6BFCC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11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395280" y="2016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Dijete – znak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457200" y="1080000"/>
            <a:ext cx="8291520" cy="5050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“ja i moja djeca: </a:t>
            </a:r>
            <a:br>
              <a:rPr sz="3200"/>
            </a:br>
            <a:r>
              <a:rPr lang="hr-HR" sz="3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znakovi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i čudesa” (Iz 8,18)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usp. </a:t>
            </a:r>
            <a:r>
              <a:rPr lang="de-DE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7,11.14; 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Izl 7,3; Dj 15,12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E8A202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Šear Jašub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– Ostatak će </a:t>
            </a:r>
            <a:br>
              <a:rPr sz="3000"/>
            </a:b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 vratiti (7,3 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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10,21s)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E8A202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Brz grabež, hitar plijen (8,3)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Dok je on još dijete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</a:t>
            </a:r>
            <a:r>
              <a:rPr lang="hr-HR" sz="26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v4</a:t>
            </a: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): 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Ašur pobjeđuje Damask i Samariju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7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Najavljeni Emanuel već u </a:t>
            </a:r>
            <a:r>
              <a:rPr lang="hr-HR" sz="26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Iz 9,5: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Dijete nam je rođeno (Iz 9,5)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6" name="Picture 4"/>
          <p:cNvPicPr/>
          <p:nvPr/>
        </p:nvPicPr>
        <p:blipFill>
          <a:blip r:embed="rId2"/>
          <a:stretch/>
        </p:blipFill>
        <p:spPr>
          <a:xfrm>
            <a:off x="6386400" y="0"/>
            <a:ext cx="2757600" cy="38606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Effect">
                      <p:stCondLst>
                        <p:cond delay="indefinite"/>
                      </p:stCondLst>
                      <p:childTnLst>
                        <p:par>
                          <p:cTn id="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Effect">
                      <p:stCondLst>
                        <p:cond delay="indefinite"/>
                      </p:stCondLst>
                      <p:childTnLst>
                        <p:par>
                          <p:cTn id="1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" dur="500"/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5556A51-C884-44D6-BAFF-E58DC3CA21AD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12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385200" y="20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Čudesno dijete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456840" y="1080000"/>
            <a:ext cx="8435880" cy="501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Kakvo dijete u 9,5?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Savjetnik = 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oji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kuje 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naum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</a:t>
            </a: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יעץ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ja‘a</a:t>
            </a:r>
            <a:r>
              <a:rPr lang="en-US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ṣ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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8,10)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Dijete/sin = </a:t>
            </a: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אל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’El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Bog 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Što narod vidi u 9,1?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Veliko svjetlo (9,1 = Mt 4,16)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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Evanđelja, Pavao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Najavljeno u 8,23: više neće biti mraka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Plodovi u Iz 9,6</a:t>
            </a:r>
            <a:r>
              <a:rPr lang="de-DE" sz="26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: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Beskrajni mir na Davidovu prijestolju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Prijestolje dovijeka (2 Sam 7,13/1 Ljet 17,14)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0" name="Picture 9" descr="little-jesus"/>
          <p:cNvPicPr/>
          <p:nvPr/>
        </p:nvPicPr>
        <p:blipFill>
          <a:blip r:embed="rId2"/>
          <a:stretch/>
        </p:blipFill>
        <p:spPr>
          <a:xfrm>
            <a:off x="6600960" y="0"/>
            <a:ext cx="2543040" cy="37162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47CF9B1-1400-45C1-B8C9-952508408081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13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Rađa se novi život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457200" y="1260000"/>
            <a:ext cx="7354800" cy="4905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Mladica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iz panja (Iz 11,1)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“panj – stup” iz 6,13? – Jišaj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Izdanak (11,1.10)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Osobine u 11,2.4.10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Duh na njemu 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v2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Sudi pravedno 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v4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Stijeg 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narodima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v10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Prestanak neprijateljstva (11,12):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Efrajima i Jude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4" name="Picture 4"/>
          <p:cNvPicPr/>
          <p:nvPr/>
        </p:nvPicPr>
        <p:blipFill>
          <a:blip r:embed="rId3"/>
          <a:stretch/>
        </p:blipFill>
        <p:spPr>
          <a:xfrm>
            <a:off x="5805360" y="2421000"/>
            <a:ext cx="3338640" cy="37447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65295C0-9A67-4645-BB16-E25280EE7F9B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14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385200" y="20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Dijete je važno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456840" y="1260000"/>
            <a:ext cx="8435880" cy="4905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Ohola šuma Ašur – </a:t>
            </a:r>
            <a:r>
              <a:rPr lang="hr-HR" sz="24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tko popisuje </a:t>
            </a:r>
            <a:br>
              <a:rPr sz="2400"/>
            </a:br>
            <a:r>
              <a:rPr lang="hr-HR" sz="24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preostalo drveće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(10,19)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“Mali”, dječak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Mesijansko zajedništvo životinja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s ljudima! (11,6-8)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Tele i lavić zajedno – </a:t>
            </a:r>
            <a:r>
              <a:rPr lang="hr-HR" sz="24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tko im je pastir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(Iz 11,6)?</a:t>
            </a:r>
            <a:r>
              <a:rPr lang="en-US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Mali dječak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650953"/>
                </a:solidFill>
                <a:effectLst/>
                <a:uFillTx/>
                <a:latin typeface="Times New Roman"/>
                <a:ea typeface="Times New Roman"/>
              </a:rPr>
              <a:t>Tko se igra nad rupom zmijinom</a:t>
            </a:r>
            <a:r>
              <a:rPr lang="hr-HR" sz="2400" b="1" u="none" strike="noStrike">
                <a:solidFill>
                  <a:srgbClr val="650953"/>
                </a:solidFill>
                <a:effectLst/>
                <a:uFillTx/>
                <a:latin typeface="Times New Roman"/>
                <a:ea typeface="Times New Roman"/>
              </a:rPr>
              <a:t> (11,8)?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Dojenče (11,8)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Tko pruža ruku nad leglo otrovnica 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(11,8)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Malo dijete odbijeno od prsiju (11,8)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8" name="Picture 6"/>
          <p:cNvPicPr/>
          <p:nvPr/>
        </p:nvPicPr>
        <p:blipFill>
          <a:blip r:embed="rId2"/>
          <a:stretch/>
        </p:blipFill>
        <p:spPr>
          <a:xfrm>
            <a:off x="6737400" y="0"/>
            <a:ext cx="2406600" cy="32130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7" dur="2000"/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12" dur="2000"/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17" dur="2000"/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22" dur="2000"/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27" dur="2000"/>
                                        <p:tgtEl>
                                          <p:spTgt spid="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Emanuel i ja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457200" y="1620000"/>
            <a:ext cx="7715160" cy="45104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lnSpc>
                <a:spcPct val="100000"/>
              </a:lnSpc>
              <a:spcBef>
                <a:spcPts val="10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1. Gdje je Bog </a:t>
            </a:r>
            <a:br>
              <a:rPr sz="4200"/>
            </a:br>
            <a:r>
              <a:rPr lang="hr-HR" sz="4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sa mnom? </a:t>
            </a:r>
            <a:endParaRPr lang="hr-HR" sz="4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0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2. Kakve znakove Bog </a:t>
            </a:r>
            <a:br>
              <a:rPr sz="4200"/>
            </a:br>
            <a:r>
              <a:rPr lang="hr-HR" sz="4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meni daje?</a:t>
            </a:r>
            <a:endParaRPr lang="hr-HR" sz="4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0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3. Koje “velesile” </a:t>
            </a:r>
            <a:br>
              <a:rPr sz="4200"/>
            </a:br>
            <a:r>
              <a:rPr lang="hr-HR" sz="4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prijete Božjem narodu danas?</a:t>
            </a:r>
            <a:endParaRPr lang="hr-HR" sz="4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1" name="Picture 8"/>
          <p:cNvPicPr/>
          <p:nvPr/>
        </p:nvPicPr>
        <p:blipFill>
          <a:blip r:embed="rId2"/>
          <a:stretch/>
        </p:blipFill>
        <p:spPr>
          <a:xfrm>
            <a:off x="5364000" y="0"/>
            <a:ext cx="3780000" cy="30002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 mi je štit (Ps 31)</a:t>
            </a: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53" name="Picture 3"/>
          <p:cNvPicPr/>
          <p:nvPr/>
        </p:nvPicPr>
        <p:blipFill>
          <a:blip r:embed="rId2"/>
          <a:stretch/>
        </p:blipFill>
        <p:spPr>
          <a:xfrm>
            <a:off x="0" y="2384280"/>
            <a:ext cx="9144000" cy="16480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54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 רעי לא אחסר</a:t>
            </a:r>
            <a:r>
              <a:rPr lang="de-DE" sz="4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4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(Ps 23)</a:t>
            </a:r>
            <a:br>
              <a:rPr sz="4000"/>
            </a:br>
            <a:r>
              <a:rPr lang="hr-HR" sz="4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[adonaj ro’i lo ehsar]</a:t>
            </a:r>
            <a:endParaRPr lang="hr-HR" sz="4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533520" y="5084280"/>
            <a:ext cx="7772400" cy="1163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algn="ctr">
              <a:lnSpc>
                <a:spcPct val="100000"/>
              </a:lnSpc>
              <a:spcBef>
                <a:spcPts val="7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Gospodin je pastir moj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ni u čem ja ne oskudijevam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95" name="Picture 4"/>
          <p:cNvPicPr/>
          <p:nvPr/>
        </p:nvPicPr>
        <p:blipFill>
          <a:blip r:embed="rId2"/>
          <a:stretch/>
        </p:blipFill>
        <p:spPr>
          <a:xfrm>
            <a:off x="0" y="2349360"/>
            <a:ext cx="9144000" cy="24955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 1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57A009E-30C7-4831-837C-C8A2BCC88F54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3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75280" y="1260000"/>
            <a:ext cx="8424720" cy="2736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600" b="1" i="1" u="none" strike="noStrike">
                <a:solidFill>
                  <a:srgbClr val="541243"/>
                </a:solidFill>
                <a:effectLst/>
                <a:uFillTx/>
                <a:latin typeface="Georgia"/>
                <a:ea typeface="Times New Roman"/>
              </a:rPr>
              <a:t>Emanuel </a:t>
            </a:r>
            <a:br>
              <a:rPr sz="5600"/>
            </a:br>
            <a:r>
              <a:rPr lang="hr-HR" sz="5600" b="1" i="1" u="none" strike="noStrike">
                <a:solidFill>
                  <a:srgbClr val="541243"/>
                </a:solidFill>
                <a:effectLst/>
                <a:uFillTx/>
                <a:latin typeface="Georgia"/>
                <a:ea typeface="Times New Roman"/>
              </a:rPr>
              <a:t>– Božji znak</a:t>
            </a:r>
            <a:br>
              <a:rPr sz="5600"/>
            </a:br>
            <a:r>
              <a:rPr lang="hr-HR" sz="5600" b="1" u="none" strike="noStrike">
                <a:solidFill>
                  <a:srgbClr val="541243"/>
                </a:solidFill>
                <a:effectLst/>
                <a:uFillTx/>
                <a:latin typeface="Georgia"/>
                <a:ea typeface="Times New Roman"/>
              </a:rPr>
              <a:t>(Iz 7,14)</a:t>
            </a:r>
            <a:br>
              <a:rPr sz="5600"/>
            </a:br>
            <a:endParaRPr lang="hr-HR" sz="56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pic>
        <p:nvPicPr>
          <p:cNvPr id="98" name="Picture 16"/>
          <p:cNvPicPr/>
          <p:nvPr/>
        </p:nvPicPr>
        <p:blipFill>
          <a:blip r:embed="rId3"/>
          <a:stretch/>
        </p:blipFill>
        <p:spPr>
          <a:xfrm>
            <a:off x="6120000" y="0"/>
            <a:ext cx="2989800" cy="3983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9" name="PlaceHolder 2"/>
          <p:cNvSpPr>
            <a:spLocks noGrp="1"/>
          </p:cNvSpPr>
          <p:nvPr>
            <p:ph type="subTitle"/>
          </p:nvPr>
        </p:nvSpPr>
        <p:spPr>
          <a:xfrm>
            <a:off x="2340000" y="4140000"/>
            <a:ext cx="6553440" cy="1292662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0"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1" u="none" strike="noStrike" err="1">
                <a:solidFill>
                  <a:srgbClr val="541243"/>
                </a:solidFill>
                <a:effectLst/>
                <a:uFillTx/>
                <a:latin typeface="Georgia"/>
                <a:ea typeface="Times New Roman"/>
              </a:rPr>
              <a:t>Izaijino</a:t>
            </a:r>
            <a:r>
              <a:rPr lang="hr-HR" sz="4200" b="1" u="none" strike="noStrike">
                <a:solidFill>
                  <a:srgbClr val="541243"/>
                </a:solidFill>
                <a:effectLst/>
                <a:uFillTx/>
                <a:latin typeface="Georgia"/>
                <a:ea typeface="Times New Roman"/>
              </a:rPr>
              <a:t> proroštvo u izvornom kontekstu</a:t>
            </a:r>
            <a:endParaRPr lang="hr-HR" sz="4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77616" y="5711981"/>
            <a:ext cx="8023061" cy="521766"/>
          </a:xfrm>
          <a:prstGeom prst="rect">
            <a:avLst/>
          </a:prstGeom>
          <a:noFill/>
          <a:ln w="0">
            <a:noFill/>
          </a:ln>
        </p:spPr>
        <p:txBody>
          <a:bodyPr wrap="square" lIns="90000" tIns="45000" rIns="90000" bIns="45000" anchor="t">
            <a:spAutoFit/>
          </a:bodyPr>
          <a:lstStyle/>
          <a:p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Georgia"/>
                <a:ea typeface="Arial"/>
              </a:rPr>
              <a:t>„Biblija za odrasle” – 30. večer – amdg.eu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1" name="Picture 17" descr="A picture containing text, clipart&#10;&#10;Description automatically generated"/>
          <p:cNvPicPr/>
          <p:nvPr/>
        </p:nvPicPr>
        <p:blipFill>
          <a:blip r:embed="rId4"/>
          <a:stretch/>
        </p:blipFill>
        <p:spPr>
          <a:xfrm>
            <a:off x="1533960" y="118440"/>
            <a:ext cx="1032120" cy="103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2" name="Picture 18" descr="A heart with crown of thorns&#10;&#10;Description automatically generated"/>
          <p:cNvPicPr/>
          <p:nvPr/>
        </p:nvPicPr>
        <p:blipFill>
          <a:blip r:embed="rId5"/>
          <a:stretch/>
        </p:blipFill>
        <p:spPr>
          <a:xfrm>
            <a:off x="253800" y="63000"/>
            <a:ext cx="1032120" cy="103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3" name="Picture 19" descr="A red heart with a white letter&#10;&#10;Description automatically generated"/>
          <p:cNvPicPr/>
          <p:nvPr/>
        </p:nvPicPr>
        <p:blipFill>
          <a:blip r:embed="rId6"/>
          <a:stretch/>
        </p:blipFill>
        <p:spPr>
          <a:xfrm>
            <a:off x="2814120" y="192600"/>
            <a:ext cx="1269720" cy="9590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Emanuel i ja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620000"/>
            <a:ext cx="7715160" cy="45104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lnSpc>
                <a:spcPct val="100000"/>
              </a:lnSpc>
              <a:spcBef>
                <a:spcPts val="10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1. Gdje je Bog </a:t>
            </a:r>
            <a:br>
              <a:rPr sz="4200"/>
            </a:br>
            <a:r>
              <a:rPr lang="hr-HR" sz="4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sa mnom? </a:t>
            </a:r>
            <a:endParaRPr lang="hr-HR" sz="4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0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2. Kakve znakove Bog </a:t>
            </a:r>
            <a:br>
              <a:rPr sz="4200"/>
            </a:br>
            <a:r>
              <a:rPr lang="hr-HR" sz="4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meni daje?</a:t>
            </a:r>
            <a:endParaRPr lang="hr-HR" sz="4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049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3. Koje “velesile” </a:t>
            </a:r>
            <a:br>
              <a:rPr sz="4200"/>
            </a:br>
            <a:r>
              <a:rPr lang="hr-HR" sz="4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prijete Božjem narodu danas?</a:t>
            </a:r>
            <a:endParaRPr lang="hr-HR" sz="4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6" name="Picture 1"/>
          <p:cNvPicPr/>
          <p:nvPr/>
        </p:nvPicPr>
        <p:blipFill>
          <a:blip r:embed="rId2"/>
          <a:stretch/>
        </p:blipFill>
        <p:spPr>
          <a:xfrm>
            <a:off x="5364000" y="0"/>
            <a:ext cx="3780000" cy="30002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E3B57F6-7C04-436B-8114-406B21DD1577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5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396360" y="18828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Emanuel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836640"/>
            <a:ext cx="8686800" cy="529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עמנו אל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30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‘immánu ’el 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Ἐ</a:t>
            </a:r>
            <a:r>
              <a:rPr lang="el-G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μμανου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ή</a:t>
            </a:r>
            <a:r>
              <a:rPr lang="el-G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λ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br>
              <a:rPr sz="3000"/>
            </a:b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(Iz 7,14; Mt 1,23)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= “S nama Bog” </a:t>
            </a:r>
            <a:br>
              <a:rPr sz="3000"/>
            </a:b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doživljaj zajednice za: 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649"/>
              </a:spcBef>
              <a:buClr>
                <a:srgbClr val="541243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“S tobom sam”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Izak (Post 26,3);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Jakov (Post 28,15; 31,3);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Mojsije (Izl 3,12) – „S nama je Gospodin” (2 Ljet 32,8)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649"/>
              </a:spcBef>
              <a:buClr>
                <a:srgbClr val="541243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Mt 1,23 primjenjuje i tumači (usp. 28,20)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“Ja sam s vama!” (Mt 28,20)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Spasitelj od grijeha (Mt 1,21)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0" name="Picture 9" descr="The_Dream_of_Saint_Joseph"/>
          <p:cNvPicPr/>
          <p:nvPr/>
        </p:nvPicPr>
        <p:blipFill>
          <a:blip r:embed="rId2"/>
          <a:stretch/>
        </p:blipFill>
        <p:spPr>
          <a:xfrm>
            <a:off x="6381720" y="0"/>
            <a:ext cx="2762280" cy="38606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" dur="500"/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" dur="500"/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lide Number Placeholder 3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5765ED8-0238-4257-8F6C-E7956EA6ECC7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6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395280" y="2016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Novorođeni u kontekstu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457200" y="1080000"/>
            <a:ext cx="8578800" cy="5050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Navještaj prisutan u Bibliji (Izak, Samson…)</a:t>
            </a:r>
            <a:r>
              <a:rPr lang="de-DE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0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K</a:t>
            </a:r>
            <a:r>
              <a:rPr lang="en-US" sz="30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onteks</a:t>
            </a:r>
            <a:r>
              <a:rPr lang="hr-HR" sz="30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t u Iz 7,1.17.20?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Izrael s Aramom protiv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Jeruzalema (Iz 7,1)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Srce kralja i naroda: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kao drveće na vjetru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Ašur 7,17.20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(8,4.7: plijeni, potapa)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Prorok hrabri kralja </a:t>
            </a:r>
            <a:r>
              <a:rPr lang="hr-HR" sz="28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(7,4)</a:t>
            </a:r>
            <a:r>
              <a:rPr lang="de-DE" sz="28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: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“Ne boj se”</a:t>
            </a:r>
            <a:r>
              <a:rPr lang="de-DE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– razlog: 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a) dvije nagorene cjepanice koje se dime (7,4)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4" name="Picture 113"/>
          <p:cNvPicPr/>
          <p:nvPr/>
        </p:nvPicPr>
        <p:blipFill>
          <a:blip r:embed="rId2"/>
          <a:stretch/>
        </p:blipFill>
        <p:spPr>
          <a:xfrm>
            <a:off x="4926600" y="1730520"/>
            <a:ext cx="4222080" cy="25894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1" dur="500"/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6" dur="500"/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25" dur="500"/>
                                        <p:tgtEl>
                                          <p:spTgt spid="1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lide Number Placeholder 1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1AA43C8-82B2-40CB-9D86-D2AFE9569CA1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7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395280" y="2016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Prvi odgovor Božji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080000"/>
            <a:ext cx="8578800" cy="5050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b) Bog zna </a:t>
            </a:r>
            <a:r>
              <a:rPr lang="hr-HR" sz="32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namisli</a:t>
            </a:r>
            <a:r>
              <a:rPr lang="hr-HR" sz="32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 (Iz 7,5) napadača (v6):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“osvojimo!”, smjena vlasti (v6)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Preko Izaije u </a:t>
            </a:r>
            <a:r>
              <a:rPr lang="hr-HR" sz="28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v7: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“neće biti!” </a:t>
            </a:r>
            <a:br>
              <a:rPr sz="3200"/>
            </a:b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+ glasnička formula (v7)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Ako nemate 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pouzdanja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,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nećete biti 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pouzdani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(v9)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Bog i kralj u v11s: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 nudi znak </a:t>
            </a:r>
            <a:br>
              <a:rPr sz="2800"/>
            </a:b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e-IL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אות</a:t>
            </a: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’ot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v11; usp. Izl 7,3)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Ahaz odbija (v12)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8" name="Picture 2"/>
          <p:cNvPicPr/>
          <p:nvPr/>
        </p:nvPicPr>
        <p:blipFill>
          <a:blip r:embed="rId2"/>
          <a:stretch/>
        </p:blipFill>
        <p:spPr>
          <a:xfrm>
            <a:off x="5249520" y="2160000"/>
            <a:ext cx="3894480" cy="3960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" name="TextBox 118"/>
          <p:cNvSpPr txBox="1"/>
          <p:nvPr/>
        </p:nvSpPr>
        <p:spPr>
          <a:xfrm>
            <a:off x="5796000" y="6130800"/>
            <a:ext cx="3240000" cy="547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spAutoFit/>
          </a:bodyPr>
          <a:lstStyle/>
          <a:p>
            <a:r>
              <a:rPr lang="hr-HR" sz="15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Izaija u Sikstinskoj kapeli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" dur="1000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" dur="1000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1000" fill="hold"/>
                                        <p:tgtEl>
                                          <p:spTgt spid="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1000" fill="hold"/>
                                        <p:tgtEl>
                                          <p:spTgt spid="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0" dur="1000"/>
                                        <p:tgtEl>
                                          <p:spTgt spid="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1000" fill="hold"/>
                                        <p:tgtEl>
                                          <p:spTgt spid="1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1000" fill="hold"/>
                                        <p:tgtEl>
                                          <p:spTgt spid="1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7" dur="1000"/>
                                        <p:tgtEl>
                                          <p:spTgt spid="1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8A53952-BCF7-4CF7-918A-7C755FDC2EAC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8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385200" y="20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Znak na Božju inicijativu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394920" y="981000"/>
            <a:ext cx="7489800" cy="5184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sng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Prorok</a:t>
            </a:r>
            <a:r>
              <a:rPr lang="hr-HR" sz="28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 najavljuje </a:t>
            </a:r>
            <a:r>
              <a:rPr lang="hr-HR" sz="28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(Iz 7,13s):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Znak Domu Davidovu: </a:t>
            </a:r>
            <a:r>
              <a:rPr lang="hr-HR" sz="30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dijete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(v14)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pred velesilama (v18):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Egipat, Ašur (v18)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Djevica (</a:t>
            </a:r>
            <a:r>
              <a:rPr lang="he-IL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העלמה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30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ha‘almâ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v14)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Rebeka (Post 24,43)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Mojsijeva sestra (Izl 2,8)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~ </a:t>
            </a:r>
            <a:r>
              <a:rPr lang="hr-HR" sz="30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ona koja ima roditi 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(Mih 5,2)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 Betlehema (5,1):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24"/>
              </a:spcBef>
              <a:buClr>
                <a:srgbClr val="541243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Vladar Izraela, od vječnosti (1)</a:t>
            </a:r>
            <a:endParaRPr lang="hr-HR" sz="2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3" name="Picture 4"/>
          <p:cNvPicPr/>
          <p:nvPr/>
        </p:nvPicPr>
        <p:blipFill>
          <a:blip r:embed="rId2"/>
          <a:stretch/>
        </p:blipFill>
        <p:spPr>
          <a:xfrm>
            <a:off x="5999040" y="1988280"/>
            <a:ext cx="3144960" cy="4249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" name="Text Box 5"/>
          <p:cNvSpPr/>
          <p:nvPr/>
        </p:nvSpPr>
        <p:spPr>
          <a:xfrm>
            <a:off x="6300000" y="6243480"/>
            <a:ext cx="2556000" cy="307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4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S. Dali: Djevica će roditi sina</a:t>
            </a:r>
            <a:endParaRPr lang="hr-H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2" dur="500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5" dur="500"/>
                                        <p:tgtEl>
                                          <p:spTgt spid="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010A7A2-23C1-43BF-A6A5-6C12936EEBF9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9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385200" y="205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Loš znak?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457200" y="1080000"/>
            <a:ext cx="7642800" cy="5050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>
              <a:lnSpc>
                <a:spcPct val="9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Dok je Emanuel još </a:t>
            </a:r>
            <a:br>
              <a:rPr sz="2400"/>
            </a:br>
            <a:r>
              <a:rPr lang="hr-HR" sz="24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dijete </a:t>
            </a:r>
            <a:r>
              <a:rPr lang="hr-HR" sz="24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(Iz 7,16)?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zemlja opustošena (7,16)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drač i trnje (3x v23-25)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Najava već u 6,11b: </a:t>
            </a:r>
            <a:br>
              <a:rPr sz="2400"/>
            </a:b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opustošenje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Moć asirskoga kralja u</a:t>
            </a:r>
            <a:r>
              <a:rPr lang="hr-HR" sz="24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 7,17b.20; 8,7s: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Kao raspad kraljevstva (7,17)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Kao potop (8,7s)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Unajmljena britva (7,20)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83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Koja zemlja u </a:t>
            </a:r>
            <a:r>
              <a:rPr lang="hr-HR" sz="2400" b="1" u="none" strike="noStrike">
                <a:solidFill>
                  <a:srgbClr val="541243"/>
                </a:solidFill>
                <a:effectLst/>
                <a:uFillTx/>
                <a:latin typeface="Times New Roman"/>
                <a:ea typeface="Times New Roman"/>
              </a:rPr>
              <a:t>(7,16)?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Izrael (Efrajim) i Aram (?)</a:t>
            </a:r>
            <a:r>
              <a:rPr lang="de-DE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– jo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š 65 g. (7,8)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8" name="Picture 127"/>
          <p:cNvPicPr/>
          <p:nvPr/>
        </p:nvPicPr>
        <p:blipFill>
          <a:blip r:embed="rId2"/>
          <a:stretch/>
        </p:blipFill>
        <p:spPr>
          <a:xfrm>
            <a:off x="4805640" y="0"/>
            <a:ext cx="4338360" cy="30600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500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7" dur="500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2" dur="500"/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27" dur="500"/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32" dur="500"/>
                                        <p:tgtEl>
                                          <p:spTgt spid="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37" dur="500"/>
                                        <p:tgtEl>
                                          <p:spTgt spid="1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964</TotalTime>
  <Application>Microsoft Office PowerPoint</Application>
  <PresentationFormat>On-screen Show (4:3)</PresentationFormat>
  <Slides>16</Slides>
  <Notes>3</Notes>
  <HiddenSlides>0</HiddenSlide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Office</vt:lpstr>
      <vt:lpstr>Office</vt:lpstr>
      <vt:lpstr>Office</vt:lpstr>
      <vt:lpstr>Office</vt:lpstr>
      <vt:lpstr>Office</vt:lpstr>
      <vt:lpstr>Office</vt:lpstr>
      <vt:lpstr>Emanuel  – Božji znak (Iz 7,14) </vt:lpstr>
      <vt:lpstr>יהוה רעי לא אחסר (Ps 23) [adonaj ro’i lo ehsar]</vt:lpstr>
      <vt:lpstr>Emanuel  – Božji znak (Iz 7,14) </vt:lpstr>
      <vt:lpstr>Emanuel i ja</vt:lpstr>
      <vt:lpstr>Emanuel</vt:lpstr>
      <vt:lpstr>Novorođeni u kontekstu</vt:lpstr>
      <vt:lpstr>Prvi odgovor Božji</vt:lpstr>
      <vt:lpstr>Znak na Božju inicijativu</vt:lpstr>
      <vt:lpstr>Loš znak?</vt:lpstr>
      <vt:lpstr>Emanuel</vt:lpstr>
      <vt:lpstr>Dijete – znak</vt:lpstr>
      <vt:lpstr>Čudesno dijete</vt:lpstr>
      <vt:lpstr>Rađa se novi život</vt:lpstr>
      <vt:lpstr>Dijete je važno</vt:lpstr>
      <vt:lpstr>Emanuel i ja</vt:lpstr>
      <vt:lpstr>Bog mi je štit (Ps 31)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subject/>
  <dc:creator>Niko</dc:creator>
  <dc:description/>
  <cp:lastModifiedBy/>
  <cp:revision>108</cp:revision>
  <cp:lastPrinted>2025-12-05T17:54:34Z</cp:lastPrinted>
  <dcterms:created xsi:type="dcterms:W3CDTF">2011-10-19T08:57:55Z</dcterms:created>
  <dcterms:modified xsi:type="dcterms:W3CDTF">2025-12-05T16:59:59Z</dcterms:modified>
  <dc:language>hr-HR</dc:language>
</cp:coreProperties>
</file>