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B4533-5847-45C3-F898-0B7EA2F3B7F5}" v="2" dt="2025-11-05T05:16:48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 Bilić" userId="d6f9c7eff2eee113" providerId="Windows Live" clId="Web-{AD0B4533-5847-45C3-F898-0B7EA2F3B7F5}"/>
    <pc:docChg chg="modSld">
      <pc:chgData name="Niko Bilić" userId="d6f9c7eff2eee113" providerId="Windows Live" clId="Web-{AD0B4533-5847-45C3-F898-0B7EA2F3B7F5}" dt="2025-11-05T05:16:48.448" v="1" actId="20577"/>
      <pc:docMkLst>
        <pc:docMk/>
      </pc:docMkLst>
      <pc:sldChg chg="modSp">
        <pc:chgData name="Niko Bilić" userId="d6f9c7eff2eee113" providerId="Windows Live" clId="Web-{AD0B4533-5847-45C3-F898-0B7EA2F3B7F5}" dt="2025-11-05T05:16:48.448" v="1" actId="20577"/>
        <pc:sldMkLst>
          <pc:docMk/>
          <pc:sldMk cId="0" sldId="263"/>
        </pc:sldMkLst>
        <pc:spChg chg="mod">
          <ac:chgData name="Niko Bilić" userId="d6f9c7eff2eee113" providerId="Windows Live" clId="Web-{AD0B4533-5847-45C3-F898-0B7EA2F3B7F5}" dt="2025-11-05T05:16:48.448" v="1" actId="20577"/>
          <ac:spMkLst>
            <pc:docMk/>
            <pc:sldMk cId="0" sldId="263"/>
            <ac:spMk id="1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sz008pnzN. Bilić: sz11_008pnz.ppt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dt" idx="16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26.10.12.28.10.2011.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ftr" idx="17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18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A6D12334-67DB-4A86-BC4B-9D127EB5BABE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2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sz008pnzN. Bilić: sz11_008pnz.ppt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26.10.12.28.10.2011.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Rectangle 6"/>
          <p:cNvSpPr/>
          <p:nvPr/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5B8E814-E820-42B3-810A-3B3D81F63D09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9B698876-16A5-477F-8DAC-3D47EA51A179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AB406196-049F-421B-8990-2B9A7F9216B5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5"/>
          <p:cNvSpPr/>
          <p:nvPr/>
        </p:nvSpPr>
        <p:spPr>
          <a:xfrm>
            <a:off x="0" y="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11"/>
          <p:cNvSpPr/>
          <p:nvPr/>
        </p:nvSpPr>
        <p:spPr>
          <a:xfrm>
            <a:off x="4921200" y="0"/>
            <a:ext cx="376416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2B8768D0-7831-48F9-B43E-6FA649DAAEFB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4.11.2025.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Rectangle 13"/>
          <p:cNvSpPr/>
          <p:nvPr/>
        </p:nvSpPr>
        <p:spPr>
          <a:xfrm>
            <a:off x="0" y="6080040"/>
            <a:ext cx="37638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Rectangle 14"/>
          <p:cNvSpPr/>
          <p:nvPr/>
        </p:nvSpPr>
        <p:spPr>
          <a:xfrm>
            <a:off x="4921200" y="6080040"/>
            <a:ext cx="376416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DFEE0A08-32C0-4ABE-93AF-C59126FCF484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&lt;date/time&gt;26.10.2012.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(sz008)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9B6D72-4599-4A2E-AEB8-D947186EF53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B5B044-E2E1-4769-9A23-507C868B0A2A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432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4320 h 3840"/>
                <a:gd name="GluePoint5X" fmla="*/ 0 w 1824"/>
                <a:gd name="GluePoint5Y" fmla="*/ 432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1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22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3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4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432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4320 h 3840"/>
                <a:gd name="GluePoint5X" fmla="*/ 0 w 1824"/>
                <a:gd name="GluePoint5Y" fmla="*/ 432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9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22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23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4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5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6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7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C2EA63-86AD-4114-82D7-2DC65CDF8E3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&lt;date/time&gt;26.10.2012.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(sz008)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8D757E-1D12-4890-B62B-3C6CC70FBF4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FFF109D-3907-42B4-B274-CBD3496D8CC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textAreaLeft" fmla="*/ 0 w 7925040"/>
              <a:gd name="textAreaRight" fmla="*/ 7925400 w 7925040"/>
              <a:gd name="textAreaTop" fmla="*/ 0 h 914400"/>
              <a:gd name="textAreaBottom" fmla="*/ 914760 h 9144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&lt;date/time&gt;26.10.2012.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&lt;footer&gt;amdg.eu (sz008)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454191-0D38-4F0F-87EA-6BF1AB8C43E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17480" y="1546200"/>
            <a:ext cx="5292720" cy="215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Ponovljeni zakon</a:t>
            </a:r>
            <a:endParaRPr lang="hr-HR" sz="7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65" name="Picture 5"/>
          <p:cNvPicPr/>
          <p:nvPr/>
        </p:nvPicPr>
        <p:blipFill>
          <a:blip r:embed="rId3"/>
          <a:stretch/>
        </p:blipFill>
        <p:spPr>
          <a:xfrm>
            <a:off x="4500000" y="2715120"/>
            <a:ext cx="4680000" cy="407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Picture 5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Text Box 1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68" name="Picture 67"/>
          <p:cNvPicPr/>
          <p:nvPr/>
        </p:nvPicPr>
        <p:blipFill>
          <a:blip r:embed="rId5"/>
          <a:stretch/>
        </p:blipFill>
        <p:spPr>
          <a:xfrm>
            <a:off x="6620040" y="0"/>
            <a:ext cx="2577240" cy="288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mi je štit (Ps 31)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0" y="2384280"/>
            <a:ext cx="9144000" cy="1755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175680"/>
            <a:ext cx="8229600" cy="114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Uzor-prorok Mojsije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964800"/>
            <a:ext cx="5983200" cy="516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u Pnz 18,15?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nabî’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“kao što sam ja” (</a:t>
            </a:r>
            <a:r>
              <a:rPr lang="hr-HR" sz="28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18,15)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Vjerodostojna oporuka usp. </a:t>
            </a:r>
            <a:r>
              <a:rPr lang="hr-HR" sz="24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v18: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“kao što si ti” – “ja ću podići proroka”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Posrednik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18,16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prenosi “im” Božje riječi (v18)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Definicija proroka u Pnz </a:t>
            </a:r>
            <a:r>
              <a:rPr lang="hr-HR" sz="24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18,18b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“Dat ću riječi svoje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njegova usta…”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dužnost – primiti riječ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ga podiže, jedan od braće (18,15)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Govori što Bog zapovijeda (18,18)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194160" y="3676320"/>
            <a:ext cx="2949480" cy="245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jedinstven (</a:t>
            </a:r>
            <a:r>
              <a:rPr lang="hr-HR" sz="25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34,10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“licem u lice” (34,10)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poslan od Boga </a:t>
            </a: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שׁלח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</a:t>
            </a:r>
            <a:r>
              <a:rPr lang="en-US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laḥ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(34,11)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6" name="Picture 4"/>
          <p:cNvPicPr/>
          <p:nvPr/>
        </p:nvPicPr>
        <p:blipFill>
          <a:blip r:embed="rId2"/>
          <a:stretch/>
        </p:blipFill>
        <p:spPr>
          <a:xfrm>
            <a:off x="6440400" y="0"/>
            <a:ext cx="2766960" cy="3676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Jošua nasljednik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6840" y="1158840"/>
            <a:ext cx="5219640" cy="502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</a:t>
            </a:r>
            <a:r>
              <a:rPr lang="hr-HR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nalog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(Pnz 1,38)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podsjeća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(31,3)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Izvršenje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Jošua prima poslanje (Pnz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31,7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koga?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Mojsija 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kim?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cijelom zajednicom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prenosi nalog (31,</a:t>
            </a:r>
            <a:r>
              <a:rPr lang="hr-HR" sz="28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7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narodom u zemlju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Podijeliti baštinu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279760" y="1158480"/>
            <a:ext cx="3863880" cy="544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Potpora (Pnz 31,8)?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će biti s tobom (usp. Izl 3,12)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govori Mojsijev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psalam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32,44?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i Jošua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Picture 5"/>
          <p:cNvPicPr/>
          <p:nvPr/>
        </p:nvPicPr>
        <p:blipFill>
          <a:blip r:embed="rId2"/>
          <a:stretch/>
        </p:blipFill>
        <p:spPr>
          <a:xfrm>
            <a:off x="5676840" y="4008600"/>
            <a:ext cx="3467160" cy="2849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Prijenos vlasti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063440"/>
            <a:ext cx="8229600" cy="506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Osvrt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Jošua primio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poslanje u Pnz </a:t>
            </a:r>
            <a:r>
              <a:rPr lang="hr-HR" sz="32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34,9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Kako, plodovi?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Polaganje ruku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Ispunjen Duhom mudrosti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Posrednik Božje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Pouke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Mojsija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motivira cijelu knjigu: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povod za “Savez u Moabu”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Pnz u kontekstu od Post do 2 Kr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9"/>
          <p:cNvPicPr/>
          <p:nvPr/>
        </p:nvPicPr>
        <p:blipFill>
          <a:blip r:embed="rId2"/>
          <a:stretch/>
        </p:blipFill>
        <p:spPr>
          <a:xfrm>
            <a:off x="5676840" y="0"/>
            <a:ext cx="3467160" cy="4510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23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Poslušan do smrti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785520"/>
            <a:ext cx="5751360" cy="538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Posljednja zapovijed u Pnz </a:t>
            </a:r>
            <a:r>
              <a:rPr lang="hr-HR" sz="24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32,50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“Umri”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dovršena posla (2x “sve” v45)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Riječi, zajednica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Prije: “uspni se i pogledaj!” (v49)</a:t>
            </a:r>
            <a:r>
              <a:rPr lang="pl-P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ozbiljno shvaća usp. c33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Čuje posljednje riječi Božje (</a:t>
            </a: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34,4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Izvršava zapovijed u 34,5: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Umire (34,5 – “sluga Gospodnji”)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ga je pokopao 34,6?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“on” = Bog?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Picture 6"/>
          <p:cNvPicPr/>
          <p:nvPr/>
        </p:nvPicPr>
        <p:blipFill>
          <a:blip r:embed="rId2"/>
          <a:stretch/>
        </p:blipFill>
        <p:spPr>
          <a:xfrm>
            <a:off x="6208560" y="0"/>
            <a:ext cx="2935440" cy="386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846400" y="3865680"/>
            <a:ext cx="3297240" cy="230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godina doživio (34,7)?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120 godina (34,7 usp. Post 6,3)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puna mjera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Ugovor (Pnz 26,17-19)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171440"/>
            <a:ext cx="8229600" cy="495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tumačenje središnjem tekstu c5-28 (=odredbe i prava + blagoslov i prokletstvo)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17 Danas si ugovorio s Jahvom da će ti on biti Bog, a ti da ćeš ići njegovim putovima, držati njegove zakone, njegove zapovijedi i njegove uredbe i slušati njegov glas. 18 Danas je Jahve ugovorio s tobom da ćeš ti biti njegov narod, njegova predraga svojina, kako ti je obećao, i da ćeš držati sve njegove zapovijedi. 19 On će te uzvisiti čašću, imenom i slavom nad sve narode koje je stvorio; i ti ćeš biti narod posvećen Jahvi, Bogu svome, kako ti je rekao."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1126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Sklopljen ugovor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914040"/>
            <a:ext cx="8229600" cy="5178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Pnz 26,17-19 daje tumačenje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središnjem tekstu c5-28 (=odredbe 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prava + blagoslov i prokletstvo)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Koje su dvije stranke </a:t>
            </a:r>
            <a:br>
              <a:rPr sz="2700"/>
            </a:b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ugovoru 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7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17.19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što se obvezuju?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Tvoj Bog, slušati glas (17)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 posvećen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iznad svih (19)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Obveza naroda preko (</a:t>
            </a:r>
            <a:r>
              <a:rPr lang="hr-HR" sz="27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27,1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Starješina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Obveza Božja preko (</a:t>
            </a:r>
            <a:r>
              <a:rPr lang="hr-HR" sz="2700" b="1" u="none" strike="noStrik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27,9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Svećenika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Picture 7"/>
          <p:cNvPicPr/>
          <p:nvPr/>
        </p:nvPicPr>
        <p:blipFill>
          <a:blip r:embed="rId2"/>
          <a:stretch/>
        </p:blipFill>
        <p:spPr>
          <a:xfrm>
            <a:off x="6480000" y="0"/>
            <a:ext cx="2664000" cy="3715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Ti nam bijaše okrilje (Ps 90)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5400" y="2012400"/>
            <a:ext cx="8994600" cy="3027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17480" y="1546200"/>
            <a:ext cx="5292720" cy="215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Ponovljeni zakon</a:t>
            </a:r>
            <a:endParaRPr lang="hr-HR" sz="7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1332000" y="4146480"/>
            <a:ext cx="7448400" cy="2711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Mojsijev oproštajni govor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– kada? (</a:t>
            </a:r>
            <a:r>
              <a:rPr lang="hr-HR" sz="32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1,3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* prisutni u tekstu: Mojsije i                      (</a:t>
            </a:r>
            <a:r>
              <a:rPr lang="hr-HR" sz="24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1,1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* dijelovi govora u 1. mn. (“mi”); npr. 1,6: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“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de-DE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Bog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naš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reče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nam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…”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3" name="Picture 1"/>
          <p:cNvPicPr/>
          <p:nvPr/>
        </p:nvPicPr>
        <p:blipFill>
          <a:blip r:embed="rId3"/>
          <a:stretch/>
        </p:blipFill>
        <p:spPr>
          <a:xfrm>
            <a:off x="5471640" y="731160"/>
            <a:ext cx="3708360" cy="322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Text Box 3"/>
          <p:cNvSpPr/>
          <p:nvPr/>
        </p:nvSpPr>
        <p:spPr>
          <a:xfrm>
            <a:off x="6118200" y="5297400"/>
            <a:ext cx="207504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 Izrael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66040" y="4730760"/>
            <a:ext cx="2179800" cy="58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1. 11. 40.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Picture 8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ext Box 4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B83532-DB1D-4034-9DFC-674FA0AC592E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4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9000" cy="21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7162920" cy="28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1" name="Picture 3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Text Box 2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83" name="Picture 82"/>
          <p:cNvPicPr/>
          <p:nvPr/>
        </p:nvPicPr>
        <p:blipFill>
          <a:blip r:embed="rId4"/>
          <a:stretch/>
        </p:blipFill>
        <p:spPr>
          <a:xfrm>
            <a:off x="6297840" y="0"/>
            <a:ext cx="289944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Pnz važan za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009440"/>
            <a:ext cx="8229600" cy="512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ukupno 280 navoda i aluzija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najveća zapovijed (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Mk 12,29s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      </a:t>
            </a:r>
            <a:r>
              <a:rPr lang="hr-HR" sz="24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Pnz 6,4s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“iz svega uma svojega”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Mt 22,37 bez “snaga”, </a:t>
            </a:r>
            <a:br>
              <a:rPr sz="2000"/>
            </a:b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Lk 10,27 Zakonoznanac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Dopuna (Mk 12,31): Lev 19,18b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Kušnja u pustinji (Mt 4,1-11): “Pisano je” 4,4.7.10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Pnz 8,3b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                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Pnz 6,16a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(LXX jd.)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          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Pnz 6,13a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(NZ: + </a:t>
            </a: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μονος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lang="el-G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Isus primjenjuje, produhovljuje i radikalizira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9"/>
          <p:cNvPicPr/>
          <p:nvPr/>
        </p:nvPicPr>
        <p:blipFill>
          <a:blip r:embed="rId2"/>
          <a:stretch/>
        </p:blipFill>
        <p:spPr>
          <a:xfrm>
            <a:off x="5081760" y="0"/>
            <a:ext cx="4062240" cy="2886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Rectangle 10"/>
          <p:cNvSpPr/>
          <p:nvPr/>
        </p:nvSpPr>
        <p:spPr>
          <a:xfrm>
            <a:off x="3751560" y="285840"/>
            <a:ext cx="991440" cy="79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NZ</a:t>
            </a:r>
            <a:endParaRPr lang="hr-HR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Text Box 12"/>
          <p:cNvSpPr/>
          <p:nvPr/>
        </p:nvSpPr>
        <p:spPr>
          <a:xfrm>
            <a:off x="1122480" y="1873080"/>
            <a:ext cx="3752640" cy="42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Ljubi...! 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</a:t>
            </a:r>
            <a:r>
              <a:rPr lang="hr-HR" sz="22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</a:t>
            </a: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ji</a:t>
            </a:r>
            <a:r>
              <a:rPr lang="en-US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ś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ra’el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Text Box 13"/>
          <p:cNvSpPr/>
          <p:nvPr/>
        </p:nvSpPr>
        <p:spPr>
          <a:xfrm>
            <a:off x="1133640" y="4238640"/>
            <a:ext cx="375264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samo o kruhu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Text Box 14"/>
          <p:cNvSpPr/>
          <p:nvPr/>
        </p:nvSpPr>
        <p:spPr>
          <a:xfrm>
            <a:off x="1122480" y="4680000"/>
            <a:ext cx="375264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iskušavajte Boga svoga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 Box 15"/>
          <p:cNvSpPr/>
          <p:nvPr/>
        </p:nvSpPr>
        <p:spPr>
          <a:xfrm>
            <a:off x="1122480" y="5118120"/>
            <a:ext cx="375264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njemu iskazuj štovanje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5000" y="2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2" dur="500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6868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Integralni i završni dio Petoknjižja</a:t>
            </a:r>
            <a:endParaRPr lang="hr-HR" sz="4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12952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povezuje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13,14-17 s Pnz 34,1-4?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treba učiniti Božji izabranik?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Gleda zemlju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Kakvo je Božje obećanje?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Dat će zemlju potomstvu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Pnz 34,11s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...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znakovi i čudesa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zemlji egipatskoj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…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moćna ruka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… na oči svega Izraela.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sažetak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Izlaska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10"/>
          <p:cNvPicPr/>
          <p:nvPr/>
        </p:nvPicPr>
        <p:blipFill>
          <a:blip r:embed="rId2"/>
          <a:stretch/>
        </p:blipFill>
        <p:spPr>
          <a:xfrm>
            <a:off x="6929280" y="1052640"/>
            <a:ext cx="2214720" cy="373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Rectangle 12"/>
          <p:cNvSpPr/>
          <p:nvPr/>
        </p:nvSpPr>
        <p:spPr>
          <a:xfrm>
            <a:off x="6929280" y="4788000"/>
            <a:ext cx="2081520" cy="5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James Tissot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Mojsije gleda obećanu zemlju (akvarel, 1896.-1902.)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Ime i smještanje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063440"/>
            <a:ext cx="8229600" cy="506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דברים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en-US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</a:t>
            </a:r>
            <a:r>
              <a:rPr lang="en-US" sz="30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en-US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îm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riječi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zbivanja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δευτερονόμιον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Pnz 17,18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משׁנה התורה הזאת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600"/>
            </a:b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mišn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hatôrâ hazo’t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“kopija” te Pouke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Riječi 1. 11. 40. (1,3) usp. </a:t>
            </a:r>
            <a:r>
              <a:rPr lang="hr-HR" sz="3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32,48-50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“toga istoga dana”; Uspni se, pogledaj!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Oproštajni govor – testament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je napisao Toru (31,9)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završio pisanje u knjigu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ספר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sefer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31,24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Picture 6"/>
          <p:cNvPicPr/>
          <p:nvPr/>
        </p:nvPicPr>
        <p:blipFill>
          <a:blip r:embed="rId2"/>
          <a:stretch/>
        </p:blipFill>
        <p:spPr>
          <a:xfrm>
            <a:off x="5091120" y="214200"/>
            <a:ext cx="4052880" cy="324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Picture 7"/>
          <p:cNvPicPr/>
          <p:nvPr/>
        </p:nvPicPr>
        <p:blipFill>
          <a:blip r:embed="rId3"/>
          <a:stretch/>
        </p:blipFill>
        <p:spPr>
          <a:xfrm>
            <a:off x="7353360" y="4173480"/>
            <a:ext cx="1790640" cy="1552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Četiri “poglavlja”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95200" y="1417320"/>
            <a:ext cx="5749920" cy="4761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דברום</a:t>
            </a: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</a:t>
            </a:r>
            <a:r>
              <a:rPr lang="hr-HR" sz="2600" b="0" i="1" u="none" strike="noStrike" baseline="3000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6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barîm</a:t>
            </a:r>
            <a:r>
              <a:rPr lang="hr-HR" sz="2600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</a:rPr>
              <a:t>1,1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תורה</a:t>
            </a: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tôrâ 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ar-SA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</a:rPr>
              <a:t>4,44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דברי הברית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dibr</a:t>
            </a:r>
            <a:r>
              <a:rPr lang="en-US" sz="2600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r>
              <a:rPr lang="hr-HR" sz="2600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habb</a:t>
            </a:r>
            <a:r>
              <a:rPr lang="hr-HR" sz="2600" b="0" i="1" u="none" strike="noStrike" baseline="3000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6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</a:t>
            </a:r>
            <a:r>
              <a:rPr lang="hr-HR" sz="2600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(28,69)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הברכה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habb</a:t>
            </a:r>
            <a:r>
              <a:rPr lang="hr-HR" sz="2600" b="0" i="1" u="none" strike="noStrike" baseline="3000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600" b="0" i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rakâ</a:t>
            </a:r>
            <a:r>
              <a:rPr lang="hr-HR" sz="26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(33,1) 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69925" lvl="1" indent="-32512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svaki put uvod naznačuje </a:t>
            </a:r>
            <a:br>
              <a:rPr sz="2600" dirty="0">
                <a:latin typeface="Times New Roman"/>
                <a:cs typeface="Times New Roman"/>
              </a:rPr>
            </a:b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slušatelje i okolnosti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prisjećanje na prošle događaje, B) zakon i C) </a:t>
            </a:r>
            <a:r>
              <a:rPr lang="hr-HR" sz="28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potpis ugovora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69925" lvl="1" indent="-32512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izuzetak: 32,48-52 i c34 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Mojsijevoj smrti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2" name="Picture 6"/>
          <p:cNvPicPr/>
          <p:nvPr/>
        </p:nvPicPr>
        <p:blipFill>
          <a:blip r:embed="rId2"/>
          <a:stretch/>
        </p:blipFill>
        <p:spPr>
          <a:xfrm>
            <a:off x="6256440" y="3011400"/>
            <a:ext cx="2887560" cy="383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Rectangle 7"/>
          <p:cNvSpPr/>
          <p:nvPr/>
        </p:nvSpPr>
        <p:spPr>
          <a:xfrm>
            <a:off x="3465720" y="1446120"/>
            <a:ext cx="133776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“Riječi”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Rectangle 8"/>
          <p:cNvSpPr/>
          <p:nvPr/>
        </p:nvSpPr>
        <p:spPr>
          <a:xfrm>
            <a:off x="2884680" y="1905120"/>
            <a:ext cx="288216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“Zakon, tj. Pouka”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Rectangle 9"/>
          <p:cNvSpPr/>
          <p:nvPr/>
        </p:nvSpPr>
        <p:spPr>
          <a:xfrm>
            <a:off x="5050080" y="2365200"/>
            <a:ext cx="239400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“Riječi Saveza”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Rectangle 10"/>
          <p:cNvSpPr/>
          <p:nvPr/>
        </p:nvSpPr>
        <p:spPr>
          <a:xfrm>
            <a:off x="3847320" y="2817720"/>
            <a:ext cx="187128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“Blagoslov”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50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50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34880" y="1364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Odredbe i prava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806400"/>
            <a:ext cx="8229600" cy="5324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8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Formalni okvir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4,45 (6,1; 12,1) – najava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30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26,16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zaključak: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“Bog tvoj naređuje ti da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obdržavaš ove </a:t>
            </a:r>
            <a:br>
              <a:rPr sz="2600"/>
            </a:b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odredbe i prava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KS: zakoni i uredbe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Šarić: zakoni i naredbe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חוקים ומשׁפטים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000"/>
            </a:b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</a:t>
            </a:r>
            <a:r>
              <a:rPr lang="en-US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qîm </a:t>
            </a:r>
            <a:r>
              <a:rPr lang="en-US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mišpatîm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5,1 i 11,32 proslov (c5-11)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8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5,6-21 =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12,1 i 26,16 razrada (c12-26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80000"/>
              </a:lnSpc>
              <a:spcBef>
                <a:spcPts val="55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" name="Picture 6"/>
          <p:cNvPicPr/>
          <p:nvPr/>
        </p:nvPicPr>
        <p:blipFill>
          <a:blip r:embed="rId2"/>
          <a:stretch/>
        </p:blipFill>
        <p:spPr>
          <a:xfrm>
            <a:off x="4998960" y="0"/>
            <a:ext cx="4145040" cy="541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Text Box 8"/>
          <p:cNvSpPr/>
          <p:nvPr/>
        </p:nvSpPr>
        <p:spPr>
          <a:xfrm>
            <a:off x="2557440" y="5135400"/>
            <a:ext cx="215100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 zapovijedi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Application>Microsoft Office PowerPoint</Application>
  <PresentationFormat>On-screen Show (4:3)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</vt:lpstr>
      <vt:lpstr>Office</vt:lpstr>
      <vt:lpstr>Ponovljeni zakon</vt:lpstr>
      <vt:lpstr>PowerPoint Presentation</vt:lpstr>
      <vt:lpstr>Ponovljeni zakon</vt:lpstr>
      <vt:lpstr>Petoknjižje i  Povijesne knjige</vt:lpstr>
      <vt:lpstr>Pnz važan za</vt:lpstr>
      <vt:lpstr>Integralni i završni dio Petoknjižja</vt:lpstr>
      <vt:lpstr>Ime i smještanje</vt:lpstr>
      <vt:lpstr>Četiri “poglavlja”</vt:lpstr>
      <vt:lpstr>Odredbe i prava</vt:lpstr>
      <vt:lpstr>PowerPoint Presentation</vt:lpstr>
      <vt:lpstr>Uzor-prorok Mojsije</vt:lpstr>
      <vt:lpstr>Jošua nasljednik</vt:lpstr>
      <vt:lpstr>Prijenos vlasti</vt:lpstr>
      <vt:lpstr>Poslušan do smrti</vt:lpstr>
      <vt:lpstr>Ugovor (Pnz 26,17-19)</vt:lpstr>
      <vt:lpstr>Sklopljen ugovor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Ponovljeni zakon</dc:title>
  <dc:subject/>
  <dc:creator>Guenther</dc:creator>
  <dc:description/>
  <cp:lastModifiedBy/>
  <cp:revision>80</cp:revision>
  <cp:lastPrinted>2025-11-05T06:05:48Z</cp:lastPrinted>
  <dcterms:created xsi:type="dcterms:W3CDTF">2007-03-20T08:08:59Z</dcterms:created>
  <dcterms:modified xsi:type="dcterms:W3CDTF">2025-11-05T05:16:51Z</dcterms:modified>
  <dc:language>hr-HR</dc:language>
</cp:coreProperties>
</file>