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theme/theme10.xml" ContentType="application/vnd.openxmlformats-officedocument.theme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  <p:sldMasterId id="2147483657" r:id="rId4"/>
    <p:sldMasterId id="2147483659" r:id="rId5"/>
    <p:sldMasterId id="2147483661" r:id="rId6"/>
    <p:sldMasterId id="2147483665" r:id="rId7"/>
    <p:sldMasterId id="2147483667" r:id="rId8"/>
    <p:sldMasterId id="2147483669" r:id="rId9"/>
    <p:sldMasterId id="2147483672" r:id="rId10"/>
    <p:sldMasterId id="2147483674" r:id="rId11"/>
    <p:sldMasterId id="2147483676" r:id="rId12"/>
  </p:sldMasterIdLst>
  <p:notesMasterIdLst>
    <p:notesMasterId r:id="rId3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04262-8CE0-BE70-640C-C8812BE30F27}" v="1" dt="2025-11-26T07:34:18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0" y="0"/>
            <a:ext cx="6400800" cy="868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N. Bilić: sz11_011.ppt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dt" idx="25"/>
          </p:nvPr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17.11.2011.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28520" y="651960"/>
            <a:ext cx="4343400" cy="325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notes' format</a:t>
            </a:r>
          </a:p>
        </p:txBody>
      </p:sp>
      <p:sp>
        <p:nvSpPr>
          <p:cNvPr id="145" name="PlaceHolder 5"/>
          <p:cNvSpPr>
            <a:spLocks noGrp="1"/>
          </p:cNvSpPr>
          <p:nvPr>
            <p:ph type="ftr" idx="26"/>
          </p:nvPr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sldNum" idx="27"/>
          </p:nvPr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txBody>
          <a:bodyPr lIns="86040" tIns="43200" rIns="86040" bIns="432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  <a:def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874D1067-D7DF-4D3E-9332-DA725E32A391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5"/>
          <p:cNvSpPr/>
          <p:nvPr/>
        </p:nvSpPr>
        <p:spPr>
          <a:xfrm>
            <a:off x="0" y="0"/>
            <a:ext cx="376344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sz001.ppt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Rectangle 8"/>
          <p:cNvSpPr/>
          <p:nvPr/>
        </p:nvSpPr>
        <p:spPr>
          <a:xfrm>
            <a:off x="4921200" y="0"/>
            <a:ext cx="376380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056EA45C-B639-4CD4-9E29-683A82B455F9}" type="datetime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25.11.2025.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Rectangle 9"/>
          <p:cNvSpPr/>
          <p:nvPr/>
        </p:nvSpPr>
        <p:spPr>
          <a:xfrm>
            <a:off x="0" y="6080040"/>
            <a:ext cx="37634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Rectangle 10"/>
          <p:cNvSpPr/>
          <p:nvPr/>
        </p:nvSpPr>
        <p:spPr>
          <a:xfrm>
            <a:off x="4921200" y="6080040"/>
            <a:ext cx="376380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CC8979D1-ED3C-46FA-8D07-1F79185FB13D}" type="slidenum">
              <a:rPr lang="de-DE" sz="11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520" y="650520"/>
            <a:ext cx="4344480" cy="325872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000" cy="390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"/>
          <p:cNvSpPr/>
          <p:nvPr/>
        </p:nvSpPr>
        <p:spPr>
          <a:xfrm>
            <a:off x="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N. Bilić: sz11_011.ppt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Rectangle 3"/>
          <p:cNvSpPr/>
          <p:nvPr/>
        </p:nvSpPr>
        <p:spPr>
          <a:xfrm>
            <a:off x="3625920" y="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17.11.2011.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Rectangle 6"/>
          <p:cNvSpPr/>
          <p:nvPr/>
        </p:nvSpPr>
        <p:spPr>
          <a:xfrm>
            <a:off x="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r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svetopismo.com.hr</a:t>
            </a:r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Rectangle 7"/>
          <p:cNvSpPr/>
          <p:nvPr/>
        </p:nvSpPr>
        <p:spPr>
          <a:xfrm>
            <a:off x="3625920" y="8251920"/>
            <a:ext cx="2773440" cy="43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040" tIns="43200" rIns="86040" bIns="432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861840" algn="l"/>
                <a:tab pos="1724040" algn="l"/>
                <a:tab pos="2585880" algn="l"/>
                <a:tab pos="3448080" algn="l"/>
                <a:tab pos="4309920" algn="l"/>
                <a:tab pos="5172120" algn="l"/>
                <a:tab pos="6033960" algn="l"/>
                <a:tab pos="6896160" algn="l"/>
                <a:tab pos="7758000" algn="l"/>
                <a:tab pos="8620200" algn="l"/>
                <a:tab pos="9482040" algn="l"/>
                <a:tab pos="10344240" algn="l"/>
              </a:tabLst>
            </a:pPr>
            <a:fld id="{D7430305-AA52-4790-82DC-A0672131DD96}" type="slidenum">
              <a:rPr lang="hr-HR" sz="11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18</a:t>
            </a:fld>
            <a:endParaRPr lang="hr-HR" sz="11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880" y="652320"/>
            <a:ext cx="4343400" cy="325764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39720" y="4125600"/>
            <a:ext cx="5121360" cy="390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B50791-95FF-4CFE-81C9-BB074F86CB3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A8ED433-9000-4AAB-9BF1-48133FDE95B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07E6479E-3227-42D7-8705-B2DB5C64AE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B5134F7-6346-47EE-9766-4741FD8171D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896B765-BFEE-47E5-BAD6-E858344F0F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FA69B658-0DB1-4396-8860-1F57B80097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2FC5156B-C0A3-4031-A287-C81EBB0852A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BE425D-740A-4ED1-A07B-A9C3370E4B4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5E2483F-DD2E-481C-AA9C-317CC6D9907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3C54FFF-4FC7-453E-81A2-21E9622570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6B040F5-9879-4BE3-A73B-29AEEECF9EA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DCEF5F3-BD8C-4147-96E7-04BE1C2C94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148FE31-6052-4710-86E1-074714D9D14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51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sp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4208EFD6-AB89-46FC-845A-C3DF4AD54D2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9040B5-E681-4F94-8ED2-F67BBEA881E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3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1997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9978 h 3840"/>
                <a:gd name="GluePoint5X" fmla="*/ 0 w 1824"/>
                <a:gd name="GluePoint5Y" fmla="*/ 1997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95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6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97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98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9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00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1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2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3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21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109" name="Freeform 17" descr="CITTEXT"/>
            <p:cNvSpPr/>
            <p:nvPr/>
          </p:nvSpPr>
          <p:spPr>
            <a:xfrm>
              <a:off x="0" y="0"/>
              <a:ext cx="2895120" cy="6857640"/>
            </a:xfrm>
            <a:custGeom>
              <a:avLst/>
              <a:gdLst>
                <a:gd name="textAreaLeft" fmla="*/ 0 w 2895120"/>
                <a:gd name="textAreaRight" fmla="*/ 2895480 w 2895120"/>
                <a:gd name="textAreaTop" fmla="*/ 0 h 6857640"/>
                <a:gd name="textAreaBottom" fmla="*/ 6858000 h 6857640"/>
                <a:gd name="GluePoint1X" fmla="*/ 0 w 1824"/>
                <a:gd name="GluePoint1Y" fmla="*/ 5766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57668 h 3840"/>
                <a:gd name="GluePoint5X" fmla="*/ 0 w 1824"/>
                <a:gd name="GluePoint5Y" fmla="*/ 5766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tl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en-GB" sz="1800" b="0" u="none" strike="noStrike">
                <a:solidFill>
                  <a:schemeClr val="dk1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Rectangle 7"/>
            <p:cNvSpPr/>
            <p:nvPr/>
          </p:nvSpPr>
          <p:spPr>
            <a:xfrm>
              <a:off x="1600200" y="0"/>
              <a:ext cx="7543440" cy="380520"/>
            </a:xfrm>
            <a:prstGeom prst="rect">
              <a:avLst/>
            </a:pr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pic>
          <p:nvPicPr>
            <p:cNvPr id="111" name="Picture 8" descr="CITBANND"/>
            <p:cNvPicPr/>
            <p:nvPr/>
          </p:nvPicPr>
          <p:blipFill>
            <a:blip r:embed="rId4"/>
            <a:srcRect l="30669" r="5331" b="86693"/>
            <a:stretch/>
          </p:blipFill>
          <p:spPr>
            <a:xfrm>
              <a:off x="2514600" y="0"/>
              <a:ext cx="6629040" cy="137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12" name="Rectangle 9"/>
            <p:cNvSpPr/>
            <p:nvPr/>
          </p:nvSpPr>
          <p:spPr>
            <a:xfrm>
              <a:off x="1600200" y="380880"/>
              <a:ext cx="7543440" cy="7596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31320" rIns="90000" bIns="31320" anchor="ctr">
              <a:noAutofit/>
            </a:bodyPr>
            <a:lstStyle/>
            <a:p>
              <a:endParaRPr lang="sr-Latn-RS" sz="1800" b="1" u="none" strike="noStrike">
                <a:solidFill>
                  <a:schemeClr val="dk1"/>
                </a:solidFill>
                <a:effectLst/>
                <a:uFillTx/>
                <a:latin typeface="Tahoma"/>
              </a:endParaRPr>
            </a:p>
          </p:txBody>
        </p:sp>
        <p:grpSp>
          <p:nvGrpSpPr>
            <p:cNvPr id="113" name="Group 20"/>
            <p:cNvGrpSpPr/>
            <p:nvPr/>
          </p:nvGrpSpPr>
          <p:grpSpPr>
            <a:xfrm>
              <a:off x="0" y="3581280"/>
              <a:ext cx="5781240" cy="149040"/>
              <a:chOff x="0" y="3581280"/>
              <a:chExt cx="5781240" cy="149040"/>
            </a:xfrm>
          </p:grpSpPr>
          <p:sp>
            <p:nvSpPr>
              <p:cNvPr id="114" name="Freeform 10"/>
              <p:cNvSpPr/>
              <p:nvPr/>
            </p:nvSpPr>
            <p:spPr>
              <a:xfrm>
                <a:off x="0" y="3666960"/>
                <a:ext cx="5781240" cy="1080"/>
              </a:xfrm>
              <a:custGeom>
                <a:avLst/>
                <a:gdLst>
                  <a:gd name="textAreaLeft" fmla="*/ 0 w 5781240"/>
                  <a:gd name="textAreaRight" fmla="*/ 5781600 w 5781240"/>
                  <a:gd name="textAreaTop" fmla="*/ 0 h 1080"/>
                  <a:gd name="textAreaBottom" fmla="*/ 1440 h 108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chemeClr val="accent1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3560" rIns="90000" bIns="-43560" anchor="ctr">
                <a:noAutofit/>
              </a:bodyPr>
              <a:lstStyle/>
              <a:p>
                <a:endParaRPr lang="en-GB" sz="1800" b="0" u="none" strike="noStrike">
                  <a:solidFill>
                    <a:schemeClr val="dk1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1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1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7" name="Oval 21"/>
                <p:cNvSpPr/>
                <p:nvPr/>
              </p:nvSpPr>
              <p:spPr>
                <a:xfrm>
                  <a:off x="236232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8" name="Oval 22"/>
                <p:cNvSpPr/>
                <p:nvPr/>
              </p:nvSpPr>
              <p:spPr>
                <a:xfrm>
                  <a:off x="320040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  <p:sp>
              <p:nvSpPr>
                <p:cNvPr id="11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5000" rIns="90000" bIns="45000" anchor="ctr">
                  <a:noAutofit/>
                </a:bodyPr>
                <a:lstStyle/>
                <a:p>
                  <a:endParaRPr lang="hr-HR" sz="1800" b="1" u="none" strike="noStrike">
                    <a:solidFill>
                      <a:schemeClr val="dk1"/>
                    </a:solidFill>
                    <a:effectLst/>
                    <a:uFillTx/>
                    <a:latin typeface="Tahoma"/>
                  </a:endParaRPr>
                </a:p>
              </p:txBody>
            </p:sp>
          </p:grpSp>
        </p:grp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4400" b="0" u="none" strike="noStrike">
                <a:solidFill>
                  <a:schemeClr val="dk2"/>
                </a:solidFill>
                <a:effectLst/>
                <a:uFillTx/>
                <a:latin typeface="Tahoma"/>
              </a:rPr>
              <a:t>Click to edit Master title style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Click to edit Master text styles</a:t>
            </a: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Second level</a:t>
            </a:r>
            <a:endParaRPr lang="de-DE" sz="28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Third level</a:t>
            </a:r>
            <a:endParaRPr lang="de-DE" sz="24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Fourth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Tahoma"/>
              </a:rPr>
              <a:t>Fifth level</a:t>
            </a:r>
            <a:endParaRPr lang="de-DE" sz="20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5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textAreaLeft" fmla="*/ 0 w 2895480"/>
                <a:gd name="textAreaRight" fmla="*/ 2895840 w 2895480"/>
                <a:gd name="textAreaTop" fmla="*/ 0 h 6858000"/>
                <a:gd name="textAreaBottom" fmla="*/ 6858360 h 6858000"/>
                <a:gd name="GluePoint1X" fmla="*/ 0 w 1824"/>
                <a:gd name="GluePoint1Y" fmla="*/ 3840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840 h 3840"/>
                <a:gd name="GluePoint5X" fmla="*/ 0 w 1824"/>
                <a:gd name="GluePoint5Y" fmla="*/ 3840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127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8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9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30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textAreaLeft" fmla="*/ 0 w 5781600"/>
                  <a:gd name="textAreaRight" fmla="*/ 5781960 w 5781600"/>
                  <a:gd name="textAreaTop" fmla="*/ 0 h 1800"/>
                  <a:gd name="textAreaBottom" fmla="*/ 2160 h 1800"/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textAreaLeft" t="textAreaTop" r="textAreaRight" b="textAreaBottom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4640" rIns="90000" bIns="-4464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131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32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3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4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5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DA0BECE-7B43-40A7-98E2-26D7F0BF36A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8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D0B2D43-DF3B-4DB3-8786-6F624B8090A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3716121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C950C6-922D-4CBF-986D-B5F7256A2454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19978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19978 h 3840"/>
                <a:gd name="GluePoint5X" fmla="*/ 0 w 1824"/>
                <a:gd name="GluePoint5Y" fmla="*/ 19978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pic>
          <p:nvPicPr>
            <p:cNvPr id="41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2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43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44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5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46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8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9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22.11.12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sz012sam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860B249-3A78-4FB1-81D5-CAC2A24CA4AB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C148D82-4D8E-4C2A-B6C9-DC9D52AA4B49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 idx="19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&lt;date/time&gt;26.10.2012.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0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(sz008)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1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26DAB13-BF28-4274-AA16-03E47A5FCFFE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7"/>
          <p:cNvSpPr/>
          <p:nvPr/>
        </p:nvSpPr>
        <p:spPr>
          <a:xfrm>
            <a:off x="609480" y="1219320"/>
            <a:ext cx="7924680" cy="914040"/>
          </a:xfrm>
          <a:custGeom>
            <a:avLst/>
            <a:gdLst>
              <a:gd name="textAreaLeft" fmla="*/ 0 w 7924680"/>
              <a:gd name="textAreaRight" fmla="*/ 7925040 w 7924680"/>
              <a:gd name="textAreaTop" fmla="*/ 0 h 914040"/>
              <a:gd name="textAreaBottom" fmla="*/ 914400 h 914040"/>
              <a:gd name="GluePoint1X" fmla="*/ 0 w 1000"/>
              <a:gd name="GluePoint1Y" fmla="*/ 914400 h 1000"/>
              <a:gd name="GluePoint2X" fmla="*/ 0 w 1000"/>
              <a:gd name="GluePoint2Y" fmla="*/ 0 h 1000"/>
              <a:gd name="GluePoint3X" fmla="*/ 7924800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4" name="Line 8"/>
          <p:cNvSpPr/>
          <p:nvPr/>
        </p:nvSpPr>
        <p:spPr>
          <a:xfrm>
            <a:off x="1981080" y="3962520"/>
            <a:ext cx="6512040" cy="36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Verdana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22"/>
          </p:nvPr>
        </p:nvSpPr>
        <p:spPr>
          <a:xfrm>
            <a:off x="3124080" y="6243480"/>
            <a:ext cx="289548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23"/>
          </p:nvPr>
        </p:nvSpPr>
        <p:spPr>
          <a:xfrm>
            <a:off x="655272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7E132ED-1D07-4612-9CC9-B6BCCE5A7B89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4"/>
          </p:nvPr>
        </p:nvSpPr>
        <p:spPr>
          <a:xfrm>
            <a:off x="45684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>
              <a:buNone/>
              <a:def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56640" y="1408680"/>
            <a:ext cx="7623360" cy="237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o </a:t>
            </a:r>
            <a:br>
              <a:rPr sz="7200"/>
            </a:br>
            <a:r>
              <a:rPr lang="hr-HR" sz="7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 Samuelu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48" name="Picture 6"/>
          <p:cNvPicPr/>
          <p:nvPr/>
        </p:nvPicPr>
        <p:blipFill>
          <a:blip r:embed="rId2"/>
          <a:stretch/>
        </p:blipFill>
        <p:spPr>
          <a:xfrm>
            <a:off x="4880880" y="3240000"/>
            <a:ext cx="4263120" cy="361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Text Box 7"/>
          <p:cNvSpPr/>
          <p:nvPr/>
        </p:nvSpPr>
        <p:spPr>
          <a:xfrm>
            <a:off x="2520000" y="6252120"/>
            <a:ext cx="381636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Grob proroka Samuela, Rama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0" name="Picture 7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Text Box 1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Picture 1"/>
          <p:cNvPicPr/>
          <p:nvPr/>
        </p:nvPicPr>
        <p:blipFill>
          <a:blip r:embed="rId4"/>
          <a:stretch/>
        </p:blipFill>
        <p:spPr>
          <a:xfrm>
            <a:off x="6298200" y="36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352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hr-HR" sz="4400" b="1" u="none" strike="noStrike">
                <a:solidFill>
                  <a:schemeClr val="dk2"/>
                </a:solidFill>
                <a:effectLst/>
                <a:uFillTx/>
                <a:latin typeface="Times New Roman"/>
              </a:rPr>
              <a:t>Neka se raduje srce (Ps 105)</a:t>
            </a: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2" descr="A sheet music with notes&#10;&#10;AI-generated content may be incorrect."/>
          <p:cNvPicPr/>
          <p:nvPr/>
        </p:nvPicPr>
        <p:blipFill>
          <a:blip r:embed="rId2"/>
          <a:stretch/>
        </p:blipFill>
        <p:spPr>
          <a:xfrm>
            <a:off x="122400" y="2637000"/>
            <a:ext cx="8899200" cy="172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Dječak Samuel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821844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 je kao “mali” </a:t>
            </a:r>
            <a:br>
              <a:rPr sz="2400"/>
            </a:b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cs typeface="Times New Roman"/>
              </a:rPr>
              <a:t>נער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ná’ar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 Sam 1,24)?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Izl 33,11; Jr 1,6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svetištu (v24)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je s njim u 2,11.18; 3,1?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služi Gospodinu (3x)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puta Božji zov u 3,4–10?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4x (1 Sam 3,4.6.8.10)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čuje od Boga (3,11–14)? usp. 2,27–36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sud za Elija (3,11–14) već najavljen u 2,27–36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(čovjek Božji rekao osobno)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2" name="Picture 10"/>
          <p:cNvPicPr/>
          <p:nvPr/>
        </p:nvPicPr>
        <p:blipFill>
          <a:blip r:embed="rId2"/>
          <a:stretch/>
        </p:blipFill>
        <p:spPr>
          <a:xfrm>
            <a:off x="5760000" y="0"/>
            <a:ext cx="3384000" cy="4394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Plodna pedagogija staroga svećenika</a:t>
            </a:r>
            <a:endParaRPr lang="hr-HR" sz="4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96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Koji elementi iz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3,9 u v10?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(v9) – (tko ga zove)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Govori! (v9s) – (što će Samuel reći)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Samuel spreman slušati (v9s)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Priznaje se slugom (v9s)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Dolazak Božji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v10?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“doći, stati” – pravi susret (v10)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Rezultat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v19?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sa Samuelom (v19)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Božjoj školi (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Eli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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majka)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8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Samuel autoritet – za koga </a:t>
            </a:r>
            <a:r>
              <a:rPr lang="pl-PL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3,20?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“sav Izrael” (3,20)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5" name="Picture 4" descr="Eli+and+Samuel+002"/>
          <p:cNvPicPr/>
          <p:nvPr/>
        </p:nvPicPr>
        <p:blipFill>
          <a:blip r:embed="rId2"/>
          <a:stretch/>
        </p:blipFill>
        <p:spPr>
          <a:xfrm>
            <a:off x="6348240" y="981000"/>
            <a:ext cx="2795760" cy="36734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BEE19C-8B02-4FF3-85DE-B83F265809C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13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5724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Voditelj zajednice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713916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Tko je Samuel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Sam 3,20)?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istinski prorok: </a:t>
            </a:r>
            <a:r>
              <a:rPr lang="he-I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 ליהוה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 </a:t>
            </a:r>
            <a:r>
              <a:rPr lang="hr-HR" sz="26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nabi’ ladonaj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se objavljuje (3,21)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v1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izrijetka (3,1)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“Riječ Božja”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(HB </a:t>
            </a: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3,21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→ “riječ Samuelova”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4,1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Proročki poziv narodu</a:t>
            </a:r>
            <a:r>
              <a:rPr lang="de-DE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7,3?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Obraćenje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/vraćanje 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“svim srcem”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7,3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Prorok u akciji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7,5 (usp. v9):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Zagovornik (v5): moli za Izrael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prinosi žrtvu i Bog im daje pobjedu 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7,9s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Funkcija Samuelova u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7,6.15.17: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udac 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de-DE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v6.15.17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Picture 4"/>
          <p:cNvPicPr/>
          <p:nvPr/>
        </p:nvPicPr>
        <p:blipFill>
          <a:blip r:embed="rId2"/>
          <a:stretch/>
        </p:blipFill>
        <p:spPr>
          <a:xfrm>
            <a:off x="6576840" y="3357720"/>
            <a:ext cx="2567160" cy="350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6" descr="27-2"/>
          <p:cNvPicPr/>
          <p:nvPr/>
        </p:nvPicPr>
        <p:blipFill>
          <a:blip r:embed="rId3"/>
          <a:stretch/>
        </p:blipFill>
        <p:spPr>
          <a:xfrm>
            <a:off x="6881760" y="0"/>
            <a:ext cx="2262240" cy="2565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Samuel pomazivatelj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686800" cy="5283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Naziv za proroka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9,19: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“onaj  koji vidi” </a:t>
            </a:r>
            <a:r>
              <a:rPr lang="hr-HR" sz="25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ro’e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particip glagola </a:t>
            </a: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ראה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Prema nalogu iz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9,16 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radi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10,1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pomazuje Šaula (10,1) – nakana: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voditelj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nad Božjom baštinom: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נגיד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nagîd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(10,1)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pomazanje od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 narod u 10,24?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proglašava kralja </a:t>
            </a:r>
            <a:r>
              <a:rPr lang="he-IL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מלך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[mélek]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(10,24)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 kraljuje: 1 Sam 9-31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Preokret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15,11?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 se okrenuo od Boga (15,11)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567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Novi nalog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16,12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, izvršen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Samuel pomazuje Davida (16,13); </a:t>
            </a: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plod: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7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 zahvatio Davida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3" name="Picture 6"/>
          <p:cNvPicPr/>
          <p:nvPr/>
        </p:nvPicPr>
        <p:blipFill>
          <a:blip r:embed="rId2"/>
          <a:stretch/>
        </p:blipFill>
        <p:spPr>
          <a:xfrm>
            <a:off x="6497640" y="2924280"/>
            <a:ext cx="2646360" cy="3933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David i Golijat (1 Sam 17)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6840" y="900000"/>
            <a:ext cx="598644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Koje dobi David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17,14.33?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Najmlađi 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קטן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“mali” 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נער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Sukob dviju vojski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(v3):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Filistejci i Izraelci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 je Golijat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(v4-7)?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Gorostas u oklopu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Kakav je David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(v34-36)?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Hrabar pastir (v34s)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Istreniran za boj (v35)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Kraljevski oklop?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(v39)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Prevelik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648320" y="4149360"/>
            <a:ext cx="4351680" cy="1981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Gdje mu je snaga 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(v45)?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Božje ime (v45)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Žalostan rezultat u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18,29b?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 progoni Davida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4" descr="david_hfd_goliath"/>
          <p:cNvPicPr/>
          <p:nvPr/>
        </p:nvPicPr>
        <p:blipFill>
          <a:blip r:embed="rId2"/>
          <a:stretch/>
        </p:blipFill>
        <p:spPr>
          <a:xfrm>
            <a:off x="5364000" y="1230480"/>
            <a:ext cx="3780000" cy="292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Text Box 5"/>
          <p:cNvSpPr/>
          <p:nvPr/>
        </p:nvSpPr>
        <p:spPr>
          <a:xfrm>
            <a:off x="7128000" y="476280"/>
            <a:ext cx="2016000" cy="5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rPr>
              <a:t>Caravaggio,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i="1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rPr>
              <a:t>David s Golijatovom glavom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000" b="0" u="none" strike="noStrike">
                <a:solidFill>
                  <a:srgbClr val="000000"/>
                </a:solidFill>
                <a:effectLst/>
                <a:uFillTx/>
                <a:latin typeface="Verdana"/>
                <a:ea typeface="Arial"/>
              </a:rPr>
              <a:t>(1606./1607.)</a:t>
            </a:r>
            <a:endParaRPr lang="hr-HR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16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23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0" dur="5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37" dur="10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44" dur="1000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1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58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52B13AD-66FE-44EA-93D7-9379789B6E7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16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Dovršetak Samuelova poslanja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07552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Samuel i David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Sam 19,18)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Prima i brani progonjena pomazanika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 im ne može ništa (</a:t>
            </a:r>
            <a:r>
              <a:rPr lang="hr-HR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v24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 vodi bunu protiv zlog kralja (c20-31)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prvi put poštedio Šaula (24,5)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Samuel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25,1?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umire (25,1)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 se povlači u pustinju (25,1)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Reakcija zajednice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(25,1; 28,3)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Oplakuju Samuela (25,1; 28,3)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2" name="Picture 6"/>
          <p:cNvPicPr/>
          <p:nvPr/>
        </p:nvPicPr>
        <p:blipFill>
          <a:blip r:embed="rId2"/>
          <a:stretch/>
        </p:blipFill>
        <p:spPr>
          <a:xfrm>
            <a:off x="6041880" y="3068640"/>
            <a:ext cx="3102120" cy="3789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1" dur="500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6" dur="500"/>
                                        <p:tgtEl>
                                          <p:spTgt spid="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1" dur="500"/>
                                        <p:tgtEl>
                                          <p:spTgt spid="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Zagrobni život (1 Sam 28,11-20)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6840" y="1125360"/>
            <a:ext cx="821844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Šaul zaziva duhove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(28,11):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uznemiruje pokojnika (v11)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Samuel se javlja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(v14):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Starac s plaštem (v14)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Dvostruka poruka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 v19?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poraz naroda (v19)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“sutra ćeš biti sa mnom” (v19)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Ostvarenje u </a:t>
            </a:r>
            <a:r>
              <a:rPr lang="hr-HR" sz="26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31,4: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samoubojstvo u bitci s Filistejcima (31,4)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5" name="Picture 4" descr="Saul-Sam-witch"/>
          <p:cNvPicPr/>
          <p:nvPr/>
        </p:nvPicPr>
        <p:blipFill>
          <a:blip r:embed="rId2"/>
          <a:stretch/>
        </p:blipFill>
        <p:spPr>
          <a:xfrm>
            <a:off x="6300000" y="1052640"/>
            <a:ext cx="2844000" cy="3652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Effect">
                      <p:stCondLst>
                        <p:cond delay="indefinite"/>
                      </p:stCondLst>
                      <p:childTnLst>
                        <p:par>
                          <p:cTn id="3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FDCC8E9-1D94-4A31-B402-D6975224C547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18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Davidova životna pobjeda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6346800" cy="507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Jedan od glavnih likova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i 2 Sam, 1 Kr, 1 Ljet = 4 knjige)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Moralni pobjednik nad Šaulom </a:t>
            </a:r>
            <a:br>
              <a:rPr sz="2600"/>
            </a:b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 Sam 24,5; 26,12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Prima mesijansko proroštvo (2 Sam 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Grješnik (2 Sam 11s.24)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A) “predvečer ustao” (2 Sam 11,2)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Uzeo tuđu ženu (v4)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Montirao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ubojstvo (v17)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B) Popis vojne sile (24,9)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Kaje se (2 Sam 12,13; 24,10)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5219280" y="3933360"/>
            <a:ext cx="3924360" cy="2197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Najveći biblijski pjesnik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(73 psalma)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5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Začetnik liturgije </a:t>
            </a:r>
            <a:br>
              <a:rPr sz="2100"/>
            </a:br>
            <a:r>
              <a:rPr lang="hr-HR" sz="21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Ljet 6,16)</a:t>
            </a:r>
            <a:endParaRPr lang="hr-HR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Model Hrama sinu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Ljet </a:t>
            </a:r>
            <a:r>
              <a:rPr lang="hr-HR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28,11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0" name="Picture 4" descr="Charles_Connick_UCCMontclair_David_the_Psalmist"/>
          <p:cNvPicPr/>
          <p:nvPr/>
        </p:nvPicPr>
        <p:blipFill>
          <a:blip r:embed="rId3"/>
          <a:stretch/>
        </p:blipFill>
        <p:spPr>
          <a:xfrm>
            <a:off x="6819840" y="0"/>
            <a:ext cx="2324160" cy="3716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2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Effect">
                      <p:stCondLst>
                        <p:cond delay="indefinite"/>
                      </p:stCondLst>
                      <p:childTnLst>
                        <p:par>
                          <p:cTn id="4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Number Placeholder 6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DCF238-5F2A-46D7-BB21-3A8A8FC8538F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19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David kraljuje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51228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Kad započinje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 Sam 1,1?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nakon smrti Šaulove (</a:t>
            </a:r>
            <a:r>
              <a:rPr lang="hr-HR" sz="2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</a:t>
            </a: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 poštuje pokojnike </a:t>
            </a:r>
            <a:br>
              <a:rPr sz="24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(2 Sam 1,19-27)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David se zakraljio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(c2; c5):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jugu (Juda c2) i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na sjeveru (Izrael c5)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premješta sjedište </a:t>
            </a:r>
            <a:br>
              <a:rPr sz="2400"/>
            </a:b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kraljevstva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(2 Sam 5,5):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Hebron (7 god., Judeja)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Jeruzalem (33 god., sav Izrael)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5003280" y="3212640"/>
            <a:ext cx="3899160" cy="2917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Slavlje u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2 Sam 6,12b: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Kovčeg Božji dolazi u Jeruzalem (c6)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dovršetak Sinajskoga pothvata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5" name="Picture 7"/>
          <p:cNvPicPr/>
          <p:nvPr/>
        </p:nvPicPr>
        <p:blipFill>
          <a:blip r:embed="rId2"/>
          <a:stretch/>
        </p:blipFill>
        <p:spPr>
          <a:xfrm>
            <a:off x="4859280" y="0"/>
            <a:ext cx="4284720" cy="2833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9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Effect">
                      <p:stCondLst>
                        <p:cond delay="indefinite"/>
                      </p:stCondLst>
                      <p:childTnLst>
                        <p:par>
                          <p:cTn id="2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 se, Gospodine (Ps 13)</a:t>
            </a:r>
            <a:endParaRPr lang="hr-H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0" y="1980000"/>
            <a:ext cx="9144000" cy="3240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4"/>
          <p:cNvSpPr/>
          <p:nvPr/>
        </p:nvSpPr>
        <p:spPr>
          <a:xfrm>
            <a:off x="6553080" y="6243480"/>
            <a:ext cx="21333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65C0894-47CD-4AE6-8F14-12DC3998DECD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Times New Roman"/>
              </a:rPr>
              <a:t>3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40000" y="1799280"/>
            <a:ext cx="7838640" cy="21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Petoknjižje i </a:t>
            </a:r>
            <a:br>
              <a:rPr sz="6600" dirty="0">
                <a:solidFill>
                  <a:schemeClr val="accent1">
                    <a:lumMod val="76000"/>
                  </a:schemeClr>
                </a:solidFill>
              </a:rPr>
            </a:br>
            <a:r>
              <a:rPr lang="hr-HR" sz="6600" b="1" u="none" strike="noStrike" dirty="0">
                <a:solidFill>
                  <a:schemeClr val="accent1">
                    <a:lumMod val="76000"/>
                  </a:schemeClr>
                </a:solidFill>
                <a:effectLst/>
                <a:uFillTx/>
                <a:latin typeface="Times New Roman"/>
                <a:ea typeface="Times New Roman"/>
              </a:rPr>
              <a:t>Povijesne knjige</a:t>
            </a:r>
            <a:endParaRPr lang="en-US" sz="6600" b="0" u="none" strike="noStrike" dirty="0">
              <a:solidFill>
                <a:schemeClr val="accent1">
                  <a:lumMod val="7600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1800000" y="3962160"/>
            <a:ext cx="7343280" cy="2895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 → Nastava: FTI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	→  Petoknjižje i Povijesne knjige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Literatura, Audio i video udžbenik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Picture 8"/>
          <p:cNvPicPr/>
          <p:nvPr/>
        </p:nvPicPr>
        <p:blipFill>
          <a:blip r:embed="rId3"/>
          <a:stretch/>
        </p:blipFill>
        <p:spPr>
          <a:xfrm>
            <a:off x="179280" y="189000"/>
            <a:ext cx="936360" cy="93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Text Box 2"/>
          <p:cNvSpPr/>
          <p:nvPr/>
        </p:nvSpPr>
        <p:spPr>
          <a:xfrm>
            <a:off x="1187280" y="18900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0" name="Picture 11"/>
          <p:cNvPicPr/>
          <p:nvPr/>
        </p:nvPicPr>
        <p:blipFill>
          <a:blip r:embed="rId4"/>
          <a:stretch/>
        </p:blipFill>
        <p:spPr>
          <a:xfrm>
            <a:off x="6297840" y="0"/>
            <a:ext cx="2899080" cy="323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914040" y="1267920"/>
            <a:ext cx="7623000" cy="200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Knjige o Samuelu</a:t>
            </a:r>
            <a:endParaRPr lang="hr-HR" sz="6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067280" y="2204640"/>
            <a:ext cx="4968720" cy="4653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6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i 2.; u HB: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jedna knjiga 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LXX – 2 (od 4) knjige 	</a:t>
            </a:r>
            <a:r>
              <a:rPr lang="hr-HR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Kraljevstava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64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Samuel – sudac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Šaul – kralj (1 Sam 8-31)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David (od 1 Sam 16)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Davidovi proroci: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	Natan, Gad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Picture 6"/>
          <p:cNvPicPr/>
          <p:nvPr/>
        </p:nvPicPr>
        <p:blipFill>
          <a:blip r:embed="rId2"/>
          <a:stretch/>
        </p:blipFill>
        <p:spPr>
          <a:xfrm>
            <a:off x="0" y="2708280"/>
            <a:ext cx="3892680" cy="330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Text Box 7"/>
          <p:cNvSpPr/>
          <p:nvPr/>
        </p:nvSpPr>
        <p:spPr>
          <a:xfrm>
            <a:off x="0" y="6093000"/>
            <a:ext cx="3816360" cy="27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Grob proroka Samuela, Rama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5" name="Picture 7"/>
          <p:cNvPicPr/>
          <p:nvPr/>
        </p:nvPicPr>
        <p:blipFill>
          <a:blip r:embed="rId3"/>
          <a:stretch/>
        </p:blipFill>
        <p:spPr>
          <a:xfrm>
            <a:off x="179280" y="189000"/>
            <a:ext cx="936720" cy="93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Text Box 3"/>
          <p:cNvSpPr/>
          <p:nvPr/>
        </p:nvSpPr>
        <p:spPr>
          <a:xfrm>
            <a:off x="1187640" y="189360"/>
            <a:ext cx="4679640" cy="88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0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Filozofsko-teološki institut Družbe Isusove</a:t>
            </a:r>
            <a:br>
              <a:rPr sz="1700"/>
            </a:br>
            <a:r>
              <a:rPr lang="hr-HR" sz="17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Jordanovac 110 </a:t>
            </a:r>
            <a:endParaRPr lang="hr-HR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Studij filozofije i teologije 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7" name="Picture 3"/>
          <p:cNvPicPr/>
          <p:nvPr/>
        </p:nvPicPr>
        <p:blipFill>
          <a:blip r:embed="rId4"/>
          <a:stretch/>
        </p:blipFill>
        <p:spPr>
          <a:xfrm>
            <a:off x="7200000" y="360"/>
            <a:ext cx="1997280" cy="2232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Majka </a:t>
            </a: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SimSun"/>
              </a:rPr>
              <a:t>Ana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505152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Voljena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 Sam 1,5): 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“ljubio je Anu”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Pobožan muž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(1,3):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Svake godine u svetištu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Zašto Ana trpi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(v5s)?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Nije majka = bez blagoslova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Suparnica vrijeđa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je bol somatizirana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(v7s.10)?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ne jede (1,7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</a:t>
            </a: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),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26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</a:t>
            </a: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a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če</a:t>
            </a: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 (3x 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</a:t>
            </a: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7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s.</a:t>
            </a:r>
            <a:r>
              <a:rPr lang="fr-F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10</a:t>
            </a:r>
            <a:r>
              <a:rPr lang="hr-HR" sz="29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 + šuti</a:t>
            </a:r>
            <a:endParaRPr lang="hr-HR" sz="2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5105520" y="4292640"/>
            <a:ext cx="4038480" cy="1838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muž vidi (v8):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Plačeš, ne jedeš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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Kad svi slave,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ona se povlači (v9)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Picture 4" descr="a_Sa11"/>
          <p:cNvPicPr/>
          <p:nvPr/>
        </p:nvPicPr>
        <p:blipFill>
          <a:blip r:embed="rId2"/>
          <a:stretch/>
        </p:blipFill>
        <p:spPr>
          <a:xfrm>
            <a:off x="5641920" y="0"/>
            <a:ext cx="3502080" cy="4253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Effect">
                      <p:stCondLst>
                        <p:cond delay="indefinite"/>
                      </p:stCondLst>
                      <p:childTnLst>
                        <p:par>
                          <p:cTn id="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 Placeholder 3"/>
          <p:cNvSpPr/>
          <p:nvPr/>
        </p:nvSpPr>
        <p:spPr>
          <a:xfrm>
            <a:off x="655308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4CC20F9-27FE-4156-BC93-F58FA035463C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  <a:ea typeface="Arial"/>
              </a:rPr>
              <a:t>6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Anina prva molitva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9600" cy="5230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>
              <a:lnSpc>
                <a:spcPct val="100000"/>
              </a:lnSpc>
              <a:spcBef>
                <a:spcPts val="7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Definicija molitve prema 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1,15?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“Izlijeva dušu” (v15)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 molitvi (v10)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Dugačkoj (v12.16), tihoj (v13)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Što čini pred Bogom u </a:t>
            </a:r>
            <a:r>
              <a:rPr lang="hr-HR" sz="28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v11?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Polaže zavjet (v11):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“Ako mi 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daš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sina…”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“…</a:t>
            </a:r>
            <a:r>
              <a:rPr lang="hr-HR" sz="3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ću ga 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(</a:t>
            </a:r>
            <a:r>
              <a:rPr lang="he-IL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נתן</a:t>
            </a:r>
            <a:r>
              <a:rPr lang="de-DE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 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</a:t>
            </a:r>
            <a:r>
              <a:rPr lang="en-US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SimSun"/>
              </a:rPr>
              <a:t>ā</a:t>
            </a:r>
            <a:r>
              <a:rPr lang="hr-HR" sz="3200" b="0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tan</a:t>
            </a: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“netinac”</a:t>
            </a: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– dân za službu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75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22</a:t>
            </a:r>
            <a:endParaRPr lang="hr-HR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5" name="Picture 4" descr="ana"/>
          <p:cNvPicPr/>
          <p:nvPr/>
        </p:nvPicPr>
        <p:blipFill>
          <a:blip r:embed="rId2"/>
          <a:stretch/>
        </p:blipFill>
        <p:spPr>
          <a:xfrm>
            <a:off x="6200640" y="1700280"/>
            <a:ext cx="2943360" cy="4149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4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Effect">
                      <p:stCondLst>
                        <p:cond delay="indefinite"/>
                      </p:stCondLst>
                      <p:childTnLst>
                        <p:par>
                          <p:cTn id="2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4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Effect">
                      <p:stCondLst>
                        <p:cond delay="indefinite"/>
                      </p:stCondLst>
                      <p:childTnLst>
                        <p:par>
                          <p:cTn id="2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9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Effect">
                      <p:stCondLst>
                        <p:cond delay="indefinite"/>
                      </p:stCondLst>
                      <p:childTnLst>
                        <p:par>
                          <p:cTn id="3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4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6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Teološki kontekst</a:t>
            </a:r>
            <a:endParaRPr lang="hr-HR" sz="46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6562800" cy="522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Dobro </a:t>
            </a:r>
            <a:r>
              <a:rPr lang="hr-HR" sz="28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pogledaj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nevolju/muku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(1 Sam 1,11)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2x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עני + ראה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dobro sam </a:t>
            </a:r>
            <a:r>
              <a:rPr lang="hr-HR" sz="24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vidio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2400"/>
            </a:b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jade/nevolju 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(Izl 3,7)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1" u="sng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Pogledao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je </a:t>
            </a:r>
            <a:r>
              <a:rPr lang="hr-HR" sz="2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neznatnost</a:t>
            </a:r>
            <a:r>
              <a:rPr lang="hr-HR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(Lk 1,48) </a:t>
            </a:r>
            <a:br>
              <a:rPr sz="2200"/>
            </a:b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poniznost/poniženje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samu sebe definira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 Sam 1,11)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“tvoja službenica” = Službenica Gospodnja 3x (usp. Lk 1,38)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Je li molitva uslišana?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</a:t>
            </a:r>
            <a:r>
              <a:rPr lang="he-IL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cs typeface="Times New Roman"/>
              </a:rPr>
              <a:t>זכר</a:t>
            </a:r>
            <a:r>
              <a:rPr lang="de-DE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SimSun"/>
              </a:rPr>
              <a:t>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</a:rPr>
              <a:t>Sam 1,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11.19)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sjeti me se (v11) →  sjeti je se (19)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Picture 4" descr="Image result for exodus 3"/>
          <p:cNvPicPr/>
          <p:nvPr/>
        </p:nvPicPr>
        <p:blipFill>
          <a:blip r:embed="rId2"/>
          <a:stretch/>
        </p:blipFill>
        <p:spPr>
          <a:xfrm>
            <a:off x="5148360" y="0"/>
            <a:ext cx="3995640" cy="2273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Picture 5" descr="Image result for magnificat"/>
          <p:cNvPicPr/>
          <p:nvPr/>
        </p:nvPicPr>
        <p:blipFill>
          <a:blip r:embed="rId3"/>
          <a:stretch/>
        </p:blipFill>
        <p:spPr>
          <a:xfrm>
            <a:off x="6876000" y="4680000"/>
            <a:ext cx="2304000" cy="1844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Picture 6" descr="Image result for hannah mother of samuel"/>
          <p:cNvPicPr/>
          <p:nvPr/>
        </p:nvPicPr>
        <p:blipFill>
          <a:blip r:embed="rId4"/>
          <a:stretch/>
        </p:blipFill>
        <p:spPr>
          <a:xfrm>
            <a:off x="6300000" y="2349360"/>
            <a:ext cx="2844000" cy="2031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Novo lice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6840" y="836640"/>
            <a:ext cx="620244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Optužena 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 Sam 1,14: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Svećenik: “Pijana si!”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Kako se Ana brani u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v15s?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istinom – </a:t>
            </a:r>
            <a:r>
              <a:rPr lang="hr-HR" sz="28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uspjeh u v17?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Postiže zagovor (v17)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srce rastuženo (v8)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duša ojađena (v10) </a:t>
            </a:r>
            <a:br>
              <a:rPr sz="2500"/>
            </a:b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Kakvo </a:t>
            </a:r>
            <a:r>
              <a:rPr lang="hr-HR" sz="2500" b="1" i="1" u="sng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lice</a:t>
            </a: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u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v18?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 kao prije” 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Odlučuje, govori (v22):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“Neću ići” (v22)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– “Dobro!” (v23)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932000" y="4436640"/>
            <a:ext cx="4211640" cy="1693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24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Nova uloga u</a:t>
            </a:r>
            <a:r>
              <a:rPr lang="hr-HR" sz="25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v24?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“Uzima”, “vodi” –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aktivna voditeljica (v24)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4" name="Picture 9" descr="hannahpresentingsamueltoeliatthetemp"/>
          <p:cNvPicPr/>
          <p:nvPr/>
        </p:nvPicPr>
        <p:blipFill>
          <a:blip r:embed="rId2"/>
          <a:stretch/>
        </p:blipFill>
        <p:spPr>
          <a:xfrm>
            <a:off x="5881680" y="0"/>
            <a:ext cx="3262320" cy="4292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5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Plodovi</a:t>
            </a:r>
            <a:endParaRPr lang="hr-HR" sz="5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6840" y="980640"/>
            <a:ext cx="785988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Vjerna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 (1 Sam 1,28)?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“vraćam” – ispunja zavjet (28)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Nova molitva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2,1</a:t>
            </a:r>
            <a:r>
              <a:rPr lang="hr-HR" sz="22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–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10?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univerzalan hvalospjev (2,1–10)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Teologinja i majka naroda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Navještaj u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2,6?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diže iz Šeola (2,6)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 dalje se brine za sina (</a:t>
            </a:r>
            <a:r>
              <a:rPr lang="hr-HR" sz="2400" b="1" u="none" strike="noStrike">
                <a:solidFill>
                  <a:srgbClr val="000099"/>
                </a:solidFill>
                <a:effectLst/>
                <a:uFillTx/>
                <a:latin typeface="Times New Roman"/>
                <a:ea typeface="Times New Roman"/>
              </a:rPr>
              <a:t>2,19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Ana donosi odjeću (2,19)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>
              <a:lnSpc>
                <a:spcPct val="9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Samuel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raste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(2,21.26; 3,19)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“Nerotkinja rađa” (2,5): </a:t>
            </a:r>
            <a:r>
              <a:rPr lang="hr-HR" sz="2400" b="1" i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Koliko djece </a:t>
            </a:r>
            <a:r>
              <a:rPr lang="hr-HR" sz="2400" b="1" u="none" strike="noStrike">
                <a:solidFill>
                  <a:srgbClr val="1E6A39"/>
                </a:solidFill>
                <a:effectLst/>
                <a:uFillTx/>
                <a:latin typeface="Times New Roman"/>
                <a:ea typeface="Times New Roman"/>
              </a:rPr>
              <a:t>(v21)?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624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5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Još 3 sina + 2 kćeri (v21)</a:t>
            </a:r>
            <a:endParaRPr lang="hr-HR" sz="2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Picture 6" descr="clip_image012"/>
          <p:cNvPicPr/>
          <p:nvPr/>
        </p:nvPicPr>
        <p:blipFill>
          <a:blip r:embed="rId2"/>
          <a:stretch/>
        </p:blipFill>
        <p:spPr>
          <a:xfrm>
            <a:off x="5764320" y="0"/>
            <a:ext cx="3379680" cy="4724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25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25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Application>Microsoft Office PowerPoint</Application>
  <PresentationFormat>On-screen Show (4:3)</PresentationFormat>
  <Slides>19</Slides>
  <Notes>2</Notes>
  <HiddenSlides>0</HiddenSlide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1_TS001069000</vt:lpstr>
      <vt:lpstr>Office</vt:lpstr>
      <vt:lpstr>Knjige o    Samuelu</vt:lpstr>
      <vt:lpstr>PowerPoint Presentation</vt:lpstr>
      <vt:lpstr>Petoknjižje i  Povijesne knjige</vt:lpstr>
      <vt:lpstr>Knjige o Samuelu</vt:lpstr>
      <vt:lpstr>Majka Ana</vt:lpstr>
      <vt:lpstr>Anina prva molitva</vt:lpstr>
      <vt:lpstr>Teološki kontekst</vt:lpstr>
      <vt:lpstr>Novo lice</vt:lpstr>
      <vt:lpstr>Plodovi</vt:lpstr>
      <vt:lpstr>Neka se raduje srce (Ps 105)</vt:lpstr>
      <vt:lpstr>Dječak Samuel</vt:lpstr>
      <vt:lpstr>Plodna pedagogija staroga svećenika</vt:lpstr>
      <vt:lpstr>Voditelj zajednice</vt:lpstr>
      <vt:lpstr>Samuel pomazivatelj</vt:lpstr>
      <vt:lpstr>David i Golijat (1 Sam 17)</vt:lpstr>
      <vt:lpstr>Dovršetak Samuelova poslanja</vt:lpstr>
      <vt:lpstr>Zagrobni život (1 Sam 28,11-20)</vt:lpstr>
      <vt:lpstr>Davidova životna pobjeda</vt:lpstr>
      <vt:lpstr>David kraljuje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Guenther</dc:creator>
  <dc:description/>
  <cp:lastModifiedBy/>
  <cp:revision>138</cp:revision>
  <cp:lastPrinted>2025-11-26T08:30:37Z</cp:lastPrinted>
  <dcterms:created xsi:type="dcterms:W3CDTF">2008-11-24T21:06:41Z</dcterms:created>
  <dcterms:modified xsi:type="dcterms:W3CDTF">2025-11-26T07:36:28Z</dcterms:modified>
  <dc:language>hr-HR</dc:language>
</cp:coreProperties>
</file>