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8686800" cy="6400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B8FA93-1EC7-4D98-8012-DF10918C54B9}" v="1" dt="2025-11-12T07:00:55.293"/>
    <p1510:client id="{7BF05CE3-614A-4442-864D-E76E4B0BD54F}" v="9" dt="2025-11-12T07:04:44.086"/>
    <p1510:client id="{9013BFA4-EF3C-4F9C-B2F8-67AD06387BEF}" v="5" dt="2025-11-12T07:02:44.8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0" y="0"/>
            <a:ext cx="8686800" cy="6400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16" name="PlaceHolder 1"/>
          <p:cNvSpPr>
            <a:spLocks noGrp="1"/>
          </p:cNvSpPr>
          <p:nvPr>
            <p:ph type="hdr"/>
          </p:nvPr>
        </p:nvSpPr>
        <p:spPr>
          <a:xfrm>
            <a:off x="0" y="-360"/>
            <a:ext cx="3765600" cy="320760"/>
          </a:xfrm>
          <a:prstGeom prst="rect">
            <a:avLst/>
          </a:prstGeom>
          <a:noFill/>
          <a:ln w="0">
            <a:noFill/>
          </a:ln>
        </p:spPr>
        <p:txBody>
          <a:bodyPr lIns="86400" tIns="43200" rIns="86400" bIns="43200" anchor="t">
            <a:noAutofit/>
          </a:bodyPr>
          <a:lstStyle/>
          <a:p>
            <a:pPr indent="0">
              <a:buNone/>
            </a:pPr>
            <a:endParaRPr lang="hr-HR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dt" idx="24"/>
          </p:nvPr>
        </p:nvSpPr>
        <p:spPr>
          <a:xfrm>
            <a:off x="4919760" y="-360"/>
            <a:ext cx="3765600" cy="320760"/>
          </a:xfrm>
          <a:prstGeom prst="rect">
            <a:avLst/>
          </a:prstGeom>
          <a:noFill/>
          <a:ln w="0">
            <a:noFill/>
          </a:ln>
        </p:spPr>
        <p:txBody>
          <a:bodyPr lIns="86400" tIns="43200" rIns="86400" bIns="432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  <a:defRPr lang="de-DE" sz="11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10.11.2011.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2744640" y="479160"/>
            <a:ext cx="3200400" cy="2400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0" u="none" strike="noStrike">
                <a:solidFill>
                  <a:srgbClr val="999900"/>
                </a:solidFill>
                <a:effectLst/>
                <a:uFillTx/>
                <a:latin typeface="Garamond"/>
              </a:rPr>
              <a:t>Click to move the slide</a:t>
            </a: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870120" y="3039840"/>
            <a:ext cx="6946560" cy="2881080"/>
          </a:xfrm>
          <a:prstGeom prst="rect">
            <a:avLst/>
          </a:prstGeom>
          <a:noFill/>
          <a:ln w="0">
            <a:noFill/>
          </a:ln>
        </p:spPr>
        <p:txBody>
          <a:bodyPr lIns="86400" tIns="43200" rIns="86400" bIns="4320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notes' format</a:t>
            </a:r>
          </a:p>
        </p:txBody>
      </p:sp>
      <p:sp>
        <p:nvSpPr>
          <p:cNvPr id="120" name="PlaceHolder 5"/>
          <p:cNvSpPr>
            <a:spLocks noGrp="1"/>
          </p:cNvSpPr>
          <p:nvPr>
            <p:ph type="ftr" idx="25"/>
          </p:nvPr>
        </p:nvSpPr>
        <p:spPr>
          <a:xfrm>
            <a:off x="0" y="6079680"/>
            <a:ext cx="3765600" cy="319320"/>
          </a:xfrm>
          <a:prstGeom prst="rect">
            <a:avLst/>
          </a:prstGeom>
          <a:noFill/>
          <a:ln w="0">
            <a:noFill/>
          </a:ln>
        </p:spPr>
        <p:txBody>
          <a:bodyPr lIns="86400" tIns="43200" rIns="86400" bIns="432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  <a:defRPr lang="de-DE" sz="11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amdg.eu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sldNum" idx="26"/>
          </p:nvPr>
        </p:nvSpPr>
        <p:spPr>
          <a:xfrm>
            <a:off x="4919760" y="6079680"/>
            <a:ext cx="3765600" cy="319320"/>
          </a:xfrm>
          <a:prstGeom prst="rect">
            <a:avLst/>
          </a:prstGeom>
          <a:noFill/>
          <a:ln w="0">
            <a:noFill/>
          </a:ln>
        </p:spPr>
        <p:txBody>
          <a:bodyPr lIns="86400" tIns="43200" rIns="86400" bIns="432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  <a:defRPr lang="de-DE" sz="11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6F92C04F-8FD9-4B5A-9110-A4CE96880476}" type="slidenum"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‹#›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Rectangle 6"/>
          <p:cNvSpPr/>
          <p:nvPr/>
        </p:nvSpPr>
        <p:spPr>
          <a:xfrm>
            <a:off x="0" y="6080040"/>
            <a:ext cx="3765600" cy="3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400" tIns="43200" rIns="86400" bIns="432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amdg.eu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13" name="Rectangle 7"/>
          <p:cNvSpPr/>
          <p:nvPr/>
        </p:nvSpPr>
        <p:spPr>
          <a:xfrm>
            <a:off x="4919760" y="6080040"/>
            <a:ext cx="3765600" cy="3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400" tIns="43200" rIns="86400" bIns="432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1A46EC5E-E13F-4D1E-AA88-F13602BFCA68}" type="slidenum"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744640" y="479520"/>
            <a:ext cx="3200400" cy="2400120"/>
          </a:xfrm>
          <a:prstGeom prst="rect">
            <a:avLst/>
          </a:prstGeom>
          <a:ln w="0">
            <a:noFill/>
          </a:ln>
        </p:spPr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870120" y="3039840"/>
            <a:ext cx="6946560" cy="288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ectangle 3"/>
          <p:cNvSpPr/>
          <p:nvPr/>
        </p:nvSpPr>
        <p:spPr>
          <a:xfrm>
            <a:off x="0" y="6080040"/>
            <a:ext cx="3765600" cy="3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400" tIns="43200" rIns="86400" bIns="432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amdg.eu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17" name="Rectangle 11"/>
          <p:cNvSpPr/>
          <p:nvPr/>
        </p:nvSpPr>
        <p:spPr>
          <a:xfrm>
            <a:off x="4919760" y="6080040"/>
            <a:ext cx="3765600" cy="3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400" tIns="43200" rIns="86400" bIns="432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5458811E-AA78-42A9-9658-19FE0D62E9E9}" type="slidenum"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3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744640" y="479520"/>
            <a:ext cx="3200400" cy="2400120"/>
          </a:xfrm>
          <a:prstGeom prst="rect">
            <a:avLst/>
          </a:prstGeom>
          <a:ln w="0">
            <a:noFill/>
          </a:ln>
        </p:spPr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870120" y="3039840"/>
            <a:ext cx="6946560" cy="288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5"/>
          <p:cNvSpPr/>
          <p:nvPr/>
        </p:nvSpPr>
        <p:spPr>
          <a:xfrm>
            <a:off x="0" y="0"/>
            <a:ext cx="3763440" cy="31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sz001.ppt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21" name="Rectangle 8"/>
          <p:cNvSpPr/>
          <p:nvPr/>
        </p:nvSpPr>
        <p:spPr>
          <a:xfrm>
            <a:off x="4921200" y="0"/>
            <a:ext cx="3763800" cy="31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D83E471F-A3D9-4118-A81D-9599C8DEC325}" type="datetime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11.11.2025.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22" name="Rectangle 9"/>
          <p:cNvSpPr/>
          <p:nvPr/>
        </p:nvSpPr>
        <p:spPr>
          <a:xfrm>
            <a:off x="0" y="6080040"/>
            <a:ext cx="3763440" cy="31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23" name="Rectangle 10"/>
          <p:cNvSpPr/>
          <p:nvPr/>
        </p:nvSpPr>
        <p:spPr>
          <a:xfrm>
            <a:off x="4921200" y="6080040"/>
            <a:ext cx="3763800" cy="31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280A19BF-45F0-494B-AA08-B38A18322B8F}" type="slidenum"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4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8520" y="650520"/>
            <a:ext cx="4344480" cy="3258720"/>
          </a:xfrm>
          <a:prstGeom prst="rect">
            <a:avLst/>
          </a:prstGeom>
          <a:ln w="0">
            <a:noFill/>
          </a:ln>
        </p:spPr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639720" y="4125600"/>
            <a:ext cx="5121000" cy="3909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Rectangle 6"/>
          <p:cNvSpPr/>
          <p:nvPr/>
        </p:nvSpPr>
        <p:spPr>
          <a:xfrm>
            <a:off x="0" y="6080040"/>
            <a:ext cx="3765600" cy="3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400" tIns="43200" rIns="86400" bIns="432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amdg.eu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27" name="Rectangle 7"/>
          <p:cNvSpPr/>
          <p:nvPr/>
        </p:nvSpPr>
        <p:spPr>
          <a:xfrm>
            <a:off x="4919760" y="6080040"/>
            <a:ext cx="3765600" cy="3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400" tIns="43200" rIns="86400" bIns="432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457CFE5E-18CE-42A6-B852-F2E52BD9FFCE}" type="slidenum"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9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2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744640" y="479520"/>
            <a:ext cx="3202200" cy="2401920"/>
          </a:xfrm>
          <a:prstGeom prst="rect">
            <a:avLst/>
          </a:prstGeom>
          <a:ln w="0">
            <a:noFill/>
          </a:ln>
        </p:spPr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868320" y="3039840"/>
            <a:ext cx="6950160" cy="288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sr-Latn-C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1" u="none" strike="noStrike">
                <a:solidFill>
                  <a:srgbClr val="999900"/>
                </a:solidFill>
                <a:effectLst/>
                <a:uFillTx/>
                <a:latin typeface="Times New Roman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</a:p>
          <a:p>
            <a:pPr marL="743040" lvl="1" indent="-285840">
              <a:spcBef>
                <a:spcPts val="700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</a:p>
          <a:p>
            <a:pPr marL="1143000" lvl="2" indent="-228600">
              <a:spcBef>
                <a:spcPts val="700"/>
              </a:spcBef>
              <a:buClr>
                <a:srgbClr val="99CC00"/>
              </a:buClr>
              <a:buSzPct val="6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</a:p>
          <a:p>
            <a:pPr marL="1600200" lvl="3" indent="-228600">
              <a:spcBef>
                <a:spcPts val="700"/>
              </a:spcBef>
              <a:buClr>
                <a:srgbClr val="666600"/>
              </a:buClr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</a:p>
          <a:p>
            <a:pPr marL="2057400" lvl="4" indent="-228600">
              <a:spcBef>
                <a:spcPts val="700"/>
              </a:spcBef>
              <a:buClr>
                <a:srgbClr val="999900"/>
              </a:buClr>
              <a:buSzPct val="80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</a:p>
          <a:p>
            <a:pPr marL="2057400" lvl="5" indent="-228600">
              <a:spcBef>
                <a:spcPts val="700"/>
              </a:spcBef>
              <a:buClr>
                <a:srgbClr val="000000"/>
              </a:buClr>
              <a:buSzPct val="80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</a:p>
          <a:p>
            <a:pPr marL="2057400" lvl="6" indent="-228600">
              <a:spcBef>
                <a:spcPts val="700"/>
              </a:spcBef>
              <a:buClr>
                <a:srgbClr val="000000"/>
              </a:buClr>
              <a:buSzPct val="80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</a:p>
        </p:txBody>
      </p:sp>
      <p:sp>
        <p:nvSpPr>
          <p:cNvPr id="4" name="Rectangle 7"/>
          <p:cNvSpPr/>
          <p:nvPr/>
        </p:nvSpPr>
        <p:spPr>
          <a:xfrm>
            <a:off x="0" y="0"/>
            <a:ext cx="228600" cy="2286000"/>
          </a:xfrm>
          <a:prstGeom prst="rect">
            <a:avLst/>
          </a:prstGeom>
          <a:solidFill>
            <a:srgbClr val="6666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5" name="Line 8"/>
          <p:cNvSpPr/>
          <p:nvPr/>
        </p:nvSpPr>
        <p:spPr>
          <a:xfrm>
            <a:off x="457200" y="1447920"/>
            <a:ext cx="8077320" cy="0"/>
          </a:xfrm>
          <a:prstGeom prst="line">
            <a:avLst/>
          </a:prstGeom>
          <a:ln w="19080">
            <a:solidFill>
              <a:srgbClr val="99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6" name="Rectangle 9"/>
          <p:cNvSpPr/>
          <p:nvPr/>
        </p:nvSpPr>
        <p:spPr>
          <a:xfrm>
            <a:off x="0" y="2286000"/>
            <a:ext cx="228600" cy="2286000"/>
          </a:xfrm>
          <a:prstGeom prst="rect">
            <a:avLst/>
          </a:prstGeom>
          <a:solidFill>
            <a:srgbClr val="CCCC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0" y="4572000"/>
            <a:ext cx="228600" cy="2286000"/>
          </a:xfrm>
          <a:prstGeom prst="rect">
            <a:avLst/>
          </a:prstGeom>
          <a:solidFill>
            <a:srgbClr val="9999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1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09.11.2012.</a:t>
            </a:r>
            <a:endParaRPr lang="hr-H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2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A361E94-9E39-4BB0-A80C-7282B79043E7}" type="slidenum"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‹#›</a:t>
            </a:fld>
            <a:endParaRPr lang="hr-H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ftr" idx="3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sz09_suci</a:t>
            </a:r>
            <a:endParaRPr lang="hr-H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itle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6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GluePoint1X" fmla="*/ 0 w 1824"/>
                <a:gd name="GluePoint1Y" fmla="*/ 22475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22475 h 3840"/>
                <a:gd name="GluePoint5X" fmla="*/ 0 w 1824"/>
                <a:gd name="GluePoint5Y" fmla="*/ 22475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ctr"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Verdana"/>
              </a:endParaRPr>
            </a:p>
          </p:txBody>
        </p:sp>
        <p:sp>
          <p:nvSpPr>
            <p:cNvPr id="97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Verdana"/>
              </a:endParaRPr>
            </a:p>
          </p:txBody>
        </p:sp>
        <p:pic>
          <p:nvPicPr>
            <p:cNvPr id="110" name="Picture 8" descr="CITBANND"/>
            <p:cNvPicPr/>
            <p:nvPr/>
          </p:nvPicPr>
          <p:blipFill>
            <a:blip r:embed="rId3"/>
            <a:srcRect l="30669" r="5339" b="86772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99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29520" rIns="90000" bIns="2952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Verdana"/>
              </a:endParaRPr>
            </a:p>
          </p:txBody>
        </p:sp>
        <p:grpSp>
          <p:nvGrpSpPr>
            <p:cNvPr id="111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101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l" t="t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-45000" rIns="90000" bIns="-45000" anchor="ctr">
                <a:noAutofit/>
              </a:bodyPr>
              <a:lstStyle/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Verdana"/>
                </a:endParaRPr>
              </a:p>
            </p:txBody>
          </p:sp>
          <p:grpSp>
            <p:nvGrpSpPr>
              <p:cNvPr id="112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103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Verdana"/>
                  </a:endParaRPr>
                </a:p>
              </p:txBody>
            </p:sp>
            <p:sp>
              <p:nvSpPr>
                <p:cNvPr id="104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Verdana"/>
                  </a:endParaRPr>
                </a:p>
              </p:txBody>
            </p:sp>
            <p:sp>
              <p:nvSpPr>
                <p:cNvPr id="105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Verdana"/>
                  </a:endParaRPr>
                </a:p>
              </p:txBody>
            </p:sp>
            <p:sp>
              <p:nvSpPr>
                <p:cNvPr id="106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Verdana"/>
                  </a:endParaRPr>
                </a:p>
              </p:txBody>
            </p:sp>
          </p:grpSp>
        </p:grpSp>
      </p:grpSp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/>
          <a:p>
            <a:pPr marL="343080" indent="-343080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FF822D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CC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B2B2B2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6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GluePoint1X" fmla="*/ 0 w 1824"/>
                <a:gd name="GluePoint1Y" fmla="*/ 22475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22475 h 3840"/>
                <a:gd name="GluePoint5X" fmla="*/ 0 w 1824"/>
                <a:gd name="GluePoint5Y" fmla="*/ 22475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ctr"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Verdana"/>
              </a:endParaRPr>
            </a:p>
          </p:txBody>
        </p:sp>
        <p:sp>
          <p:nvSpPr>
            <p:cNvPr id="97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Verdana"/>
              </a:endParaRPr>
            </a:p>
          </p:txBody>
        </p:sp>
        <p:pic>
          <p:nvPicPr>
            <p:cNvPr id="98" name="Picture 8" descr="CITBANND"/>
            <p:cNvPicPr/>
            <p:nvPr/>
          </p:nvPicPr>
          <p:blipFill>
            <a:blip r:embed="rId3"/>
            <a:srcRect l="30669" r="5339" b="86772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99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29520" rIns="90000" bIns="2952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Verdana"/>
              </a:endParaRPr>
            </a:p>
          </p:txBody>
        </p:sp>
        <p:grpSp>
          <p:nvGrpSpPr>
            <p:cNvPr id="100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101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l" t="t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-45000" rIns="90000" bIns="-45000" anchor="ctr">
                <a:noAutofit/>
              </a:bodyPr>
              <a:lstStyle/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Verdana"/>
                </a:endParaRPr>
              </a:p>
            </p:txBody>
          </p:sp>
          <p:grpSp>
            <p:nvGrpSpPr>
              <p:cNvPr id="102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103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Verdana"/>
                  </a:endParaRPr>
                </a:p>
              </p:txBody>
            </p:sp>
            <p:sp>
              <p:nvSpPr>
                <p:cNvPr id="104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Verdana"/>
                  </a:endParaRPr>
                </a:p>
              </p:txBody>
            </p:sp>
            <p:sp>
              <p:nvSpPr>
                <p:cNvPr id="105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Verdana"/>
                  </a:endParaRPr>
                </a:p>
              </p:txBody>
            </p:sp>
            <p:sp>
              <p:nvSpPr>
                <p:cNvPr id="106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Verdana"/>
                  </a:endParaRPr>
                </a:p>
              </p:txBody>
            </p:sp>
          </p:grpSp>
        </p:grpSp>
      </p:grpSp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/>
          <a:p>
            <a:pPr marL="343080" indent="-343080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FF822D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CC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B2B2B2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9"/>
          </p:nvPr>
        </p:nvSpPr>
        <p:spPr/>
        <p:txBody>
          <a:bodyPr/>
          <a:lstStyle/>
          <a:p>
            <a:fld id="{390AF856-0E98-4E18-B4C9-13D71B9026C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1" u="none" strike="noStrike">
                <a:solidFill>
                  <a:srgbClr val="999900"/>
                </a:solidFill>
                <a:effectLst/>
                <a:uFillTx/>
                <a:latin typeface="Times New Roman"/>
              </a:rPr>
              <a:t>Click to edit the title text format</a:t>
            </a: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</a:p>
          <a:p>
            <a:pPr marL="743040" lvl="1" indent="-285840">
              <a:spcBef>
                <a:spcPts val="700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</a:p>
          <a:p>
            <a:pPr marL="1143000" lvl="2" indent="-228600">
              <a:spcBef>
                <a:spcPts val="700"/>
              </a:spcBef>
              <a:buClr>
                <a:srgbClr val="99CC00"/>
              </a:buClr>
              <a:buSzPct val="6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</a:p>
          <a:p>
            <a:pPr marL="1600200" lvl="3" indent="-228600">
              <a:spcBef>
                <a:spcPts val="700"/>
              </a:spcBef>
              <a:buClr>
                <a:srgbClr val="666600"/>
              </a:buClr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</a:p>
          <a:p>
            <a:pPr marL="2057400" lvl="4" indent="-228600">
              <a:spcBef>
                <a:spcPts val="700"/>
              </a:spcBef>
              <a:buClr>
                <a:srgbClr val="999900"/>
              </a:buClr>
              <a:buSzPct val="80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</a:p>
          <a:p>
            <a:pPr marL="2057400" lvl="5" indent="-228600">
              <a:spcBef>
                <a:spcPts val="700"/>
              </a:spcBef>
              <a:buClr>
                <a:srgbClr val="000000"/>
              </a:buClr>
              <a:buSzPct val="80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</a:p>
          <a:p>
            <a:pPr marL="2057400" lvl="6" indent="-228600">
              <a:spcBef>
                <a:spcPts val="700"/>
              </a:spcBef>
              <a:buClr>
                <a:srgbClr val="000000"/>
              </a:buClr>
              <a:buSzPct val="80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</a:p>
        </p:txBody>
      </p:sp>
      <p:sp>
        <p:nvSpPr>
          <p:cNvPr id="13" name="Rectangle 7"/>
          <p:cNvSpPr/>
          <p:nvPr/>
        </p:nvSpPr>
        <p:spPr>
          <a:xfrm>
            <a:off x="0" y="0"/>
            <a:ext cx="228600" cy="2286000"/>
          </a:xfrm>
          <a:prstGeom prst="rect">
            <a:avLst/>
          </a:prstGeom>
          <a:solidFill>
            <a:srgbClr val="6666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4" name="Line 8"/>
          <p:cNvSpPr/>
          <p:nvPr/>
        </p:nvSpPr>
        <p:spPr>
          <a:xfrm>
            <a:off x="457200" y="1447920"/>
            <a:ext cx="8077320" cy="0"/>
          </a:xfrm>
          <a:prstGeom prst="line">
            <a:avLst/>
          </a:prstGeom>
          <a:ln w="19080">
            <a:solidFill>
              <a:srgbClr val="99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5" name="Rectangle 9"/>
          <p:cNvSpPr/>
          <p:nvPr/>
        </p:nvSpPr>
        <p:spPr>
          <a:xfrm>
            <a:off x="0" y="2286000"/>
            <a:ext cx="228600" cy="2286000"/>
          </a:xfrm>
          <a:prstGeom prst="rect">
            <a:avLst/>
          </a:prstGeom>
          <a:solidFill>
            <a:srgbClr val="CCCC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6" name="Rectangle 10"/>
          <p:cNvSpPr/>
          <p:nvPr/>
        </p:nvSpPr>
        <p:spPr>
          <a:xfrm>
            <a:off x="0" y="4572000"/>
            <a:ext cx="228600" cy="2286000"/>
          </a:xfrm>
          <a:prstGeom prst="rect">
            <a:avLst/>
          </a:prstGeom>
          <a:solidFill>
            <a:srgbClr val="9999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dt" idx="4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09.11.2012.</a:t>
            </a:r>
            <a:endParaRPr lang="hr-H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sldNum" idx="5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0BAD1D1-0085-41D5-AFE6-45763676911B}" type="slidenum"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‹#›</a:t>
            </a:fld>
            <a:endParaRPr lang="hr-H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ftr" idx="6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sz09_suci</a:t>
            </a:r>
            <a:endParaRPr lang="hr-H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836127360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1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751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751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24" name="PlaceHolder 3"/>
          <p:cNvSpPr>
            <a:spLocks noGrp="1"/>
          </p:cNvSpPr>
          <p:nvPr>
            <p:ph type="ftr" idx="7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sldNum" idx="8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F76C242-1B15-461A-AED3-47D9361C02A9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751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751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751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28" name="PlaceHolder 3"/>
          <p:cNvSpPr>
            <a:spLocks noGrp="1"/>
          </p:cNvSpPr>
          <p:nvPr>
            <p:ph type="ftr" idx="9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sldNum" idx="10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36A78C0-C859-4BFD-B88B-B6CE22812AE1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371612160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1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dt" idx="11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05.11.13</a:t>
            </a:r>
            <a:endParaRPr lang="hr-H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0" u="none" strike="noStrike">
                <a:solidFill>
                  <a:srgbClr val="999900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</a:p>
          <a:p>
            <a:pPr marL="743040" lvl="1" indent="-285840">
              <a:spcBef>
                <a:spcPts val="700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</a:p>
          <a:p>
            <a:pPr marL="1143000" lvl="2" indent="-228600">
              <a:spcBef>
                <a:spcPts val="700"/>
              </a:spcBef>
              <a:buClr>
                <a:srgbClr val="99CC00"/>
              </a:buClr>
              <a:buSzPct val="6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</a:p>
          <a:p>
            <a:pPr marL="1600200" lvl="3" indent="-228600">
              <a:spcBef>
                <a:spcPts val="700"/>
              </a:spcBef>
              <a:buClr>
                <a:srgbClr val="666600"/>
              </a:buClr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</a:p>
          <a:p>
            <a:pPr marL="2057400" lvl="4" indent="-228600">
              <a:spcBef>
                <a:spcPts val="700"/>
              </a:spcBef>
              <a:buClr>
                <a:srgbClr val="999900"/>
              </a:buClr>
              <a:buSzPct val="80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</a:p>
          <a:p>
            <a:pPr marL="2057400" lvl="5" indent="-228600">
              <a:spcBef>
                <a:spcPts val="700"/>
              </a:spcBef>
              <a:buClr>
                <a:srgbClr val="000000"/>
              </a:buClr>
              <a:buSzPct val="80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</a:p>
          <a:p>
            <a:pPr marL="2057400" lvl="6" indent="-228600">
              <a:spcBef>
                <a:spcPts val="700"/>
              </a:spcBef>
              <a:buClr>
                <a:srgbClr val="000000"/>
              </a:buClr>
              <a:buSzPct val="80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</a:p>
        </p:txBody>
      </p:sp>
      <p:sp>
        <p:nvSpPr>
          <p:cNvPr id="35" name="PlaceHolder 3"/>
          <p:cNvSpPr>
            <a:spLocks noGrp="1"/>
          </p:cNvSpPr>
          <p:nvPr>
            <p:ph type="dt" idx="12"/>
          </p:nvPr>
        </p:nvSpPr>
        <p:spPr>
          <a:xfrm>
            <a:off x="45684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marL="216000"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0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09.11.2012.</a:t>
            </a:r>
          </a:p>
        </p:txBody>
      </p:sp>
      <p:sp>
        <p:nvSpPr>
          <p:cNvPr id="36" name="PlaceHolder 4"/>
          <p:cNvSpPr>
            <a:spLocks noGrp="1"/>
          </p:cNvSpPr>
          <p:nvPr>
            <p:ph type="ftr" idx="13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marL="216000"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0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sz09_suci</a:t>
            </a:r>
            <a:endParaRPr lang="hr-HR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sldNum" idx="14"/>
          </p:nvPr>
        </p:nvSpPr>
        <p:spPr>
          <a:xfrm>
            <a:off x="655272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0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48D4A0F-83C5-4F7A-83EF-79A3AE5B9B3E}" type="slidenum"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fld>
            <a:endParaRPr lang="hr-HR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Rectangle 7"/>
          <p:cNvSpPr/>
          <p:nvPr/>
        </p:nvSpPr>
        <p:spPr>
          <a:xfrm>
            <a:off x="0" y="0"/>
            <a:ext cx="228600" cy="2286000"/>
          </a:xfrm>
          <a:prstGeom prst="rect">
            <a:avLst/>
          </a:prstGeom>
          <a:solidFill>
            <a:srgbClr val="6666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9" name="Line 8"/>
          <p:cNvSpPr/>
          <p:nvPr/>
        </p:nvSpPr>
        <p:spPr>
          <a:xfrm>
            <a:off x="457200" y="1447920"/>
            <a:ext cx="8077320" cy="0"/>
          </a:xfrm>
          <a:prstGeom prst="line">
            <a:avLst/>
          </a:prstGeom>
          <a:ln w="19080">
            <a:solidFill>
              <a:srgbClr val="99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0" name="Rectangle 9"/>
          <p:cNvSpPr/>
          <p:nvPr/>
        </p:nvSpPr>
        <p:spPr>
          <a:xfrm>
            <a:off x="0" y="2286000"/>
            <a:ext cx="228600" cy="2286000"/>
          </a:xfrm>
          <a:prstGeom prst="rect">
            <a:avLst/>
          </a:prstGeom>
          <a:solidFill>
            <a:srgbClr val="CCCC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1" name="Rectangle 10"/>
          <p:cNvSpPr/>
          <p:nvPr/>
        </p:nvSpPr>
        <p:spPr>
          <a:xfrm>
            <a:off x="0" y="4572000"/>
            <a:ext cx="228600" cy="2286000"/>
          </a:xfrm>
          <a:prstGeom prst="rect">
            <a:avLst/>
          </a:prstGeom>
          <a:solidFill>
            <a:srgbClr val="9999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3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GluePoint1X" fmla="*/ 0 w 1824"/>
                <a:gd name="GluePoint1Y" fmla="*/ 22475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22475 h 3840"/>
                <a:gd name="GluePoint5X" fmla="*/ 0 w 1824"/>
                <a:gd name="GluePoint5Y" fmla="*/ 22475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ctr"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Verdana"/>
              </a:endParaRPr>
            </a:p>
          </p:txBody>
        </p:sp>
        <p:sp>
          <p:nvSpPr>
            <p:cNvPr id="44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Verdana"/>
              </a:endParaRPr>
            </a:p>
          </p:txBody>
        </p:sp>
        <p:pic>
          <p:nvPicPr>
            <p:cNvPr id="45" name="Picture 8" descr="CITBANND"/>
            <p:cNvPicPr/>
            <p:nvPr/>
          </p:nvPicPr>
          <p:blipFill>
            <a:blip r:embed="rId3"/>
            <a:srcRect l="30669" r="5339" b="86772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6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29520" rIns="90000" bIns="29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Verdana"/>
              </a:endParaRPr>
            </a:p>
          </p:txBody>
        </p:sp>
        <p:grpSp>
          <p:nvGrpSpPr>
            <p:cNvPr id="47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48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l" t="t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-45000" rIns="90000" bIns="-45000" anchor="ctr">
                <a:noAutofit/>
              </a:bodyPr>
              <a:lstStyle/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Verdana"/>
                </a:endParaRPr>
              </a:p>
            </p:txBody>
          </p:sp>
          <p:grpSp>
            <p:nvGrpSpPr>
              <p:cNvPr id="49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50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Verdana"/>
                  </a:endParaRPr>
                </a:p>
              </p:txBody>
            </p:sp>
            <p:sp>
              <p:nvSpPr>
                <p:cNvPr id="51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Verdana"/>
                  </a:endParaRPr>
                </a:p>
              </p:txBody>
            </p:sp>
            <p:sp>
              <p:nvSpPr>
                <p:cNvPr id="52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Verdana"/>
                  </a:endParaRPr>
                </a:p>
              </p:txBody>
            </p:sp>
            <p:sp>
              <p:nvSpPr>
                <p:cNvPr id="53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Verdana"/>
                  </a:endParaRPr>
                </a:p>
              </p:txBody>
            </p:sp>
          </p:grpSp>
        </p:grpSp>
      </p:grpSp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/>
          <a:p>
            <a:pPr marL="343080" indent="-343080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FF822D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CC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B2B2B2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7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GluePoint1X" fmla="*/ 0 w 1824"/>
                <a:gd name="GluePoint1Y" fmla="*/ 19978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19978 h 3840"/>
                <a:gd name="GluePoint5X" fmla="*/ 0 w 1824"/>
                <a:gd name="GluePoint5Y" fmla="*/ 19978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ctr"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Verdana"/>
              </a:endParaRPr>
            </a:p>
          </p:txBody>
        </p:sp>
        <p:sp>
          <p:nvSpPr>
            <p:cNvPr id="58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Verdana"/>
              </a:endParaRPr>
            </a:p>
          </p:txBody>
        </p:sp>
        <p:pic>
          <p:nvPicPr>
            <p:cNvPr id="59" name="Picture 8" descr="CITBANND"/>
            <p:cNvPicPr/>
            <p:nvPr/>
          </p:nvPicPr>
          <p:blipFill>
            <a:blip r:embed="rId3"/>
            <a:srcRect l="30669" r="5339" b="86772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60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29520" rIns="90000" bIns="29520" anchor="ctr">
              <a:no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Verdana"/>
              </a:endParaRPr>
            </a:p>
          </p:txBody>
        </p:sp>
        <p:grpSp>
          <p:nvGrpSpPr>
            <p:cNvPr id="61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62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l" t="t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-45000" rIns="90000" bIns="-45000" anchor="ctr">
                <a:noAutofit/>
              </a:bodyPr>
              <a:lstStyle/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Verdana"/>
                </a:endParaRPr>
              </a:p>
            </p:txBody>
          </p:sp>
          <p:grpSp>
            <p:nvGrpSpPr>
              <p:cNvPr id="63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64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Verdana"/>
                  </a:endParaRPr>
                </a:p>
              </p:txBody>
            </p:sp>
            <p:sp>
              <p:nvSpPr>
                <p:cNvPr id="65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Verdana"/>
                  </a:endParaRPr>
                </a:p>
              </p:txBody>
            </p:sp>
            <p:sp>
              <p:nvSpPr>
                <p:cNvPr id="66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Verdana"/>
                  </a:endParaRPr>
                </a:p>
              </p:txBody>
            </p:sp>
            <p:sp>
              <p:nvSpPr>
                <p:cNvPr id="67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pPr>
                    <a:lnSpc>
                      <a:spcPct val="100000"/>
                    </a:lnSpc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Verdana"/>
                  </a:endParaRPr>
                </a:p>
              </p:txBody>
            </p:sp>
          </p:grpSp>
        </p:grpSp>
      </p:grpSp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/>
          <a:p>
            <a:pPr marL="343080" indent="-343080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FF822D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CC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B2B2B2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7"/>
          <p:cNvGrpSpPr/>
          <p:nvPr/>
        </p:nvGrpSpPr>
        <p:grpSpPr>
          <a:xfrm>
            <a:off x="228600" y="2889360"/>
            <a:ext cx="8610480" cy="201600"/>
            <a:chOff x="228600" y="2889360"/>
            <a:chExt cx="8610480" cy="201600"/>
          </a:xfrm>
        </p:grpSpPr>
        <p:sp>
          <p:nvSpPr>
            <p:cNvPr id="71" name="Rectangle 8"/>
            <p:cNvSpPr/>
            <p:nvPr/>
          </p:nvSpPr>
          <p:spPr>
            <a:xfrm>
              <a:off x="228600" y="2889360"/>
              <a:ext cx="2870280" cy="201600"/>
            </a:xfrm>
            <a:prstGeom prst="rect">
              <a:avLst/>
            </a:prstGeom>
            <a:solidFill>
              <a:srgbClr val="6666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Verdana"/>
              </a:endParaRPr>
            </a:p>
          </p:txBody>
        </p:sp>
        <p:sp>
          <p:nvSpPr>
            <p:cNvPr id="72" name="Rectangle 9"/>
            <p:cNvSpPr/>
            <p:nvPr/>
          </p:nvSpPr>
          <p:spPr>
            <a:xfrm>
              <a:off x="3098880" y="2889360"/>
              <a:ext cx="2870280" cy="201600"/>
            </a:xfrm>
            <a:prstGeom prst="rect">
              <a:avLst/>
            </a:prstGeom>
            <a:solidFill>
              <a:srgbClr val="99CC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Verdana"/>
              </a:endParaRPr>
            </a:p>
          </p:txBody>
        </p:sp>
        <p:sp>
          <p:nvSpPr>
            <p:cNvPr id="73" name="Rectangle 10"/>
            <p:cNvSpPr/>
            <p:nvPr/>
          </p:nvSpPr>
          <p:spPr>
            <a:xfrm>
              <a:off x="5969160" y="2889360"/>
              <a:ext cx="2869920" cy="201600"/>
            </a:xfrm>
            <a:prstGeom prst="rect">
              <a:avLst/>
            </a:prstGeom>
            <a:solidFill>
              <a:srgbClr val="9999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Verdana"/>
              </a:endParaRPr>
            </a:p>
          </p:txBody>
        </p:sp>
      </p:grpSp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0" u="none" strike="noStrike">
                <a:solidFill>
                  <a:srgbClr val="999900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</a:p>
          <a:p>
            <a:pPr marL="743040" lvl="1" indent="-285840">
              <a:spcBef>
                <a:spcPts val="700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</a:p>
          <a:p>
            <a:pPr marL="1143000" lvl="2" indent="-228600">
              <a:spcBef>
                <a:spcPts val="700"/>
              </a:spcBef>
              <a:buClr>
                <a:srgbClr val="99CC00"/>
              </a:buClr>
              <a:buSzPct val="6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</a:p>
          <a:p>
            <a:pPr marL="1600200" lvl="3" indent="-228600">
              <a:spcBef>
                <a:spcPts val="700"/>
              </a:spcBef>
              <a:buClr>
                <a:srgbClr val="666600"/>
              </a:buClr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</a:p>
          <a:p>
            <a:pPr marL="2057400" lvl="4" indent="-228600">
              <a:spcBef>
                <a:spcPts val="700"/>
              </a:spcBef>
              <a:buClr>
                <a:srgbClr val="999900"/>
              </a:buClr>
              <a:buSzPct val="80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</a:p>
          <a:p>
            <a:pPr marL="2057400" lvl="5" indent="-228600">
              <a:spcBef>
                <a:spcPts val="700"/>
              </a:spcBef>
              <a:buClr>
                <a:srgbClr val="000000"/>
              </a:buClr>
              <a:buSzPct val="80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</a:p>
          <a:p>
            <a:pPr marL="2057400" lvl="6" indent="-228600">
              <a:spcBef>
                <a:spcPts val="700"/>
              </a:spcBef>
              <a:buClr>
                <a:srgbClr val="000000"/>
              </a:buClr>
              <a:buSzPct val="80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</a:p>
        </p:txBody>
      </p:sp>
      <p:sp>
        <p:nvSpPr>
          <p:cNvPr id="76" name="PlaceHolder 3"/>
          <p:cNvSpPr>
            <a:spLocks noGrp="1"/>
          </p:cNvSpPr>
          <p:nvPr>
            <p:ph type="dt" idx="15"/>
          </p:nvPr>
        </p:nvSpPr>
        <p:spPr>
          <a:xfrm>
            <a:off x="45684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marL="216000"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0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09.11.2012.</a:t>
            </a:r>
          </a:p>
        </p:txBody>
      </p:sp>
      <p:sp>
        <p:nvSpPr>
          <p:cNvPr id="77" name="PlaceHolder 4"/>
          <p:cNvSpPr>
            <a:spLocks noGrp="1"/>
          </p:cNvSpPr>
          <p:nvPr>
            <p:ph type="ftr" idx="16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marL="216000"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0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sz09_suci</a:t>
            </a:r>
            <a:endParaRPr lang="hr-HR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sldNum" idx="17"/>
          </p:nvPr>
        </p:nvSpPr>
        <p:spPr>
          <a:xfrm>
            <a:off x="655272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0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8A9117E-5B22-4F78-A685-70D858A42613}" type="slidenum"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fld>
            <a:endParaRPr lang="hr-HR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itle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7"/>
          <p:cNvGrpSpPr/>
          <p:nvPr/>
        </p:nvGrpSpPr>
        <p:grpSpPr>
          <a:xfrm>
            <a:off x="228600" y="2889360"/>
            <a:ext cx="8610480" cy="201600"/>
            <a:chOff x="228600" y="2889360"/>
            <a:chExt cx="8610480" cy="201600"/>
          </a:xfrm>
        </p:grpSpPr>
        <p:sp>
          <p:nvSpPr>
            <p:cNvPr id="87" name="Rectangle 8"/>
            <p:cNvSpPr/>
            <p:nvPr/>
          </p:nvSpPr>
          <p:spPr>
            <a:xfrm>
              <a:off x="228600" y="2889360"/>
              <a:ext cx="2870280" cy="201600"/>
            </a:xfrm>
            <a:prstGeom prst="rect">
              <a:avLst/>
            </a:prstGeom>
            <a:solidFill>
              <a:srgbClr val="6666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Verdana"/>
              </a:endParaRPr>
            </a:p>
          </p:txBody>
        </p:sp>
        <p:sp>
          <p:nvSpPr>
            <p:cNvPr id="88" name="Rectangle 9"/>
            <p:cNvSpPr/>
            <p:nvPr/>
          </p:nvSpPr>
          <p:spPr>
            <a:xfrm>
              <a:off x="3098880" y="2889360"/>
              <a:ext cx="2870280" cy="201600"/>
            </a:xfrm>
            <a:prstGeom prst="rect">
              <a:avLst/>
            </a:prstGeom>
            <a:solidFill>
              <a:srgbClr val="99CC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Verdana"/>
              </a:endParaRPr>
            </a:p>
          </p:txBody>
        </p:sp>
        <p:sp>
          <p:nvSpPr>
            <p:cNvPr id="89" name="Rectangle 10"/>
            <p:cNvSpPr/>
            <p:nvPr/>
          </p:nvSpPr>
          <p:spPr>
            <a:xfrm>
              <a:off x="5969160" y="2889360"/>
              <a:ext cx="2869920" cy="201600"/>
            </a:xfrm>
            <a:prstGeom prst="rect">
              <a:avLst/>
            </a:prstGeom>
            <a:solidFill>
              <a:srgbClr val="9999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Verdana"/>
              </a:endParaRPr>
            </a:p>
          </p:txBody>
        </p:sp>
      </p:grpSp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0" u="none" strike="noStrike">
                <a:solidFill>
                  <a:srgbClr val="999900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</a:p>
          <a:p>
            <a:pPr marL="743040" lvl="1" indent="-285840">
              <a:spcBef>
                <a:spcPts val="700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</a:p>
          <a:p>
            <a:pPr marL="1143000" lvl="2" indent="-228600">
              <a:spcBef>
                <a:spcPts val="700"/>
              </a:spcBef>
              <a:buClr>
                <a:srgbClr val="99CC00"/>
              </a:buClr>
              <a:buSzPct val="6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</a:p>
          <a:p>
            <a:pPr marL="1600200" lvl="3" indent="-228600">
              <a:spcBef>
                <a:spcPts val="700"/>
              </a:spcBef>
              <a:buClr>
                <a:srgbClr val="666600"/>
              </a:buClr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</a:p>
          <a:p>
            <a:pPr marL="2057400" lvl="4" indent="-228600">
              <a:spcBef>
                <a:spcPts val="700"/>
              </a:spcBef>
              <a:buClr>
                <a:srgbClr val="999900"/>
              </a:buClr>
              <a:buSzPct val="80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</a:p>
          <a:p>
            <a:pPr marL="2057400" lvl="5" indent="-228600">
              <a:spcBef>
                <a:spcPts val="700"/>
              </a:spcBef>
              <a:buClr>
                <a:srgbClr val="000000"/>
              </a:buClr>
              <a:buSzPct val="80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</a:p>
          <a:p>
            <a:pPr marL="2057400" lvl="6" indent="-228600">
              <a:spcBef>
                <a:spcPts val="700"/>
              </a:spcBef>
              <a:buClr>
                <a:srgbClr val="000000"/>
              </a:buClr>
              <a:buSzPct val="80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</a:p>
        </p:txBody>
      </p:sp>
      <p:sp>
        <p:nvSpPr>
          <p:cNvPr id="92" name="PlaceHolder 3"/>
          <p:cNvSpPr>
            <a:spLocks noGrp="1"/>
          </p:cNvSpPr>
          <p:nvPr>
            <p:ph type="dt" idx="21"/>
          </p:nvPr>
        </p:nvSpPr>
        <p:spPr>
          <a:xfrm>
            <a:off x="45684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marL="216000"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0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09.11.2012.</a:t>
            </a:r>
          </a:p>
        </p:txBody>
      </p:sp>
      <p:sp>
        <p:nvSpPr>
          <p:cNvPr id="93" name="PlaceHolder 4"/>
          <p:cNvSpPr>
            <a:spLocks noGrp="1"/>
          </p:cNvSpPr>
          <p:nvPr>
            <p:ph type="ftr" idx="2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marL="216000"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0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sz09_suci</a:t>
            </a:r>
            <a:endParaRPr lang="hr-HR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sldNum" idx="23"/>
          </p:nvPr>
        </p:nvSpPr>
        <p:spPr>
          <a:xfrm>
            <a:off x="655272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0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658E518-6CFD-4909-9BBD-1FBC88AD4C21}" type="slidenum"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fld>
            <a:endParaRPr lang="hr-HR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7"/>
          <p:cNvSpPr/>
          <p:nvPr/>
        </p:nvSpPr>
        <p:spPr>
          <a:xfrm>
            <a:off x="609480" y="1219320"/>
            <a:ext cx="7924680" cy="914040"/>
          </a:xfrm>
          <a:custGeom>
            <a:avLst/>
            <a:gdLst>
              <a:gd name="textAreaLeft" fmla="*/ 0 w 7924680"/>
              <a:gd name="textAreaRight" fmla="*/ 7925040 w 7924680"/>
              <a:gd name="textAreaTop" fmla="*/ 0 h 914040"/>
              <a:gd name="textAreaBottom" fmla="*/ 914400 h 914040"/>
              <a:gd name="GluePoint1X" fmla="*/ 0 w 1000"/>
              <a:gd name="GluePoint1Y" fmla="*/ 914400 h 1000"/>
              <a:gd name="GluePoint2X" fmla="*/ 0 w 1000"/>
              <a:gd name="GluePoint2Y" fmla="*/ 0 h 1000"/>
              <a:gd name="GluePoint3X" fmla="*/ 79248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  <a:ea typeface="DejaVu Sans"/>
            </a:endParaRPr>
          </a:p>
        </p:txBody>
      </p:sp>
      <p:sp>
        <p:nvSpPr>
          <p:cNvPr id="80" name="Line 8"/>
          <p:cNvSpPr/>
          <p:nvPr/>
        </p:nvSpPr>
        <p:spPr>
          <a:xfrm>
            <a:off x="1981080" y="3962520"/>
            <a:ext cx="6512040" cy="36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  <a:ea typeface="DejaVu Sans"/>
            </a:endParaRPr>
          </a:p>
        </p:txBody>
      </p:sp>
      <p:sp>
        <p:nvSpPr>
          <p:cNvPr id="81" name="PlaceHolder 1"/>
          <p:cNvSpPr>
            <a:spLocks noGrp="1"/>
          </p:cNvSpPr>
          <p:nvPr>
            <p:ph type="ftr" idx="18"/>
          </p:nvPr>
        </p:nvSpPr>
        <p:spPr>
          <a:xfrm>
            <a:off x="3124080" y="6243480"/>
            <a:ext cx="2895480" cy="456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&lt;footer&gt;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ldNum" idx="19"/>
          </p:nvPr>
        </p:nvSpPr>
        <p:spPr>
          <a:xfrm>
            <a:off x="655272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A74E690-0C94-41D5-8B04-A42C204D3327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dt" idx="20"/>
          </p:nvPr>
        </p:nvSpPr>
        <p:spPr>
          <a:xfrm>
            <a:off x="45684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</a:p>
        </p:txBody>
      </p:sp>
      <p:sp>
        <p:nvSpPr>
          <p:cNvPr id="8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6"/>
          <p:cNvSpPr/>
          <p:nvPr/>
        </p:nvSpPr>
        <p:spPr>
          <a:xfrm>
            <a:off x="655308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19E4E52-10A1-4314-906A-25AE40ACD50A}" type="slidenum"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1</a:t>
            </a:fld>
            <a:endParaRPr lang="hr-HR" sz="10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85800" y="2042640"/>
            <a:ext cx="7772400" cy="770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Zajednica </a:t>
            </a:r>
            <a:br>
              <a:rPr sz="5800"/>
            </a:br>
            <a:r>
              <a:rPr lang="hr-HR" sz="5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u obećanoj zemlji</a:t>
            </a:r>
            <a:endParaRPr lang="hr-HR" sz="5800" b="0" u="none" strike="noStrike">
              <a:solidFill>
                <a:srgbClr val="999900"/>
              </a:solidFill>
              <a:effectLst/>
              <a:uFillTx/>
              <a:latin typeface="Garamond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1371600" y="3270240"/>
            <a:ext cx="4495680" cy="2209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104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Knjiga </a:t>
            </a:r>
            <a:br>
              <a:rPr sz="4200"/>
            </a:br>
            <a:r>
              <a:rPr lang="hr-HR" sz="4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 Sucima</a:t>
            </a:r>
            <a:endParaRPr lang="hr-HR" sz="4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pic>
        <p:nvPicPr>
          <p:cNvPr id="125" name="Picture 5" descr="Samson"/>
          <p:cNvPicPr/>
          <p:nvPr/>
        </p:nvPicPr>
        <p:blipFill>
          <a:blip r:embed="rId3"/>
          <a:stretch/>
        </p:blipFill>
        <p:spPr>
          <a:xfrm>
            <a:off x="5219640" y="3025800"/>
            <a:ext cx="3924360" cy="3832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6" name="Picture 10" descr="http://www.ftidi.hr/wp-content/themes/mycollege_child/images/ftidi-logo.png"/>
          <p:cNvPicPr/>
          <p:nvPr/>
        </p:nvPicPr>
        <p:blipFill>
          <a:blip r:embed="rId4"/>
          <a:stretch/>
        </p:blipFill>
        <p:spPr>
          <a:xfrm>
            <a:off x="108000" y="82440"/>
            <a:ext cx="969840" cy="970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7" name="Text Box 1"/>
          <p:cNvSpPr/>
          <p:nvPr/>
        </p:nvSpPr>
        <p:spPr>
          <a:xfrm>
            <a:off x="1080360" y="82440"/>
            <a:ext cx="4679640" cy="88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106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Filozofsko-teološki institut Družbe Isusove</a:t>
            </a:r>
            <a:br>
              <a:rPr sz="1700"/>
            </a:b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Jordanovac 110 </a:t>
            </a:r>
            <a:endParaRPr lang="hr-HR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Studij filozofije i teologije 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8" name="Picture 1"/>
          <p:cNvPicPr/>
          <p:nvPr/>
        </p:nvPicPr>
        <p:blipFill>
          <a:blip r:embed="rId5"/>
          <a:stretch/>
        </p:blipFill>
        <p:spPr>
          <a:xfrm>
            <a:off x="6728040" y="360"/>
            <a:ext cx="2415960" cy="2699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lide Number Placeholder 5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5F52777-32C5-40C6-96E4-780EBDCC5955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10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Proročica Debora (Suci 4s)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457200" y="980640"/>
            <a:ext cx="5051520" cy="5149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נביאה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8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</a:t>
            </a:r>
            <a:r>
              <a:rPr lang="hr-HR" sz="2800" b="0" i="1" u="none" strike="noStrike" baseline="3000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</a:t>
            </a:r>
            <a:r>
              <a:rPr lang="hr-HR" sz="28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bî’â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proročica (4,4),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Jedina (osim proroka u 6,8)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Prva u Obećanoj zemlji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Drugi naslov </a:t>
            </a:r>
            <a:r>
              <a:rPr lang="he-IL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e-IL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cs typeface="Times New Roman"/>
              </a:rPr>
              <a:t>אם</a:t>
            </a:r>
            <a:r>
              <a:rPr lang="hr-HR" sz="26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’em</a:t>
            </a: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u 5,7: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majka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e-IL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דבורה</a:t>
            </a:r>
            <a:r>
              <a:rPr lang="hr-HR" sz="28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d</a:t>
            </a:r>
            <a:r>
              <a:rPr lang="hr-HR" sz="2800" b="0" i="1" u="none" strike="noStrike" baseline="3000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</a:t>
            </a:r>
            <a:r>
              <a:rPr lang="hr-HR" sz="28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bôrâ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=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pčela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Trajanje potlačenosti u 4,3?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20 godina (4,3)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Trajanje mira u 5,31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40 godina (5,31)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/>
          </p:nvPr>
        </p:nvSpPr>
        <p:spPr>
          <a:xfrm>
            <a:off x="4859280" y="3715920"/>
            <a:ext cx="4284720" cy="2414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Zajednica “viče” (4,3)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(usp. </a:t>
            </a:r>
            <a:r>
              <a:rPr lang="he-IL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צעק</a:t>
            </a:r>
            <a:r>
              <a:rPr lang="de-DE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5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ṣa</a:t>
            </a:r>
            <a:r>
              <a:rPr lang="hr-HR" sz="2500" b="0" i="1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‘</a:t>
            </a:r>
            <a:r>
              <a:rPr lang="hr-HR" sz="25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aq</a:t>
            </a: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Post 4,10; Izl 3,7; 14,10)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Abelova krv, egipatsko roblje, progonjen narod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0" name="Picture 4" descr="pcela2"/>
          <p:cNvPicPr/>
          <p:nvPr/>
        </p:nvPicPr>
        <p:blipFill>
          <a:blip r:embed="rId2"/>
          <a:stretch/>
        </p:blipFill>
        <p:spPr>
          <a:xfrm>
            <a:off x="5148360" y="1125360"/>
            <a:ext cx="3995640" cy="26575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25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25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25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1" dur="500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1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1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1000" fill="hold"/>
                                        <p:tgtEl>
                                          <p:spTgt spid="1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1" dur="1000"/>
                                        <p:tgtEl>
                                          <p:spTgt spid="1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1000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8" dur="1000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1000" fill="hold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1000" fill="hold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5" dur="1000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Number Placeholder 5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B44C18C-A188-479A-BC62-B14F68BAE0FA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11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72" name="Rectangle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1822652-B0D5-4BF8-9DE2-EEBD4B2F5F7F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11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10400" y="180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Osobno zalaganje</a:t>
            </a:r>
            <a:endParaRPr lang="hr-HR" sz="56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457200" y="1125360"/>
            <a:ext cx="6778800" cy="5005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Skromno prorokovanje 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(Suci 4,6.14)</a:t>
            </a: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6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</a:t>
            </a:r>
            <a:r>
              <a:rPr lang="hr-HR" sz="29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Nije li</a:t>
            </a:r>
            <a:r>
              <a:rPr lang="hr-HR" sz="2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e-IL" sz="29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2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zapovjedio” (4,6)</a:t>
            </a:r>
            <a:endParaRPr lang="hr-HR" sz="2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6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</a:t>
            </a:r>
            <a:r>
              <a:rPr lang="hr-HR" sz="29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Nije li </a:t>
            </a:r>
            <a:r>
              <a:rPr lang="hr-HR" sz="2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e-IL" sz="29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2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izišao pred tobom” (14)</a:t>
            </a:r>
            <a:endParaRPr lang="hr-HR" sz="2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Obećanje i djelo u 4,9: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6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“sigurno idem s tobom!”</a:t>
            </a:r>
            <a:endParaRPr lang="hr-HR" sz="2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6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Polazi</a:t>
            </a:r>
            <a:r>
              <a:rPr lang="he-IL" sz="2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lang="hr-HR" sz="2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Pokazatelj autentičnosti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Autoritet: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6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“šalje” po Baraka (</a:t>
            </a:r>
            <a:r>
              <a:rPr lang="he-IL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שׁלח</a:t>
            </a:r>
            <a:r>
              <a:rPr lang="hr-HR" sz="2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4,6)</a:t>
            </a:r>
            <a:endParaRPr lang="hr-HR" sz="2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6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naređuje: “ustani!” (</a:t>
            </a:r>
            <a:r>
              <a:rPr lang="hr-HR" sz="2900" b="1" u="none" strike="noStrike">
                <a:solidFill>
                  <a:srgbClr val="996600"/>
                </a:solidFill>
                <a:effectLst/>
                <a:uFillTx/>
                <a:latin typeface="Times New Roman"/>
                <a:ea typeface="Times New Roman"/>
              </a:rPr>
              <a:t>14</a:t>
            </a:r>
            <a:r>
              <a:rPr lang="hr-HR" sz="2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5148000" y="3600000"/>
            <a:ext cx="3995640" cy="2565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Napadači u 4,3.13?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900 oklopnih kola (4,3.13)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Izrael pješice (4,10)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Vojskovođa 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pješice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bježi (</a:t>
            </a:r>
            <a:r>
              <a:rPr lang="hr-HR" sz="2800" b="1" u="none" strike="noStrike">
                <a:solidFill>
                  <a:srgbClr val="3B812F"/>
                </a:solidFill>
                <a:effectLst/>
                <a:uFillTx/>
                <a:latin typeface="Times New Roman"/>
                <a:ea typeface="Times New Roman"/>
              </a:rPr>
              <a:t>15.17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6" name="Picture 4" descr="barak_deb"/>
          <p:cNvPicPr/>
          <p:nvPr/>
        </p:nvPicPr>
        <p:blipFill>
          <a:blip r:embed="rId2"/>
          <a:stretch/>
        </p:blipFill>
        <p:spPr>
          <a:xfrm>
            <a:off x="6680160" y="0"/>
            <a:ext cx="2463840" cy="35002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6" dur="1000"/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3" dur="1000"/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46" dur="500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1000" fill="hold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3" dur="1000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lide Number Placeholder 5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F023BFC-4F31-4A2D-9D95-7C586EA9E0F5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12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71280"/>
            <a:ext cx="8229600" cy="981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Božja potvrda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456840" y="980640"/>
            <a:ext cx="5194440" cy="5149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8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“I dođe Riječ…”, 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8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“ovako govori…”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“Blokiranje”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</a:t>
            </a:r>
            <a:r>
              <a:rPr lang="he-IL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המם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8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hamam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4,15 usp. Izl 14,24)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8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e-IL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לפני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4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lifn</a:t>
            </a:r>
            <a:r>
              <a:rPr lang="en-US" sz="24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ê</a:t>
            </a: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ispred 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pripravlja pobjedu (4,14)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Ponizuje napadača (4,23)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8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Gdje su branitelji (4,6.14)?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Tabor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8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Gdje su napadači </a:t>
            </a:r>
            <a:br>
              <a:rPr sz="2400"/>
            </a:b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(4,7.13; 5,21)?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Kišon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8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Taktička prednost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5364000" y="691920"/>
            <a:ext cx="3780000" cy="5438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2x </a:t>
            </a: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ברכו יהוה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 </a:t>
            </a:r>
            <a:br>
              <a:rPr sz="2600"/>
            </a:b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baraku Adonaj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</a:t>
            </a:r>
            <a:r>
              <a:rPr lang="hr-HR" sz="2600" b="1" u="none" strike="noStrike">
                <a:solidFill>
                  <a:srgbClr val="3B812F"/>
                </a:solidFill>
                <a:effectLst/>
                <a:uFillTx/>
                <a:latin typeface="Times New Roman"/>
                <a:ea typeface="Times New Roman"/>
              </a:rPr>
              <a:t>5,2.9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= blagoslivljajte Gospodina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ירד לי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</a:t>
            </a:r>
            <a:r>
              <a:rPr lang="hr-HR" sz="2600" b="0" i="1" u="none" strike="noStrike" baseline="3000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</a:t>
            </a:r>
            <a:r>
              <a:rPr lang="hr-HR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rad lî 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(5,13)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“Siđi k meni”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Narod pohrli (KS)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Narode, silazi (Š.)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1" name="Picture 5" descr="Tabor1"/>
          <p:cNvPicPr/>
          <p:nvPr/>
        </p:nvPicPr>
        <p:blipFill>
          <a:blip r:embed="rId2"/>
          <a:stretch/>
        </p:blipFill>
        <p:spPr>
          <a:xfrm>
            <a:off x="4356000" y="4275000"/>
            <a:ext cx="4788000" cy="2583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2000"/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36" dur="1000"/>
                                        <p:tgtEl>
                                          <p:spTgt spid="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3" dur="500"/>
                                        <p:tgtEl>
                                          <p:spTgt spid="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8" dur="500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63" dur="500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68" dur="500"/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3" dur="500"/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8" dur="500"/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39280" y="609480"/>
            <a:ext cx="8209080" cy="2027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Dođi, Gospodine</a:t>
            </a:r>
            <a:br>
              <a:rPr sz="4800"/>
            </a:br>
            <a:r>
              <a:rPr lang="hr-HR" sz="4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(Ps 146)</a:t>
            </a:r>
            <a:endParaRPr lang="hr-HR" sz="48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pic>
        <p:nvPicPr>
          <p:cNvPr id="183" name="Content Placeholder 1" descr="Chart, box and whisker chart&#10;&#10;Description automatically generated"/>
          <p:cNvPicPr/>
          <p:nvPr/>
        </p:nvPicPr>
        <p:blipFill>
          <a:blip r:embed="rId2"/>
          <a:stretch/>
        </p:blipFill>
        <p:spPr>
          <a:xfrm>
            <a:off x="125280" y="2637000"/>
            <a:ext cx="9018720" cy="18126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ctangle 6"/>
          <p:cNvSpPr/>
          <p:nvPr/>
        </p:nvSpPr>
        <p:spPr>
          <a:xfrm>
            <a:off x="655308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A7C8B67-4ECA-47C3-BFC3-7B61D590AD21}" type="slidenum"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14</a:t>
            </a:fld>
            <a:endParaRPr lang="hr-HR" sz="10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85440" y="685440"/>
            <a:ext cx="5614920" cy="2127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7600" b="1" u="none" strike="noStrike">
                <a:solidFill>
                  <a:srgbClr val="999900"/>
                </a:solidFill>
                <a:effectLst/>
                <a:uFillTx/>
                <a:latin typeface="Times New Roman"/>
                <a:ea typeface="Times New Roman"/>
              </a:rPr>
              <a:t>Neuspjelo </a:t>
            </a:r>
            <a:br>
              <a:rPr sz="7600"/>
            </a:br>
            <a:r>
              <a:rPr lang="hr-HR" sz="7600" b="1" u="none" strike="noStrike">
                <a:solidFill>
                  <a:srgbClr val="999900"/>
                </a:solidFill>
                <a:effectLst/>
                <a:uFillTx/>
                <a:latin typeface="Times New Roman"/>
                <a:ea typeface="Times New Roman"/>
              </a:rPr>
              <a:t>zvanje?</a:t>
            </a:r>
            <a:endParaRPr lang="hr-HR" sz="7600" b="0" u="none" strike="noStrike">
              <a:solidFill>
                <a:srgbClr val="999900"/>
              </a:solidFill>
              <a:effectLst/>
              <a:uFillTx/>
              <a:latin typeface="Garamond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subTitle"/>
          </p:nvPr>
        </p:nvSpPr>
        <p:spPr>
          <a:xfrm>
            <a:off x="1371240" y="3270240"/>
            <a:ext cx="4568760" cy="2209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11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Gideonov uspon </a:t>
            </a:r>
            <a:br>
              <a:rPr sz="4400"/>
            </a:br>
            <a:r>
              <a:rPr lang="hr-HR" sz="4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 pad</a:t>
            </a:r>
            <a:endParaRPr lang="hr-HR" sz="44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 algn="ctr">
              <a:lnSpc>
                <a:spcPct val="100000"/>
              </a:lnSpc>
              <a:spcBef>
                <a:spcPts val="11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(Suci 6-8)</a:t>
            </a:r>
            <a:endParaRPr lang="hr-HR" sz="44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pic>
        <p:nvPicPr>
          <p:cNvPr id="187" name="Picture 4" descr="the_angel_appears_to_gideon"/>
          <p:cNvPicPr/>
          <p:nvPr/>
        </p:nvPicPr>
        <p:blipFill>
          <a:blip r:embed="rId2"/>
          <a:stretch/>
        </p:blipFill>
        <p:spPr>
          <a:xfrm>
            <a:off x="5711760" y="0"/>
            <a:ext cx="3432240" cy="41497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lide Number Placeholder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15EE6E3-A0D7-46E8-9723-0217C4BFBAD6}" type="slidenum"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15</a:t>
            </a:fld>
            <a:endParaRPr lang="hr-HR" sz="14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6600" b="1" u="none" strike="noStrike">
                <a:solidFill>
                  <a:srgbClr val="999900"/>
                </a:solidFill>
                <a:effectLst/>
                <a:uFillTx/>
                <a:latin typeface="Times New Roman"/>
                <a:ea typeface="Times New Roman"/>
              </a:rPr>
              <a:t>Božji poziv</a:t>
            </a:r>
            <a:endParaRPr lang="hr-HR" sz="6600" b="1" u="none" strike="noStrike">
              <a:solidFill>
                <a:srgbClr val="9999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457200" y="1417680"/>
            <a:ext cx="4402080" cy="5440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743040" lvl="1" indent="-285840">
              <a:spcBef>
                <a:spcPts val="499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Uvod (Suci 6,1-10):</a:t>
            </a:r>
            <a:br>
              <a:rPr sz="2000"/>
            </a:b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Što rade Izraelu u </a:t>
            </a:r>
            <a:r>
              <a:rPr lang="hr-HR" sz="2000" b="1" u="none" strike="noStrike">
                <a:solidFill>
                  <a:srgbClr val="F83824"/>
                </a:solidFill>
                <a:effectLst/>
                <a:uFillTx/>
                <a:latin typeface="Times New Roman"/>
                <a:ea typeface="Times New Roman"/>
              </a:rPr>
              <a:t>v4</a:t>
            </a: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?</a:t>
            </a:r>
            <a:endParaRPr lang="hr-HR" sz="20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601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“uništavaju urod, </a:t>
            </a:r>
            <a:br>
              <a:rPr sz="2400"/>
            </a:b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 ostavljaju ništa”</a:t>
            </a:r>
            <a:endParaRPr lang="hr-HR" sz="24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743040" lvl="1" indent="-285840">
              <a:spcBef>
                <a:spcPts val="499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Tko (</a:t>
            </a:r>
            <a:r>
              <a:rPr lang="hr-HR" sz="2000" b="1" u="none" strike="noStrike">
                <a:solidFill>
                  <a:srgbClr val="99CC00"/>
                </a:solidFill>
                <a:effectLst/>
                <a:uFillTx/>
                <a:latin typeface="Times New Roman"/>
                <a:ea typeface="Times New Roman"/>
              </a:rPr>
              <a:t>6,3</a:t>
            </a: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), rok (</a:t>
            </a:r>
            <a:r>
              <a:rPr lang="hr-HR" sz="2000" b="1" u="none" strike="noStrike">
                <a:solidFill>
                  <a:srgbClr val="99CC00"/>
                </a:solidFill>
                <a:effectLst/>
                <a:uFillTx/>
                <a:latin typeface="Times New Roman"/>
                <a:ea typeface="Times New Roman"/>
              </a:rPr>
              <a:t>v1</a:t>
            </a: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):</a:t>
            </a:r>
            <a:endParaRPr lang="hr-HR" sz="20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601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Midjan, Amalek, Istočnjaci</a:t>
            </a:r>
            <a:endParaRPr lang="hr-HR" sz="24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601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7 godina</a:t>
            </a:r>
            <a:endParaRPr lang="hr-HR" sz="24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743040" lvl="1" indent="-285840">
              <a:spcBef>
                <a:spcPts val="499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→ v1-6 međunarodno gospodarsko izrabljivanje, potpuno</a:t>
            </a:r>
            <a:endParaRPr lang="hr-HR" sz="20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743040" lvl="1" indent="-285840">
              <a:spcBef>
                <a:spcPts val="499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v8-10 teološki razlozi – </a:t>
            </a:r>
            <a:endParaRPr lang="hr-HR" sz="20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601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otkriva </a:t>
            </a:r>
            <a:r>
              <a:rPr lang="he-IL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נביא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4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nabî’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(v8) </a:t>
            </a:r>
            <a:endParaRPr lang="hr-HR" sz="24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743040" lvl="1" indent="-285840">
              <a:spcBef>
                <a:spcPts val="499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optužba u v10b?</a:t>
            </a:r>
            <a:endParaRPr lang="hr-HR" sz="20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601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“niste slušali moj glas”</a:t>
            </a:r>
            <a:endParaRPr lang="hr-HR" sz="24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4859280" y="3499920"/>
            <a:ext cx="4038480" cy="3357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spcBef>
                <a:spcPts val="601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I. susret s Bogom (v11-24)</a:t>
            </a:r>
            <a:endParaRPr lang="hr-HR" sz="24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743040" lvl="1" indent="-285840">
              <a:spcBef>
                <a:spcPts val="499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Preko posrednika (</a:t>
            </a:r>
            <a:r>
              <a:rPr lang="hr-HR" sz="2000" b="1" u="none" strike="noStrike">
                <a:solidFill>
                  <a:srgbClr val="F83824"/>
                </a:solidFill>
                <a:effectLst/>
                <a:uFillTx/>
                <a:latin typeface="Times New Roman"/>
                <a:ea typeface="Times New Roman"/>
              </a:rPr>
              <a:t>v11</a:t>
            </a: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0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743040" lvl="1" indent="-285840">
              <a:spcBef>
                <a:spcPts val="499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 izravno (</a:t>
            </a:r>
            <a:r>
              <a:rPr lang="hr-HR" sz="2000" b="1" u="none" strike="noStrike">
                <a:solidFill>
                  <a:srgbClr val="F83824"/>
                </a:solidFill>
                <a:effectLst/>
                <a:uFillTx/>
                <a:latin typeface="Times New Roman"/>
                <a:ea typeface="Times New Roman"/>
              </a:rPr>
              <a:t>v14</a:t>
            </a: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0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601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ključna riječ: </a:t>
            </a:r>
            <a:r>
              <a:rPr lang="he-IL" sz="2400" b="1" u="none" strike="noStrike">
                <a:solidFill>
                  <a:srgbClr val="99CC00"/>
                </a:solidFill>
                <a:effectLst/>
                <a:uFillTx/>
                <a:latin typeface="Times New Roman"/>
                <a:cs typeface="Times New Roman"/>
              </a:rPr>
              <a:t>ישׁע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4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</a:t>
            </a:r>
            <a:r>
              <a:rPr lang="en-US" sz="24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ā</a:t>
            </a:r>
            <a:r>
              <a:rPr lang="hr-HR" sz="24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ša</a:t>
            </a:r>
            <a:r>
              <a:rPr lang="hr-HR" sz="2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‘ 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8x  </a:t>
            </a:r>
            <a:br>
              <a:rPr sz="2400"/>
            </a:b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6,14s.31.36s; 7,2.7; 8,22</a:t>
            </a:r>
            <a:endParaRPr lang="hr-HR" sz="24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601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“spasiti, pomoći u nevolji”</a:t>
            </a:r>
            <a:endParaRPr lang="hr-HR" sz="24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92" name="Picture 5" descr="tissot_gideon_angel1197x900"/>
          <p:cNvPicPr/>
          <p:nvPr/>
        </p:nvPicPr>
        <p:blipFill>
          <a:blip r:embed="rId2"/>
          <a:stretch/>
        </p:blipFill>
        <p:spPr>
          <a:xfrm>
            <a:off x="4572000" y="0"/>
            <a:ext cx="4572000" cy="34383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2" dur="2000"/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7" dur="500"/>
                                        <p:tgtEl>
                                          <p:spTgt spid="1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1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500"/>
                                        <p:tgtEl>
                                          <p:spTgt spid="1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9" dur="500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44" dur="500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1" dur="1000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lide Number Placeholder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706AD63-5596-4943-8211-FD6D421A5AFC}" type="slidenum"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16</a:t>
            </a:fld>
            <a:endParaRPr lang="hr-HR" sz="14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8000" b="1" u="none" strike="noStrike">
                <a:solidFill>
                  <a:srgbClr val="999900"/>
                </a:solidFill>
                <a:effectLst/>
                <a:uFillTx/>
                <a:latin typeface="Times New Roman"/>
              </a:rPr>
              <a:t>Početak s Bogom</a:t>
            </a: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457200" y="1417680"/>
            <a:ext cx="8507520" cy="5440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II. Kada? (Suci 6,25.27), što? (</a:t>
            </a:r>
            <a:r>
              <a:rPr lang="hr-HR" sz="2800" b="1" u="none" strike="noStrike">
                <a:solidFill>
                  <a:srgbClr val="003399"/>
                </a:solidFill>
                <a:effectLst/>
                <a:uFillTx/>
                <a:latin typeface="Times New Roman"/>
              </a:rPr>
              <a:t>v25s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)</a:t>
            </a: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još iste noći</a:t>
            </a: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podiže pravi žrtvenik</a:t>
            </a: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6,27-32: početak djelovanja od teološke dubine</a:t>
            </a: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Očev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oltar Baalu (6,25)</a:t>
            </a: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III. Što Gideonu čini Duh u 6,34?</a:t>
            </a: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odjeven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Duhom  </a:t>
            </a:r>
            <a:r>
              <a:rPr lang="he-IL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לבשׁ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lang="hr-HR" sz="2400" b="0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l</a:t>
            </a:r>
            <a:r>
              <a:rPr lang="en-US" sz="2400" b="0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ā</a:t>
            </a:r>
            <a:r>
              <a:rPr lang="hr-HR" sz="2400" b="0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baš</a:t>
            </a: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(6,34)</a:t>
            </a: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Plod: što radi Gideon? (</a:t>
            </a:r>
            <a:r>
              <a:rPr lang="hr-HR" sz="2400" b="1" u="none" strike="noStrike">
                <a:solidFill>
                  <a:srgbClr val="666600"/>
                </a:solidFill>
                <a:effectLst/>
                <a:uFillTx/>
                <a:latin typeface="Times New Roman"/>
              </a:rPr>
              <a:t>v34s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)</a:t>
            </a: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okuplja rod (v34)</a:t>
            </a: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pleme (v35)</a:t>
            </a: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i druga tri plemena (v35)</a:t>
            </a:r>
          </a:p>
          <a:p>
            <a:pPr marL="743040" lvl="1" indent="-285840">
              <a:lnSpc>
                <a:spcPct val="90000"/>
              </a:lnSpc>
              <a:spcBef>
                <a:spcPts val="601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→ javno, protiv vanjske nevolje</a:t>
            </a: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Još 3 susreta s Bogom</a:t>
            </a:r>
          </a:p>
        </p:txBody>
      </p:sp>
      <p:pic>
        <p:nvPicPr>
          <p:cNvPr id="196" name="Picture 4"/>
          <p:cNvPicPr/>
          <p:nvPr/>
        </p:nvPicPr>
        <p:blipFill>
          <a:blip r:embed="rId2"/>
          <a:stretch/>
        </p:blipFill>
        <p:spPr>
          <a:xfrm>
            <a:off x="5796000" y="4087800"/>
            <a:ext cx="3348000" cy="27702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2" dur="500"/>
                                        <p:tgtEl>
                                          <p:spTgt spid="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7" dur="500"/>
                                        <p:tgtEl>
                                          <p:spTgt spid="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" fill="hold"/>
                                        <p:tgtEl>
                                          <p:spTgt spid="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" fill="hold"/>
                                        <p:tgtEl>
                                          <p:spTgt spid="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lide Number Placeholder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D0304BD-B3D8-48C1-B44A-7C8329690027}" type="slidenum"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17</a:t>
            </a:fld>
            <a:endParaRPr lang="hr-HR" sz="14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7200" b="1" u="none" strike="noStrike">
                <a:solidFill>
                  <a:srgbClr val="999900"/>
                </a:solidFill>
                <a:effectLst/>
                <a:uFillTx/>
                <a:latin typeface="Times New Roman"/>
              </a:rPr>
              <a:t>Božji znakovi</a:t>
            </a: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225000" y="1417680"/>
            <a:ext cx="4049640" cy="5440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1. znak: u </a:t>
            </a:r>
            <a:r>
              <a:rPr lang="hr-HR" sz="2400" b="1" u="none" strike="noStrike">
                <a:solidFill>
                  <a:srgbClr val="FF0000"/>
                </a:solidFill>
                <a:effectLst/>
                <a:uFillTx/>
                <a:latin typeface="Times New Roman"/>
              </a:rPr>
              <a:t>6,20s</a:t>
            </a:r>
            <a:endParaRPr lang="hr-HR" sz="24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743040" lvl="1" indent="-285840">
              <a:lnSpc>
                <a:spcPct val="90000"/>
              </a:lnSpc>
              <a:spcBef>
                <a:spcPts val="499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ljevanica i paljenica pod hrastom (6,20s)</a:t>
            </a:r>
          </a:p>
          <a:p>
            <a:pPr marL="1143000" lvl="2" indent="-228600">
              <a:lnSpc>
                <a:spcPct val="90000"/>
              </a:lnSpc>
              <a:spcBef>
                <a:spcPts val="451"/>
              </a:spcBef>
              <a:buClr>
                <a:srgbClr val="99CC00"/>
              </a:buClr>
              <a:buSzPct val="65000"/>
              <a:buFont typeface="Wingdings" charset="2"/>
              <a:buChar char="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Gid. </a:t>
            </a:r>
            <a:r>
              <a:rPr lang="hr-HR" sz="18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provjerava</a:t>
            </a: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u 6,17:</a:t>
            </a:r>
          </a:p>
          <a:p>
            <a:pPr marL="743040" lvl="1" indent="-285840">
              <a:lnSpc>
                <a:spcPct val="90000"/>
              </a:lnSpc>
              <a:spcBef>
                <a:spcPts val="499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“Ako sam našao milost…”</a:t>
            </a: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Runo: (2. znak) </a:t>
            </a:r>
            <a:r>
              <a:rPr lang="hr-HR" sz="2400" b="1" u="none" strike="noStrike">
                <a:solidFill>
                  <a:srgbClr val="CC9900"/>
                </a:solidFill>
                <a:effectLst/>
                <a:uFillTx/>
                <a:latin typeface="Times New Roman"/>
              </a:rPr>
              <a:t>6,36-38 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– </a:t>
            </a:r>
            <a:br>
              <a:rPr sz="2400"/>
            </a:b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(3. znak) </a:t>
            </a:r>
            <a:r>
              <a:rPr lang="hr-HR" sz="2400" b="1" u="none" strike="noStrike">
                <a:solidFill>
                  <a:srgbClr val="CC9900"/>
                </a:solidFill>
                <a:effectLst/>
                <a:uFillTx/>
                <a:latin typeface="Times New Roman"/>
              </a:rPr>
              <a:t>6,39s</a:t>
            </a:r>
            <a:endParaRPr lang="hr-HR" sz="24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743040" lvl="1" indent="-285840">
              <a:lnSpc>
                <a:spcPct val="90000"/>
              </a:lnSpc>
              <a:spcBef>
                <a:spcPts val="499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2. samo vuna skuplja </a:t>
            </a:r>
            <a:br>
              <a:rPr sz="2000"/>
            </a:b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rosu (6,36-38)</a:t>
            </a:r>
          </a:p>
          <a:p>
            <a:pPr marL="743040" lvl="1" indent="-285840">
              <a:lnSpc>
                <a:spcPct val="90000"/>
              </a:lnSpc>
              <a:spcBef>
                <a:spcPts val="499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3. samo vuna ostaje </a:t>
            </a:r>
            <a:br>
              <a:rPr sz="2000"/>
            </a:b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suha (v39s)</a:t>
            </a:r>
          </a:p>
          <a:p>
            <a:pPr marL="1143000" lvl="2" indent="-228600">
              <a:lnSpc>
                <a:spcPct val="90000"/>
              </a:lnSpc>
              <a:spcBef>
                <a:spcPts val="451"/>
              </a:spcBef>
              <a:buClr>
                <a:srgbClr val="99CC00"/>
              </a:buClr>
              <a:buSzPct val="65000"/>
              <a:buFont typeface="Wingdings" charset="2"/>
              <a:buChar char="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Gid. </a:t>
            </a:r>
            <a:r>
              <a:rPr lang="hr-HR" sz="18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provjerava</a:t>
            </a: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u 6,36:</a:t>
            </a:r>
          </a:p>
          <a:p>
            <a:pPr marL="743040" lvl="1" indent="-285840">
              <a:lnSpc>
                <a:spcPct val="90000"/>
              </a:lnSpc>
              <a:spcBef>
                <a:spcPts val="499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“Ako zaista hoćeš…”</a:t>
            </a: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smanjena vojska – </a:t>
            </a:r>
            <a:br>
              <a:rPr sz="2400"/>
            </a:b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koliko ljudi u </a:t>
            </a:r>
            <a:r>
              <a:rPr lang="hr-HR" sz="2400" b="1" u="none" strike="noStrike">
                <a:solidFill>
                  <a:srgbClr val="003399"/>
                </a:solidFill>
                <a:effectLst/>
                <a:uFillTx/>
                <a:latin typeface="Times New Roman"/>
              </a:rPr>
              <a:t>7,3? U 7,8?</a:t>
            </a:r>
            <a:endParaRPr lang="hr-HR" sz="24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3809520" y="1417680"/>
            <a:ext cx="4084920" cy="5440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742950" lvl="1" indent="-285750">
              <a:lnSpc>
                <a:spcPct val="90000"/>
              </a:lnSpc>
              <a:spcBef>
                <a:spcPts val="499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4. znak: od 32.000 ostaje </a:t>
            </a:r>
            <a:br>
              <a:rPr sz="2000" dirty="0"/>
            </a:br>
            <a:r>
              <a:rPr lang="hr-HR" sz="20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10.000 (7,3 usp. 6,34s) </a:t>
            </a:r>
            <a:endParaRPr lang="en-US" dirty="0"/>
          </a:p>
          <a:p>
            <a:pPr marL="742950" lvl="1" indent="-285750">
              <a:lnSpc>
                <a:spcPct val="90000"/>
              </a:lnSpc>
              <a:spcBef>
                <a:spcPts val="499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5. znak: ostaje 300 (7,6-8)</a:t>
            </a:r>
            <a:endParaRPr lang="hr-HR" sz="2000" b="1" u="none" strike="noStrike" dirty="0">
              <a:solidFill>
                <a:srgbClr val="000000"/>
              </a:solidFill>
              <a:effectLst/>
              <a:uFillTx/>
              <a:latin typeface="Times New Roman"/>
              <a:cs typeface="Times New Roman"/>
            </a:endParaRPr>
          </a:p>
          <a:p>
            <a:pPr marL="742950" lvl="1" indent="-285750">
              <a:lnSpc>
                <a:spcPct val="90000"/>
              </a:lnSpc>
              <a:spcBef>
                <a:spcPts val="499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Božja pedagogija</a:t>
            </a:r>
            <a:r>
              <a:rPr lang="hr-HR" sz="2000" b="1" dirty="0">
                <a:solidFill>
                  <a:srgbClr val="000000"/>
                </a:solidFill>
                <a:latin typeface="Times New Roman"/>
              </a:rPr>
              <a:t>:</a:t>
            </a:r>
            <a:endParaRPr lang="hr-HR" sz="2000" b="1" u="none" strike="noStrike" dirty="0">
              <a:solidFill>
                <a:srgbClr val="000000"/>
              </a:solidFill>
              <a:effectLst/>
              <a:uFillTx/>
              <a:latin typeface="Times New Roman"/>
              <a:cs typeface="Times New Roman"/>
            </a:endParaRPr>
          </a:p>
          <a:p>
            <a:pPr marL="1143000" lvl="2" indent="-228600">
              <a:lnSpc>
                <a:spcPct val="90000"/>
              </a:lnSpc>
              <a:spcBef>
                <a:spcPts val="451"/>
              </a:spcBef>
              <a:buClr>
                <a:srgbClr val="99CC00"/>
              </a:buClr>
              <a:buSzPct val="65000"/>
              <a:buFont typeface="Wingdings" charset="2"/>
              <a:buChar char="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2x “</a:t>
            </a:r>
            <a:r>
              <a:rPr lang="hr-HR" sz="1800" b="1" i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previše</a:t>
            </a:r>
            <a:r>
              <a:rPr lang="hr-HR" sz="1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ljudstva” </a:t>
            </a:r>
            <a:br>
              <a:rPr sz="1800" dirty="0"/>
            </a:br>
            <a:r>
              <a:rPr lang="hr-HR" sz="1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(7,2.4) – </a:t>
            </a:r>
            <a:r>
              <a:rPr lang="hr-HR" sz="1800" b="1" i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razlog u v2?</a:t>
            </a:r>
            <a:endParaRPr lang="hr-HR" sz="1800" b="1" u="none" strike="noStrike" dirty="0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3000" lvl="2" indent="-228600">
              <a:lnSpc>
                <a:spcPct val="90000"/>
              </a:lnSpc>
              <a:spcBef>
                <a:spcPts val="451"/>
              </a:spcBef>
              <a:buClr>
                <a:srgbClr val="99CC00"/>
              </a:buClr>
              <a:buSzPct val="65000"/>
              <a:buFont typeface="Wingdings" charset="2"/>
              <a:buChar char="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Moguća oholost</a:t>
            </a:r>
            <a:endParaRPr lang="hr-HR" sz="1800" b="1" u="none" strike="noStrike" dirty="0">
              <a:solidFill>
                <a:srgbClr val="000000"/>
              </a:solidFill>
              <a:effectLst/>
              <a:uFillTx/>
              <a:latin typeface="Times New Roman"/>
              <a:cs typeface="Times New Roman"/>
            </a:endParaRPr>
          </a:p>
          <a:p>
            <a:pPr marL="342900" indent="-342900">
              <a:lnSpc>
                <a:spcPct val="90000"/>
              </a:lnSpc>
              <a:spcBef>
                <a:spcPts val="601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6. san u </a:t>
            </a:r>
            <a:r>
              <a:rPr lang="hr-HR" sz="24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</a:rPr>
              <a:t>midjanskom</a:t>
            </a:r>
            <a:r>
              <a:rPr lang="hr-HR" sz="2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taboru (</a:t>
            </a:r>
            <a:r>
              <a:rPr lang="hr-HR" sz="2400" b="1" u="none" strike="noStrike" dirty="0">
                <a:solidFill>
                  <a:srgbClr val="666600"/>
                </a:solidFill>
                <a:effectLst/>
                <a:uFillTx/>
                <a:latin typeface="Times New Roman"/>
              </a:rPr>
              <a:t>7,13</a:t>
            </a:r>
            <a:r>
              <a:rPr lang="hr-HR" sz="2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)</a:t>
            </a:r>
          </a:p>
          <a:p>
            <a:pPr marL="742950" lvl="1" indent="-285750">
              <a:lnSpc>
                <a:spcPct val="90000"/>
              </a:lnSpc>
              <a:spcBef>
                <a:spcPts val="499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Kruh ruši šator (v13)</a:t>
            </a:r>
            <a:endParaRPr lang="hr-HR" sz="2000" b="1" u="none" strike="noStrike" dirty="0">
              <a:solidFill>
                <a:srgbClr val="000000"/>
              </a:solidFill>
              <a:effectLst/>
              <a:uFillTx/>
              <a:latin typeface="Times New Roman"/>
              <a:cs typeface="Times New Roman"/>
            </a:endParaRPr>
          </a:p>
          <a:p>
            <a:pPr marL="342900" indent="-342900">
              <a:lnSpc>
                <a:spcPct val="90000"/>
              </a:lnSpc>
              <a:spcBef>
                <a:spcPts val="601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Tumačenje u </a:t>
            </a:r>
            <a:r>
              <a:rPr lang="hr-HR" sz="2400" b="1" u="none" strike="noStrike" dirty="0">
                <a:solidFill>
                  <a:srgbClr val="666600"/>
                </a:solidFill>
                <a:effectLst/>
                <a:uFillTx/>
                <a:latin typeface="Times New Roman"/>
              </a:rPr>
              <a:t>7,14</a:t>
            </a:r>
            <a:r>
              <a:rPr lang="hr-HR" sz="2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?</a:t>
            </a:r>
          </a:p>
          <a:p>
            <a:pPr marL="742950" lvl="1" indent="-285750">
              <a:lnSpc>
                <a:spcPct val="90000"/>
              </a:lnSpc>
              <a:spcBef>
                <a:spcPts val="499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“</a:t>
            </a:r>
            <a:r>
              <a:rPr lang="hr-HR" sz="20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</a:rPr>
              <a:t>Gideonov</a:t>
            </a:r>
            <a:r>
              <a:rPr lang="hr-HR" sz="20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mač”</a:t>
            </a:r>
            <a:endParaRPr lang="hr-HR" sz="2000" b="1" u="none" strike="noStrike" dirty="0">
              <a:solidFill>
                <a:srgbClr val="000000"/>
              </a:solidFill>
              <a:effectLst/>
              <a:uFillTx/>
              <a:latin typeface="Times New Roman"/>
              <a:cs typeface="Times New Roman"/>
            </a:endParaRPr>
          </a:p>
          <a:p>
            <a:pPr marL="742950" lvl="1" indent="-285750">
              <a:lnSpc>
                <a:spcPct val="90000"/>
              </a:lnSpc>
              <a:spcBef>
                <a:spcPts val="499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Usp. </a:t>
            </a:r>
            <a:r>
              <a:rPr lang="hr-HR" sz="2000" b="1" i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blokiranje </a:t>
            </a:r>
            <a:r>
              <a:rPr lang="he-IL" sz="20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חמם</a:t>
            </a:r>
            <a:r>
              <a:rPr lang="hr-HR" sz="2000" b="1" i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+ </a:t>
            </a:r>
            <a:r>
              <a:rPr lang="hr-HR" sz="20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v22</a:t>
            </a:r>
            <a:endParaRPr lang="hr-HR" sz="2000" b="1" u="none" strike="noStrike">
              <a:solidFill>
                <a:srgbClr val="000000"/>
              </a:solidFill>
              <a:effectLst/>
              <a:uFillTx/>
              <a:latin typeface="Times New Roman"/>
              <a:cs typeface="Times New Roman"/>
            </a:endParaRPr>
          </a:p>
          <a:p>
            <a:pPr marL="342900" indent="-342900">
              <a:lnSpc>
                <a:spcPct val="90000"/>
              </a:lnSpc>
              <a:spcBef>
                <a:spcPts val="601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Gideon reagira u 7,15?</a:t>
            </a:r>
          </a:p>
          <a:p>
            <a:pPr marL="742950" lvl="1" indent="-285750">
              <a:lnSpc>
                <a:spcPct val="90000"/>
              </a:lnSpc>
              <a:spcBef>
                <a:spcPts val="499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klanja se (v15)</a:t>
            </a:r>
            <a:endParaRPr lang="hr-HR" sz="2000" b="1" u="none" strike="noStrike" dirty="0">
              <a:solidFill>
                <a:srgbClr val="000000"/>
              </a:solidFill>
              <a:effectLst/>
              <a:uFillTx/>
              <a:latin typeface="Times New Roman"/>
              <a:cs typeface="Times New Roman"/>
            </a:endParaRPr>
          </a:p>
          <a:p>
            <a:pPr marL="742950" lvl="1" indent="-285750">
              <a:lnSpc>
                <a:spcPct val="90000"/>
              </a:lnSpc>
              <a:spcBef>
                <a:spcPts val="499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priznaje Božju moć: </a:t>
            </a:r>
            <a:r>
              <a:rPr lang="he-IL" sz="20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יהוה</a:t>
            </a:r>
            <a:endParaRPr lang="hr-HR" sz="2000" b="1" u="none" strike="noStrike" dirty="0">
              <a:solidFill>
                <a:srgbClr val="000000"/>
              </a:solidFill>
              <a:effectLst/>
              <a:uFillTx/>
              <a:latin typeface="Times New Roman"/>
              <a:cs typeface="Times New Roman"/>
            </a:endParaRPr>
          </a:p>
        </p:txBody>
      </p:sp>
      <p:pic>
        <p:nvPicPr>
          <p:cNvPr id="201" name="Picture 5"/>
          <p:cNvPicPr/>
          <p:nvPr/>
        </p:nvPicPr>
        <p:blipFill>
          <a:blip r:embed="rId2"/>
          <a:stretch/>
        </p:blipFill>
        <p:spPr>
          <a:xfrm>
            <a:off x="7472520" y="0"/>
            <a:ext cx="1671480" cy="61038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50" fill="hold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50" fill="hold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25" fill="hold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25" fill="hold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250" fill="hold"/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250" fill="hold"/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25" fill="hold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25" fill="hold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250" fill="hold"/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250" fill="hold"/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500" fill="hold"/>
                                        <p:tgtEl>
                                          <p:spTgt spid="2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500" fill="hold"/>
                                        <p:tgtEl>
                                          <p:spTgt spid="2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250" fill="hold"/>
                                        <p:tgtEl>
                                          <p:spTgt spid="2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250" fill="hold"/>
                                        <p:tgtEl>
                                          <p:spTgt spid="2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250" fill="hold"/>
                                        <p:tgtEl>
                                          <p:spTgt spid="2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250" fill="hold"/>
                                        <p:tgtEl>
                                          <p:spTgt spid="2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9" dur="500" fill="hold"/>
                                        <p:tgtEl>
                                          <p:spTgt spid="2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" dur="500" fill="hold"/>
                                        <p:tgtEl>
                                          <p:spTgt spid="2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lide Number Placeholder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12998C2-426D-4E35-A26E-8749DBB068D6}" type="slidenum"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18</a:t>
            </a:fld>
            <a:endParaRPr lang="hr-HR" sz="14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324000" y="277920"/>
            <a:ext cx="83628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200" b="1" u="none" strike="noStrike">
                <a:solidFill>
                  <a:srgbClr val="999900"/>
                </a:solidFill>
                <a:effectLst/>
                <a:uFillTx/>
                <a:latin typeface="Times New Roman"/>
              </a:rPr>
              <a:t>Promašaji i teškoće</a:t>
            </a: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456840" y="1483920"/>
            <a:ext cx="7427880" cy="5373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743040" lvl="1" indent="-285840">
              <a:spcBef>
                <a:spcPts val="550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Rezultati u Suci </a:t>
            </a:r>
            <a:r>
              <a:rPr lang="hr-HR" sz="2200" b="1" i="1" u="none" strike="noStrike">
                <a:solidFill>
                  <a:srgbClr val="FF0000"/>
                </a:solidFill>
                <a:effectLst/>
                <a:uFillTx/>
                <a:latin typeface="Times New Roman"/>
              </a:rPr>
              <a:t>8,27b</a:t>
            </a:r>
            <a:r>
              <a:rPr lang="hr-HR" sz="22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:</a:t>
            </a:r>
            <a:endParaRPr lang="hr-HR" sz="22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649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Idolopoklonstvo (8,27b): </a:t>
            </a:r>
            <a:br>
              <a:rPr sz="2600"/>
            </a:b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“sav Izrael bludi”</a:t>
            </a:r>
          </a:p>
          <a:p>
            <a:pPr marL="743040" lvl="1" indent="-285840">
              <a:spcBef>
                <a:spcPts val="550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2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יהוה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vama (v23), meni zlato (24-26)</a:t>
            </a:r>
          </a:p>
          <a:p>
            <a:pPr marL="743040" lvl="1" indent="-285840">
              <a:spcBef>
                <a:spcPts val="550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Posljedice: Gideonov sin ubija braću (9,5)</a:t>
            </a:r>
          </a:p>
          <a:p>
            <a:pPr marL="743040" lvl="1" indent="-285840">
              <a:spcBef>
                <a:spcPts val="550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Koji osjećaj u početku (</a:t>
            </a:r>
            <a:r>
              <a:rPr lang="hr-HR" sz="2200" b="1" i="1" u="none" strike="noStrike">
                <a:solidFill>
                  <a:srgbClr val="003399"/>
                </a:solidFill>
                <a:effectLst/>
                <a:uFillTx/>
                <a:latin typeface="Times New Roman"/>
              </a:rPr>
              <a:t>6,27</a:t>
            </a:r>
            <a:r>
              <a:rPr lang="hr-HR" sz="22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)?</a:t>
            </a:r>
            <a:endParaRPr lang="hr-HR" sz="22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649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strah (6,27) – </a:t>
            </a: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tako i u 7,10: </a:t>
            </a:r>
            <a:endParaRPr lang="hr-HR" sz="26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649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kod izviđanja, Bog zna (7,10)</a:t>
            </a:r>
          </a:p>
          <a:p>
            <a:pPr marL="743040" lvl="1" indent="-285840">
              <a:spcBef>
                <a:spcPts val="550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Gdje se iznevjerio? (8,4.15-17.20)</a:t>
            </a:r>
            <a:endParaRPr lang="hr-HR" sz="22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649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Prešao granicu (8,4) – “spasiti </a:t>
            </a: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Izrael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” (</a:t>
            </a:r>
            <a:r>
              <a:rPr lang="hr-HR" sz="2600" b="1" u="none" strike="noStrike">
                <a:solidFill>
                  <a:srgbClr val="CC9900"/>
                </a:solidFill>
                <a:effectLst/>
                <a:uFillTx/>
                <a:latin typeface="Times New Roman"/>
              </a:rPr>
              <a:t>6,14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)</a:t>
            </a:r>
          </a:p>
          <a:p>
            <a:pPr marL="343080" indent="-343080">
              <a:spcBef>
                <a:spcPts val="649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Osveta nad Sukotom i Penuelom (8,15-17)</a:t>
            </a:r>
          </a:p>
          <a:p>
            <a:pPr marL="343080" indent="-343080">
              <a:spcBef>
                <a:spcPts val="649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Tjera sina na ubijanje (</a:t>
            </a:r>
            <a:r>
              <a:rPr lang="hr-HR" sz="2600" b="1" u="none" strike="noStrike">
                <a:solidFill>
                  <a:srgbClr val="F83824"/>
                </a:solidFill>
                <a:effectLst/>
                <a:uFillTx/>
                <a:latin typeface="Times New Roman"/>
              </a:rPr>
              <a:t>8,20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)</a:t>
            </a: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5940000" y="3284640"/>
            <a:ext cx="3203640" cy="357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743040" lvl="1" indent="-285840">
              <a:spcBef>
                <a:spcPts val="499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i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U čemu je problem?</a:t>
            </a:r>
            <a:endParaRPr lang="hr-HR" sz="20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601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Od sredine c7 prestaje komunikacija s Bogom</a:t>
            </a:r>
          </a:p>
          <a:p>
            <a:pPr marL="343080" indent="0">
              <a:spcBef>
                <a:spcPts val="601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2400" b="1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06" name="Picture 5" descr="gideon_succoth_unk531x600"/>
          <p:cNvPicPr/>
          <p:nvPr/>
        </p:nvPicPr>
        <p:blipFill>
          <a:blip r:embed="rId2"/>
          <a:stretch/>
        </p:blipFill>
        <p:spPr>
          <a:xfrm>
            <a:off x="6012000" y="0"/>
            <a:ext cx="3132000" cy="30369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7" dur="1000"/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500"/>
                                        <p:tgtEl>
                                          <p:spTgt spid="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1000" fill="hold"/>
                                        <p:tgtEl>
                                          <p:spTgt spid="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1" dur="1000"/>
                                        <p:tgtEl>
                                          <p:spTgt spid="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2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1000" fill="hold"/>
                                        <p:tgtEl>
                                          <p:spTgt spid="2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8" dur="1000"/>
                                        <p:tgtEl>
                                          <p:spTgt spid="2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2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2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5" dur="500"/>
                                        <p:tgtEl>
                                          <p:spTgt spid="2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0" dur="1000" fill="hold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2" dur="10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lide Number Placeholder 4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F54F8F2-702D-41C1-A11A-2C2365FEB826}" type="slidenum"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19</a:t>
            </a:fld>
            <a:endParaRPr lang="hr-HR" sz="14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8000" b="1" u="none" strike="noStrike">
                <a:solidFill>
                  <a:srgbClr val="999900"/>
                </a:solidFill>
                <a:effectLst/>
                <a:uFillTx/>
                <a:latin typeface="Times New Roman"/>
              </a:rPr>
              <a:t>Popis</a:t>
            </a: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720000" y="1620000"/>
            <a:ext cx="4049640" cy="5238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Otniel</a:t>
            </a:r>
          </a:p>
          <a:p>
            <a:pPr marL="343080" indent="-343080"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Ehud</a:t>
            </a:r>
          </a:p>
          <a:p>
            <a:pPr marL="343080" indent="-343080"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Šamgar</a:t>
            </a:r>
          </a:p>
          <a:p>
            <a:pPr marL="343080" indent="-343080"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Debora</a:t>
            </a:r>
          </a:p>
          <a:p>
            <a:pPr marL="343080" indent="-343080"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Gideon</a:t>
            </a:r>
          </a:p>
          <a:p>
            <a:pPr marL="343080" indent="-343080"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Abimelek</a:t>
            </a:r>
          </a:p>
          <a:p>
            <a:pPr marL="343080" indent="-343080"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Tola</a:t>
            </a: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Jair</a:t>
            </a:r>
          </a:p>
        </p:txBody>
      </p:sp>
      <p:sp>
        <p:nvSpPr>
          <p:cNvPr id="210" name="PlaceHolder 3"/>
          <p:cNvSpPr>
            <a:spLocks noGrp="1"/>
          </p:cNvSpPr>
          <p:nvPr>
            <p:ph/>
          </p:nvPr>
        </p:nvSpPr>
        <p:spPr>
          <a:xfrm>
            <a:off x="4735080" y="3060000"/>
            <a:ext cx="4084920" cy="3820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Jiftah</a:t>
            </a:r>
          </a:p>
          <a:p>
            <a:pPr marL="343080" indent="-343080"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Ibsan</a:t>
            </a:r>
          </a:p>
          <a:p>
            <a:pPr marL="343080" indent="-343080"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Elon </a:t>
            </a:r>
          </a:p>
          <a:p>
            <a:pPr marL="343080" indent="-343080"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Abdon</a:t>
            </a:r>
          </a:p>
          <a:p>
            <a:pPr marL="343080" indent="-343080"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Samson</a:t>
            </a:r>
          </a:p>
        </p:txBody>
      </p:sp>
      <p:pic>
        <p:nvPicPr>
          <p:cNvPr id="211" name="Picture 210"/>
          <p:cNvPicPr/>
          <p:nvPr/>
        </p:nvPicPr>
        <p:blipFill>
          <a:blip r:embed="rId2"/>
          <a:stretch/>
        </p:blipFill>
        <p:spPr>
          <a:xfrm>
            <a:off x="3960000" y="16920"/>
            <a:ext cx="5184000" cy="2915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2" dur="500"/>
                                        <p:tgtEl>
                                          <p:spTgt spid="2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7" dur="500"/>
                                        <p:tgtEl>
                                          <p:spTgt spid="2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2" dur="500"/>
                                        <p:tgtEl>
                                          <p:spTgt spid="2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47" dur="50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52" dur="500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57" dur="500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62" dur="500"/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67" dur="500"/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28"/>
          <p:cNvSpPr/>
          <p:nvPr/>
        </p:nvSpPr>
        <p:spPr>
          <a:xfrm>
            <a:off x="533520" y="6094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hr-HR" sz="4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Hodit ću  pred Gospodinom </a:t>
            </a:r>
            <a:br>
              <a:rPr sz="4400"/>
            </a:br>
            <a:r>
              <a:rPr lang="hr-HR" sz="4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(Ps 116)</a:t>
            </a: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0" name="Picture 129"/>
          <p:cNvPicPr/>
          <p:nvPr/>
        </p:nvPicPr>
        <p:blipFill>
          <a:blip r:embed="rId2"/>
          <a:stretch/>
        </p:blipFill>
        <p:spPr>
          <a:xfrm>
            <a:off x="43200" y="2662920"/>
            <a:ext cx="8956800" cy="18370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"/>
          <p:cNvSpPr/>
          <p:nvPr/>
        </p:nvSpPr>
        <p:spPr>
          <a:xfrm>
            <a:off x="655308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3100653-DEE6-44F0-98B9-6C4477671D5B}" type="slidenum"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3</a:t>
            </a:fld>
            <a:endParaRPr lang="hr-HR" sz="10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85800" y="2042640"/>
            <a:ext cx="7772400" cy="770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Zajednica </a:t>
            </a:r>
            <a:br>
              <a:rPr sz="5800"/>
            </a:br>
            <a:r>
              <a:rPr lang="hr-HR" sz="5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u obećanoj zemlji</a:t>
            </a:r>
            <a:endParaRPr lang="hr-HR" sz="5800" b="0" u="none" strike="noStrike">
              <a:solidFill>
                <a:srgbClr val="999900"/>
              </a:solidFill>
              <a:effectLst/>
              <a:uFillTx/>
              <a:latin typeface="Garamond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1371600" y="3270240"/>
            <a:ext cx="4495680" cy="2209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104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Knjiga </a:t>
            </a:r>
            <a:br>
              <a:rPr sz="4200"/>
            </a:br>
            <a:r>
              <a:rPr lang="hr-HR" sz="4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 Sucima</a:t>
            </a:r>
            <a:endParaRPr lang="hr-HR" sz="4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pic>
        <p:nvPicPr>
          <p:cNvPr id="134" name="Picture 7" descr="Samson"/>
          <p:cNvPicPr/>
          <p:nvPr/>
        </p:nvPicPr>
        <p:blipFill>
          <a:blip r:embed="rId3"/>
          <a:stretch/>
        </p:blipFill>
        <p:spPr>
          <a:xfrm>
            <a:off x="5219640" y="3025800"/>
            <a:ext cx="3924360" cy="3832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5" name="Picture 8" descr="http://www.ftidi.hr/wp-content/themes/mycollege_child/images/ftidi-logo.png"/>
          <p:cNvPicPr/>
          <p:nvPr/>
        </p:nvPicPr>
        <p:blipFill>
          <a:blip r:embed="rId4"/>
          <a:stretch/>
        </p:blipFill>
        <p:spPr>
          <a:xfrm>
            <a:off x="108000" y="82440"/>
            <a:ext cx="969840" cy="970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6" name="Text Box 3"/>
          <p:cNvSpPr/>
          <p:nvPr/>
        </p:nvSpPr>
        <p:spPr>
          <a:xfrm>
            <a:off x="1080360" y="82440"/>
            <a:ext cx="4679640" cy="88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106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Filozofsko-teološki institut Družbe Isusove</a:t>
            </a:r>
            <a:br>
              <a:rPr sz="1700"/>
            </a:b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Jordanovac 110 </a:t>
            </a:r>
            <a:endParaRPr lang="hr-HR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Studij filozofije i teologije 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7" name="Picture 9"/>
          <p:cNvPicPr/>
          <p:nvPr/>
        </p:nvPicPr>
        <p:blipFill>
          <a:blip r:embed="rId5"/>
          <a:stretch/>
        </p:blipFill>
        <p:spPr>
          <a:xfrm>
            <a:off x="6728040" y="360"/>
            <a:ext cx="2415960" cy="2699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4"/>
          <p:cNvSpPr/>
          <p:nvPr/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4EDFA89-C873-4848-A16E-CE80A796F68A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4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40000" y="1799280"/>
            <a:ext cx="7838640" cy="21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hr-HR" sz="6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Petoknjižje i </a:t>
            </a:r>
            <a:br>
              <a:rPr sz="6600"/>
            </a:br>
            <a:r>
              <a:rPr lang="hr-HR" sz="6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Povijesne knjige</a:t>
            </a:r>
            <a:endParaRPr lang="en-US" sz="66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subTitle"/>
          </p:nvPr>
        </p:nvSpPr>
        <p:spPr>
          <a:xfrm>
            <a:off x="1800000" y="3962160"/>
            <a:ext cx="7343280" cy="2895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0" defTabSz="91440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 → Nastava: FTI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	→  Petoknjižje i Povijesne knjige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Literatura, Audio i video udžbenik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1" name="Picture 2"/>
          <p:cNvPicPr/>
          <p:nvPr/>
        </p:nvPicPr>
        <p:blipFill>
          <a:blip r:embed="rId3"/>
          <a:stretch/>
        </p:blipFill>
        <p:spPr>
          <a:xfrm>
            <a:off x="179280" y="189000"/>
            <a:ext cx="936360" cy="936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2" name="Text Box 2"/>
          <p:cNvSpPr/>
          <p:nvPr/>
        </p:nvSpPr>
        <p:spPr>
          <a:xfrm>
            <a:off x="1187280" y="189000"/>
            <a:ext cx="4679640" cy="88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106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Filozofsko-teološki institut Družbe Isusove</a:t>
            </a:r>
            <a:br>
              <a:rPr sz="1700"/>
            </a:b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Jordanovac 110 </a:t>
            </a:r>
            <a:endParaRPr lang="hr-HR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Studij filozofije i teologije 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3" name="Picture 6"/>
          <p:cNvPicPr/>
          <p:nvPr/>
        </p:nvPicPr>
        <p:blipFill>
          <a:blip r:embed="rId4"/>
          <a:stretch/>
        </p:blipFill>
        <p:spPr>
          <a:xfrm>
            <a:off x="6297840" y="0"/>
            <a:ext cx="2899080" cy="3239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lide Number Placeholder 5"/>
          <p:cNvSpPr/>
          <p:nvPr/>
        </p:nvSpPr>
        <p:spPr>
          <a:xfrm>
            <a:off x="655308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03E51D0-FF98-4D27-ACF4-45E1A1FAA195}" type="slidenum"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5</a:t>
            </a:fld>
            <a:endParaRPr lang="hr-HR" sz="10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987120"/>
            <a:ext cx="8229600" cy="430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8000" b="1" u="none" strike="noStrike">
                <a:solidFill>
                  <a:srgbClr val="999900"/>
                </a:solidFill>
                <a:effectLst/>
                <a:uFillTx/>
                <a:latin typeface="Times New Roman"/>
                <a:ea typeface="Times New Roman"/>
              </a:rPr>
              <a:t>Nov početak</a:t>
            </a:r>
            <a:endParaRPr lang="hr-HR" sz="8000" b="0" u="none" strike="noStrike">
              <a:solidFill>
                <a:srgbClr val="999900"/>
              </a:solidFill>
              <a:effectLst/>
              <a:uFillTx/>
              <a:latin typeface="Garamond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457200" y="1483920"/>
            <a:ext cx="8686800" cy="5373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743040" lvl="1" indent="-285840">
              <a:lnSpc>
                <a:spcPct val="100000"/>
              </a:lnSpc>
              <a:spcBef>
                <a:spcPts val="601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Tko je umro? (Suci </a:t>
            </a:r>
            <a:r>
              <a:rPr lang="hr-HR" sz="2400" b="1" u="sng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1,1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; 2,8) – okvir uvoda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Jošua (1,1; 2,8.21) – veza s Jš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743040" lvl="1" indent="-285840">
              <a:lnSpc>
                <a:spcPct val="100000"/>
              </a:lnSpc>
              <a:spcBef>
                <a:spcPts val="601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Točan podatak o dobi u </a:t>
            </a:r>
            <a:r>
              <a:rPr lang="hr-HR" sz="2400" b="1" u="sng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2,8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(usp. Jš 24,29)?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110 godina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743040" lvl="1" indent="-285840">
              <a:lnSpc>
                <a:spcPct val="100000"/>
              </a:lnSpc>
              <a:spcBef>
                <a:spcPts val="601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Suci 2,6 – pogled unatrag: svaki na svoju baštinu (usp. c1)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743040" lvl="1" indent="-285840">
              <a:lnSpc>
                <a:spcPct val="100000"/>
              </a:lnSpc>
              <a:spcBef>
                <a:spcPts val="601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novost: Kome se Bog obraća (</a:t>
            </a:r>
            <a:r>
              <a:rPr lang="hr-HR" sz="2400" b="1" u="sng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1,2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usp. 10,11)?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cijeloj zajednici – “sinovi Izraelovi” pitaju (1,1)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743040" lvl="1" indent="-285840">
              <a:lnSpc>
                <a:spcPct val="100000"/>
              </a:lnSpc>
              <a:spcBef>
                <a:spcPts val="601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 dobivaju odgovor (1,2)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743040" lvl="1" indent="-285840">
              <a:lnSpc>
                <a:spcPct val="100000"/>
              </a:lnSpc>
              <a:spcBef>
                <a:spcPts val="601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glasnik Božji govori svim “sinovima Izraelovim” 2,1-5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743040" lvl="1" indent="-285840">
              <a:lnSpc>
                <a:spcPct val="100000"/>
              </a:lnSpc>
              <a:spcBef>
                <a:spcPts val="601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Za koga vrijedi Božja potpora 2,18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sa svakim sucem (2,18)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pic>
        <p:nvPicPr>
          <p:cNvPr id="147" name="Picture 4"/>
          <p:cNvPicPr/>
          <p:nvPr/>
        </p:nvPicPr>
        <p:blipFill>
          <a:blip r:embed="rId2"/>
          <a:stretch/>
        </p:blipFill>
        <p:spPr>
          <a:xfrm>
            <a:off x="7118280" y="0"/>
            <a:ext cx="2025720" cy="33577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2" dur="2000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7" dur="2000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2" dur="2000"/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7" dur="2000"/>
                                        <p:tgtEl>
                                          <p:spTgt spid="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32" dur="2000"/>
                                        <p:tgtEl>
                                          <p:spTgt spid="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37" dur="2000"/>
                                        <p:tgtEl>
                                          <p:spTgt spid="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lide Number Placeholder 6"/>
          <p:cNvSpPr/>
          <p:nvPr/>
        </p:nvSpPr>
        <p:spPr>
          <a:xfrm>
            <a:off x="655308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D5F3247-DE6F-4B6A-BE36-80749FD31624}" type="slidenum"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6</a:t>
            </a:fld>
            <a:endParaRPr lang="hr-HR" sz="10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8000" b="1" u="none" strike="noStrike">
                <a:solidFill>
                  <a:srgbClr val="999900"/>
                </a:solidFill>
                <a:effectLst/>
                <a:uFillTx/>
                <a:latin typeface="Times New Roman"/>
                <a:ea typeface="Times New Roman"/>
              </a:rPr>
              <a:t>Sudac </a:t>
            </a:r>
            <a:r>
              <a:rPr lang="hr-HR" sz="8000" b="1" i="1" u="none" strike="noStrike">
                <a:solidFill>
                  <a:srgbClr val="999900"/>
                </a:solidFill>
                <a:effectLst/>
                <a:uFillTx/>
                <a:latin typeface="Times New Roman"/>
                <a:ea typeface="Times New Roman"/>
              </a:rPr>
              <a:t>šofet</a:t>
            </a:r>
            <a:endParaRPr lang="hr-HR" sz="8000" b="0" u="none" strike="noStrike">
              <a:solidFill>
                <a:srgbClr val="999900"/>
              </a:solidFill>
              <a:effectLst/>
              <a:uFillTx/>
              <a:latin typeface="Garamond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457200" y="1483920"/>
            <a:ext cx="8686800" cy="5257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743040" lvl="1" indent="-285840">
              <a:lnSpc>
                <a:spcPct val="100000"/>
              </a:lnSpc>
              <a:spcBef>
                <a:spcPts val="550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Kako sudac dolazi u službu? (</a:t>
            </a:r>
            <a:r>
              <a:rPr lang="hr-HR" sz="2200" b="1" u="sng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2,16; 3,9s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ga “podiže” (</a:t>
            </a: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קום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q</a:t>
            </a:r>
            <a:r>
              <a:rPr lang="en-US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û</a:t>
            </a:r>
            <a:r>
              <a:rPr lang="hr-HR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2,16; 3,9)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Duh Božji ga uvodi u službu (3,10)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743040" lvl="1" indent="-285840">
              <a:lnSpc>
                <a:spcPct val="100000"/>
              </a:lnSpc>
              <a:spcBef>
                <a:spcPts val="550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Koji mu je zadatak? (2,16; 3,9)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izbaviti, osloboditi </a:t>
            </a: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ישׁע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</a:t>
            </a:r>
            <a:r>
              <a:rPr lang="hr-HR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</a:t>
            </a:r>
            <a:r>
              <a:rPr lang="en-US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ā</a:t>
            </a:r>
            <a:r>
              <a:rPr lang="hr-HR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ša</a:t>
            </a: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‘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“spasiti” 2,16 usp. “Jošua”)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Sudac = “izbavitelj” (3,9)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drugi narodi žive u Izraelu (2,21 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usp. “svi narodi” Jš 4,24)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743040" lvl="1" indent="-285840">
              <a:lnSpc>
                <a:spcPct val="100000"/>
              </a:lnSpc>
              <a:spcBef>
                <a:spcPts val="550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U koju svrhu (Suci 2,22)?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test (</a:t>
            </a: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נסה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nissâ</a:t>
            </a: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iskušati usp. Post 22) za vjernost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743040" lvl="1" indent="-285840">
              <a:lnSpc>
                <a:spcPct val="100000"/>
              </a:lnSpc>
              <a:spcBef>
                <a:spcPts val="550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Jesu li Izraelci ostali vjerni? (3,6)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bračno i kultno zajedništvo (3,6 usp. Br 25,1-3; 31,16)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pic>
        <p:nvPicPr>
          <p:cNvPr id="151" name="Picture 4"/>
          <p:cNvPicPr/>
          <p:nvPr/>
        </p:nvPicPr>
        <p:blipFill>
          <a:blip r:embed="rId2"/>
          <a:stretch/>
        </p:blipFill>
        <p:spPr>
          <a:xfrm>
            <a:off x="6708600" y="0"/>
            <a:ext cx="2435400" cy="3068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25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25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25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25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25" fill="hold"/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25" fill="hold"/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250" fill="hold"/>
                                        <p:tgtEl>
                                          <p:spTgt spid="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250" fill="hold"/>
                                        <p:tgtEl>
                                          <p:spTgt spid="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 Placeholder 1"/>
          <p:cNvSpPr/>
          <p:nvPr/>
        </p:nvSpPr>
        <p:spPr>
          <a:xfrm>
            <a:off x="655308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8C4A043-E4F3-45BB-A07E-F5C4B9BFDF13}" type="slidenum"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7</a:t>
            </a:fld>
            <a:endParaRPr lang="hr-HR" sz="10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8000" b="1" u="none" strike="noStrike">
                <a:solidFill>
                  <a:srgbClr val="999900"/>
                </a:solidFill>
                <a:effectLst/>
                <a:uFillTx/>
                <a:latin typeface="Times New Roman"/>
                <a:ea typeface="Times New Roman"/>
              </a:rPr>
              <a:t>Zlatno doba?</a:t>
            </a:r>
            <a:endParaRPr lang="hr-HR" sz="8000" b="0" u="none" strike="noStrike">
              <a:solidFill>
                <a:srgbClr val="999900"/>
              </a:solidFill>
              <a:effectLst/>
              <a:uFillTx/>
              <a:latin typeface="Garamond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457200" y="1483920"/>
            <a:ext cx="8686800" cy="5257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742950" lvl="1" indent="-285750">
              <a:lnSpc>
                <a:spcPct val="100000"/>
              </a:lnSpc>
              <a:spcBef>
                <a:spcPts val="550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U doba starješinâ koji su nadživjeli Jošuu (2,7)</a:t>
            </a:r>
            <a:endParaRPr lang="hr-HR" sz="2400" b="0" u="none" strike="noStrike" dirty="0">
              <a:solidFill>
                <a:srgbClr val="000000"/>
              </a:solidFill>
              <a:effectLst/>
              <a:uFillTx/>
              <a:latin typeface="Verdana"/>
              <a:ea typeface="Verdana"/>
            </a:endParaRPr>
          </a:p>
          <a:p>
            <a:pPr marL="342900" indent="-342900">
              <a:lnSpc>
                <a:spcPct val="100000"/>
              </a:lnSpc>
              <a:spcBef>
                <a:spcPts val="649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Narod služi Gospodinu</a:t>
            </a:r>
            <a:endParaRPr lang="hr-HR" sz="2600" b="0" u="none" strike="noStrike" dirty="0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2900" indent="-342900">
              <a:lnSpc>
                <a:spcPct val="100000"/>
              </a:lnSpc>
              <a:spcBef>
                <a:spcPts val="649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Vidjeli djela Gospodnja</a:t>
            </a:r>
            <a:endParaRPr lang="hr-HR" sz="2600" b="0" u="none" strike="noStrike" dirty="0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742950" lvl="1" indent="-285750">
              <a:lnSpc>
                <a:spcPct val="100000"/>
              </a:lnSpc>
              <a:spcBef>
                <a:spcPts val="550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Kralj? </a:t>
            </a:r>
            <a:endParaRPr lang="hr-HR" sz="2400" b="0" u="none" strike="noStrike" dirty="0">
              <a:solidFill>
                <a:srgbClr val="000000"/>
              </a:solidFill>
              <a:effectLst/>
              <a:uFillTx/>
              <a:latin typeface="Verdana"/>
              <a:ea typeface="Verdana"/>
            </a:endParaRPr>
          </a:p>
          <a:p>
            <a:pPr marL="342900" indent="-342900">
              <a:lnSpc>
                <a:spcPct val="100000"/>
              </a:lnSpc>
              <a:spcBef>
                <a:spcPts val="649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Vazda i dovijeka </a:t>
            </a:r>
            <a:r>
              <a:rPr lang="he-IL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 </a:t>
            </a:r>
            <a:br>
              <a:rPr sz="2600" dirty="0"/>
            </a:br>
            <a:r>
              <a:rPr lang="hr-HR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će kraljevati (</a:t>
            </a:r>
            <a:r>
              <a:rPr lang="hr-HR" sz="26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Izl</a:t>
            </a:r>
            <a:r>
              <a:rPr lang="hr-HR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15,18)</a:t>
            </a:r>
            <a:endParaRPr lang="hr-HR" sz="2600" b="0" u="none" strike="noStrike" dirty="0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742950" lvl="1" indent="-285750">
              <a:spcBef>
                <a:spcPts val="601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Nov naraštaj (Suci 2,12):</a:t>
            </a:r>
            <a:endParaRPr lang="hr-HR" sz="2400" b="0" u="none" strike="noStrike" dirty="0">
              <a:solidFill>
                <a:srgbClr val="000000"/>
              </a:solidFill>
              <a:effectLst/>
              <a:uFillTx/>
              <a:latin typeface="Verdana"/>
              <a:ea typeface="Verdana"/>
            </a:endParaRPr>
          </a:p>
          <a:p>
            <a:pPr marL="342900" indent="-342900">
              <a:lnSpc>
                <a:spcPct val="100000"/>
              </a:lnSpc>
              <a:spcBef>
                <a:spcPts val="601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Ostavili Gospodina</a:t>
            </a:r>
            <a:endParaRPr lang="hr-HR" sz="2600" b="0" u="none" strike="noStrike" dirty="0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742950" lvl="1" indent="-285750">
              <a:spcBef>
                <a:spcPts val="601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Božja odluka (2,3.21)</a:t>
            </a:r>
            <a:endParaRPr lang="hr-HR" sz="2400" b="0" u="none" strike="noStrike" dirty="0">
              <a:solidFill>
                <a:srgbClr val="000000"/>
              </a:solidFill>
              <a:effectLst/>
              <a:uFillTx/>
              <a:latin typeface="Verdana"/>
              <a:ea typeface="Verdana"/>
            </a:endParaRPr>
          </a:p>
          <a:p>
            <a:pPr marL="342900" indent="-342900"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Preko anđela: „Neću ih odagnati pred vama” (3)</a:t>
            </a:r>
            <a:endParaRPr lang="hr-HR" sz="2600" b="0" u="none" strike="noStrike" dirty="0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2900" indent="-342900"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„Neću protjerati </a:t>
            </a:r>
            <a:r>
              <a:rPr lang="hr-HR" sz="2600" b="1" u="none" strike="noStrike" err="1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גוים</a:t>
            </a:r>
            <a:r>
              <a:rPr lang="hr-HR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hr-HR" sz="2600" dirty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hr-HR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gôjim</a:t>
            </a:r>
            <a:r>
              <a:rPr lang="hr-HR" sz="260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r>
              <a:rPr lang="hr-HR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– narode” (21)</a:t>
            </a:r>
            <a:endParaRPr lang="hr-HR" sz="2600" b="0" u="none" strike="noStrike" dirty="0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pic>
        <p:nvPicPr>
          <p:cNvPr id="155" name="Picture 154"/>
          <p:cNvPicPr/>
          <p:nvPr/>
        </p:nvPicPr>
        <p:blipFill>
          <a:blip r:embed="rId2"/>
          <a:stretch/>
        </p:blipFill>
        <p:spPr>
          <a:xfrm>
            <a:off x="4500000" y="1980000"/>
            <a:ext cx="4670280" cy="34203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25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25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25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25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5" dur="2000"/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30" dur="2000"/>
                                        <p:tgtEl>
                                          <p:spTgt spid="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35" dur="2000"/>
                                        <p:tgtEl>
                                          <p:spTgt spid="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Number Placeholder 6"/>
          <p:cNvSpPr/>
          <p:nvPr/>
        </p:nvSpPr>
        <p:spPr>
          <a:xfrm>
            <a:off x="655308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D096F8B-7519-4677-8637-FA7D285D6404}" type="slidenum"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Verdana"/>
              </a:rPr>
              <a:t>8</a:t>
            </a:fld>
            <a:endParaRPr lang="hr-HR" sz="10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1" u="none" strike="noStrike">
                <a:solidFill>
                  <a:srgbClr val="999900"/>
                </a:solidFill>
                <a:effectLst/>
                <a:uFillTx/>
                <a:latin typeface="Times New Roman"/>
                <a:ea typeface="Times New Roman"/>
              </a:rPr>
              <a:t>Kobna spirala zla</a:t>
            </a:r>
            <a:endParaRPr lang="hr-HR" sz="4400" b="0" u="none" strike="noStrike">
              <a:solidFill>
                <a:srgbClr val="999900"/>
              </a:solidFill>
              <a:effectLst/>
              <a:uFillTx/>
              <a:latin typeface="Garamond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468000" y="1483920"/>
            <a:ext cx="4824360" cy="5257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marL="742950" lvl="1" indent="-285750">
              <a:lnSpc>
                <a:spcPct val="100000"/>
              </a:lnSpc>
              <a:spcBef>
                <a:spcPts val="499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Na početku pitali (1,1), a u 2,11? </a:t>
            </a:r>
            <a:endParaRPr lang="hr-HR" sz="2000" b="0" u="none" strike="noStrike" dirty="0">
              <a:solidFill>
                <a:srgbClr val="000000"/>
              </a:solidFill>
              <a:effectLst/>
              <a:uFillTx/>
              <a:latin typeface="Times New Roman"/>
              <a:cs typeface="Times New Roman"/>
            </a:endParaRPr>
          </a:p>
          <a:p>
            <a:pPr marL="342900" indent="-342900">
              <a:lnSpc>
                <a:spcPct val="100000"/>
              </a:lnSpc>
              <a:spcBef>
                <a:spcPts val="601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čine što je </a:t>
            </a:r>
            <a:r>
              <a:rPr lang="hr-HR" sz="2400" b="1" i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zlo u očima Božjim</a:t>
            </a:r>
            <a:endParaRPr lang="hr-HR" sz="2400" b="0" u="none" strike="noStrike" dirty="0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742950" lvl="1" indent="-285750">
              <a:lnSpc>
                <a:spcPct val="100000"/>
              </a:lnSpc>
              <a:spcBef>
                <a:spcPts val="499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(2,11 “nije po volji” KS, </a:t>
            </a:r>
            <a:br>
              <a:rPr sz="2000" dirty="0">
                <a:latin typeface="Times New Roman"/>
                <a:cs typeface="Times New Roman"/>
              </a:rPr>
            </a:br>
            <a:r>
              <a:rPr lang="hr-HR" sz="20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“ne sviđa se” Š.)</a:t>
            </a:r>
            <a:endParaRPr lang="hr-HR" sz="2000" b="0" u="none" strike="noStrike" dirty="0">
              <a:solidFill>
                <a:srgbClr val="000000"/>
              </a:solidFill>
              <a:effectLst/>
              <a:uFillTx/>
              <a:latin typeface="Times New Roman"/>
              <a:cs typeface="Times New Roman"/>
            </a:endParaRPr>
          </a:p>
          <a:p>
            <a:pPr marL="742950" lvl="1" indent="-285750">
              <a:lnSpc>
                <a:spcPct val="100000"/>
              </a:lnSpc>
              <a:spcBef>
                <a:spcPts val="499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Kajali se (2,4), prinosili žrtve (v5), </a:t>
            </a:r>
            <a:br>
              <a:rPr sz="2000" dirty="0">
                <a:latin typeface="Times New Roman"/>
                <a:cs typeface="Times New Roman"/>
              </a:rPr>
            </a:br>
            <a:r>
              <a:rPr lang="hr-HR" sz="2000" b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a u 2,12? </a:t>
            </a:r>
            <a:endParaRPr lang="hr-HR" sz="2000" b="0" u="none" strike="noStrike" dirty="0">
              <a:solidFill>
                <a:srgbClr val="000000"/>
              </a:solidFill>
              <a:effectLst/>
              <a:uFillTx/>
              <a:latin typeface="Times New Roman"/>
              <a:cs typeface="Times New Roman"/>
            </a:endParaRPr>
          </a:p>
          <a:p>
            <a:pPr marL="342900" indent="-342900">
              <a:lnSpc>
                <a:spcPct val="100000"/>
              </a:lnSpc>
              <a:spcBef>
                <a:spcPts val="601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ostavljaju onoga koji ih je izveo iz Egipta (2,12)</a:t>
            </a:r>
            <a:endParaRPr lang="hr-HR" sz="2400" b="0" u="none" strike="noStrike" dirty="0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2900" indent="-342900">
              <a:lnSpc>
                <a:spcPct val="100000"/>
              </a:lnSpc>
              <a:spcBef>
                <a:spcPts val="601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Zašto? (usp. 2,7.10)</a:t>
            </a:r>
            <a:endParaRPr lang="hr-HR" sz="2400" b="0" u="none" strike="noStrike" dirty="0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742950" lvl="1" indent="-285750">
              <a:lnSpc>
                <a:spcPct val="100000"/>
              </a:lnSpc>
              <a:spcBef>
                <a:spcPts val="499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preci su vidjeli djela Božja </a:t>
            </a:r>
            <a:br>
              <a:rPr sz="2000" dirty="0">
                <a:latin typeface="Times New Roman"/>
                <a:cs typeface="Times New Roman"/>
              </a:rPr>
            </a:br>
            <a:r>
              <a:rPr lang="hr-HR" sz="20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 Izrael (2,7)</a:t>
            </a:r>
            <a:endParaRPr lang="hr-HR" sz="2000" b="0" u="none" strike="noStrike" dirty="0">
              <a:solidFill>
                <a:srgbClr val="000000"/>
              </a:solidFill>
              <a:effectLst/>
              <a:uFillTx/>
              <a:latin typeface="Times New Roman"/>
              <a:cs typeface="Times New Roman"/>
            </a:endParaRPr>
          </a:p>
          <a:p>
            <a:pPr marL="342900" indent="-342900">
              <a:lnSpc>
                <a:spcPct val="100000"/>
              </a:lnSpc>
              <a:spcBef>
                <a:spcPts val="601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nov naraštaj ne </a:t>
            </a:r>
            <a:r>
              <a:rPr lang="hr-HR" sz="2400" b="1" u="none" strike="noStrike" dirty="0">
                <a:solidFill>
                  <a:srgbClr val="F83824"/>
                </a:solidFill>
                <a:effectLst/>
                <a:uFillTx/>
                <a:latin typeface="Times New Roman"/>
                <a:ea typeface="Times New Roman"/>
              </a:rPr>
              <a:t>poznaje</a:t>
            </a:r>
            <a:r>
              <a:rPr lang="hr-HR" sz="2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e-IL" sz="2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2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(Š.) </a:t>
            </a:r>
            <a:r>
              <a:rPr lang="ar-SA" sz="2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</a:rPr>
              <a:t>2,10</a:t>
            </a:r>
            <a:r>
              <a:rPr lang="hr-HR" sz="2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(KS: ne mari) </a:t>
            </a:r>
            <a:endParaRPr lang="hr-HR" sz="2400" b="0" u="none" strike="noStrike" dirty="0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742950" lvl="1" indent="-285750">
              <a:lnSpc>
                <a:spcPct val="100000"/>
              </a:lnSpc>
              <a:spcBef>
                <a:spcPts val="499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upadaju u </a:t>
            </a:r>
            <a:r>
              <a:rPr lang="hr-HR" sz="2000" b="1" u="none" strike="noStrike" dirty="0">
                <a:solidFill>
                  <a:srgbClr val="F83824"/>
                </a:solidFill>
                <a:effectLst/>
                <a:uFillTx/>
                <a:latin typeface="Times New Roman"/>
                <a:ea typeface="Times New Roman"/>
              </a:rPr>
              <a:t>nevolju</a:t>
            </a:r>
            <a:r>
              <a:rPr lang="hr-HR" sz="20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lang="hr-HR" sz="2000" b="0" u="none" strike="noStrike" dirty="0">
              <a:solidFill>
                <a:srgbClr val="000000"/>
              </a:solidFill>
              <a:effectLst/>
              <a:uFillTx/>
              <a:latin typeface="Times New Roman"/>
              <a:cs typeface="Times New Roman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5148000" y="2997360"/>
            <a:ext cx="3995640" cy="3860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F83824"/>
                </a:solidFill>
                <a:effectLst/>
                <a:uFillTx/>
                <a:latin typeface="Times New Roman"/>
                <a:ea typeface="Times New Roman"/>
              </a:rPr>
              <a:t>vape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za pomoć 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743040" lvl="1" indent="-285840">
              <a:lnSpc>
                <a:spcPct val="100000"/>
              </a:lnSpc>
              <a:spcBef>
                <a:spcPts val="499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1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im šalje </a:t>
            </a:r>
            <a:r>
              <a:rPr lang="hr-HR" sz="2100" b="1" u="none" strike="noStrike">
                <a:solidFill>
                  <a:srgbClr val="F83824"/>
                </a:solidFill>
                <a:effectLst/>
                <a:uFillTx/>
                <a:latin typeface="Times New Roman"/>
                <a:ea typeface="Times New Roman"/>
              </a:rPr>
              <a:t>spasenje</a:t>
            </a:r>
            <a:r>
              <a:rPr lang="hr-HR" sz="21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(2,16)</a:t>
            </a:r>
            <a:endParaRPr lang="hr-HR" sz="21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743040" lvl="1" indent="-285840">
              <a:spcBef>
                <a:spcPts val="601"/>
              </a:spcBef>
              <a:buClr>
                <a:srgbClr val="999900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Idući naraštaj u 2,19?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Još </a:t>
            </a:r>
            <a:r>
              <a:rPr lang="hr-HR" sz="2400" b="1" u="none" strike="noStrike">
                <a:solidFill>
                  <a:srgbClr val="F83824"/>
                </a:solidFill>
                <a:effectLst/>
                <a:uFillTx/>
                <a:latin typeface="Times New Roman"/>
                <a:ea typeface="Times New Roman"/>
              </a:rPr>
              <a:t>pokvareniji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(2,19)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unatoč ljutnji, </a:t>
            </a:r>
            <a:br>
              <a:rPr sz="2400"/>
            </a:b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 </a:t>
            </a:r>
            <a:r>
              <a:rPr lang="he-IL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נחם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4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niḥam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(2,18) 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666600"/>
              </a:buClr>
              <a:buSzPct val="75000"/>
              <a:buFont typeface="Wingdings" charset="2"/>
              <a:buChar char="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sažalilo mu se, </a:t>
            </a:r>
            <a:br>
              <a:rPr sz="2400"/>
            </a:b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smililo mu se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24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pic>
        <p:nvPicPr>
          <p:cNvPr id="160" name="Picture 5"/>
          <p:cNvPicPr/>
          <p:nvPr/>
        </p:nvPicPr>
        <p:blipFill>
          <a:blip r:embed="rId2"/>
          <a:stretch/>
        </p:blipFill>
        <p:spPr>
          <a:xfrm>
            <a:off x="4932360" y="0"/>
            <a:ext cx="4211640" cy="29401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2000"/>
                                        <p:tgtEl>
                                          <p:spTgt spid="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2000"/>
                                        <p:tgtEl>
                                          <p:spTgt spid="1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20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2000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2000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Number Placeholder 2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CB12940-F660-43B4-8B4E-936936B9D675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9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62" name="Rectangle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97C395C-F449-44D7-BA3C-214371F8AF02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9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85800" y="2130120"/>
            <a:ext cx="7772400" cy="1469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6200" b="1" u="none" strike="noStrike">
                <a:solidFill>
                  <a:srgbClr val="006633"/>
                </a:solidFill>
                <a:effectLst/>
                <a:uFillTx/>
                <a:latin typeface="Garamond"/>
                <a:ea typeface="Times New Roman"/>
              </a:rPr>
              <a:t>“</a:t>
            </a:r>
            <a:r>
              <a:rPr lang="hr-HR" sz="6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Idem s tobom</a:t>
            </a:r>
            <a:r>
              <a:rPr lang="hr-HR" sz="6200" b="1" u="none" strike="noStrike">
                <a:solidFill>
                  <a:srgbClr val="006633"/>
                </a:solidFill>
                <a:effectLst/>
                <a:uFillTx/>
                <a:latin typeface="Garamond"/>
                <a:ea typeface="Times New Roman"/>
              </a:rPr>
              <a:t>”</a:t>
            </a:r>
            <a:endParaRPr lang="hr-HR" sz="6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subTitle"/>
          </p:nvPr>
        </p:nvSpPr>
        <p:spPr>
          <a:xfrm>
            <a:off x="899640" y="4005360"/>
            <a:ext cx="7704360" cy="2303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>
              <a:lnSpc>
                <a:spcPct val="90000"/>
              </a:lnSpc>
              <a:spcBef>
                <a:spcPts val="975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Sutkinja i proročica Debora svjedoči o pouzdanom </a:t>
            </a:r>
            <a:br>
              <a:rPr sz="3900"/>
            </a:br>
            <a:r>
              <a:rPr lang="hr-HR" sz="3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Božjem vodstvu </a:t>
            </a:r>
            <a:br>
              <a:rPr sz="3900"/>
            </a:br>
            <a:r>
              <a:rPr lang="hr-HR" sz="3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(Suci 4 i 5)</a:t>
            </a:r>
            <a:endParaRPr lang="hr-HR" sz="3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5" name="Picture 4" descr="ANd9GcQZ7Rxhez_-YuMuYBCrixbKj7okS8S1NBy8LEKUdsaSgBUFLYRkNg"/>
          <p:cNvPicPr/>
          <p:nvPr/>
        </p:nvPicPr>
        <p:blipFill>
          <a:blip r:embed="rId3"/>
          <a:stretch/>
        </p:blipFill>
        <p:spPr>
          <a:xfrm>
            <a:off x="6200640" y="0"/>
            <a:ext cx="2943360" cy="37432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</TotalTime>
  <Application>Microsoft Office PowerPoint</Application>
  <PresentationFormat>On-screen Show (4:3)</PresentationFormat>
  <Slides>19</Slides>
  <Notes>4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</vt:lpstr>
      <vt:lpstr>Office</vt:lpstr>
      <vt:lpstr>Zajednica  u obećanoj zemlji</vt:lpstr>
      <vt:lpstr>PowerPoint Presentation</vt:lpstr>
      <vt:lpstr>Zajednica  u obećanoj zemlji</vt:lpstr>
      <vt:lpstr>Petoknjižje i  Povijesne knjige</vt:lpstr>
      <vt:lpstr>Nov početak</vt:lpstr>
      <vt:lpstr>Sudac šofet</vt:lpstr>
      <vt:lpstr>Zlatno doba?</vt:lpstr>
      <vt:lpstr>Kobna spirala zla</vt:lpstr>
      <vt:lpstr>“Idem s tobom”</vt:lpstr>
      <vt:lpstr>Proročica Debora (Suci 4s)</vt:lpstr>
      <vt:lpstr>Osobno zalaganje</vt:lpstr>
      <vt:lpstr>Božja potvrda</vt:lpstr>
      <vt:lpstr>Dođi, Gospodine (Ps 146)</vt:lpstr>
      <vt:lpstr>Neuspjelo  zvanje?</vt:lpstr>
      <vt:lpstr>Božji poziv</vt:lpstr>
      <vt:lpstr>Početak s Bogom</vt:lpstr>
      <vt:lpstr>Božji znakovi</vt:lpstr>
      <vt:lpstr>Promašaji i teškoće</vt:lpstr>
      <vt:lpstr>Popis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/>
  <dc:creator>Niko</dc:creator>
  <dc:description/>
  <cp:lastModifiedBy/>
  <cp:revision>95</cp:revision>
  <cp:lastPrinted>2025-11-12T07:54:38Z</cp:lastPrinted>
  <dcterms:created xsi:type="dcterms:W3CDTF">2011-11-07T18:53:21Z</dcterms:created>
  <dcterms:modified xsi:type="dcterms:W3CDTF">2025-11-12T07:05:28Z</dcterms:modified>
  <dc:language>hr-HR</dc:language>
</cp:coreProperties>
</file>