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  <p:sldMasterId id="2147483656" r:id="rId4"/>
    <p:sldMasterId id="2147483659" r:id="rId5"/>
    <p:sldMasterId id="2147483661" r:id="rId6"/>
    <p:sldMasterId id="2147483663" r:id="rId7"/>
    <p:sldMasterId id="2147483666" r:id="rId8"/>
    <p:sldMasterId id="2147483669" r:id="rId9"/>
    <p:sldMasterId id="2147483671" r:id="rId10"/>
    <p:sldMasterId id="2147483672" r:id="rId11"/>
    <p:sldMasterId id="2147483674" r:id="rId12"/>
    <p:sldMasterId id="2147483676" r:id="rId13"/>
  </p:sldMasterIdLst>
  <p:notesMasterIdLst>
    <p:notesMasterId r:id="rId3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A32E8-FF83-4E21-813F-11A7D206B7A0}" v="1" dt="2025-11-11T06:01:55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79560" tIns="39960" rIns="79560" bIns="39960" anchor="t">
            <a:noAutofit/>
          </a:bodyPr>
          <a:lstStyle/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dt" idx="31"/>
          </p:nvPr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79560" tIns="39960" rIns="79560" bIns="39960" anchor="t">
            <a:noAutofit/>
          </a:bodyPr>
          <a:lstStyle>
            <a:lvl1pPr marL="216000" indent="0" algn="r">
              <a:buNone/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127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840" cy="3259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notes' format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ftr" idx="32"/>
          </p:nvPr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79560" tIns="39960" rIns="79560" bIns="39960" anchor="b">
            <a:noAutofit/>
          </a:bodyPr>
          <a:lstStyle/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sldNum" idx="33"/>
          </p:nvPr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79560" tIns="39960" rIns="79560" bIns="39960" anchor="b">
            <a:noAutofit/>
          </a:bodyPr>
          <a:lstStyle>
            <a:lvl1pPr marL="216000" indent="0" algn="r">
              <a:buNone/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fld id="{1D1C4D0A-46AE-430F-B7CE-EBEA2EFD84ED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5"/>
          <p:cNvSpPr/>
          <p:nvPr/>
        </p:nvSpPr>
        <p:spPr>
          <a:xfrm>
            <a:off x="0" y="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09" name="Rectangle 8"/>
          <p:cNvSpPr/>
          <p:nvPr/>
        </p:nvSpPr>
        <p:spPr>
          <a:xfrm>
            <a:off x="4921200" y="0"/>
            <a:ext cx="376416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57F860A9-5CDC-41E0-9168-87945EA91F2E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10.11.2025.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10" name="Rectangle 9"/>
          <p:cNvSpPr/>
          <p:nvPr/>
        </p:nvSpPr>
        <p:spPr>
          <a:xfrm>
            <a:off x="0" y="6080040"/>
            <a:ext cx="37638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11" name="Rectangle 10"/>
          <p:cNvSpPr/>
          <p:nvPr/>
        </p:nvSpPr>
        <p:spPr>
          <a:xfrm>
            <a:off x="4921200" y="6080040"/>
            <a:ext cx="376416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DEE8299E-C754-4B30-9C98-B4EC6B9D8832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0F6D775-2C89-4122-872D-F6FBBC6997C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07152A7B-13EB-4635-967A-4E0AA497275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EF69-4966-79BA-5189-49EB24EFA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7DAE2-530B-C692-E2F8-0DFDB0884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54FCE-4981-6897-0120-33B34E93A1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&lt;date/time&gt;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C4B4-E6E6-9EEE-0D2C-34ADA48A29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E097-3D61-2FB3-4DC6-FD02F61CE2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F46FC0D-A598-4BB7-9CED-4839D6461E2B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355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C69E3C12-CE57-40D0-AED8-1977D3FEA58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EC3938BA-2E4B-4DF8-BF14-FAB9BEF8F5E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F38653E9-67A9-473D-A8EC-52804C1F71B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EC8A9D4-ABA3-4FEB-BBEC-DC6D2847A9A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9D19598-844C-450C-B120-F25482FB11E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18AE7E0-0306-484C-BABD-A8488A04594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1EE9851-D4D6-4F50-AD5C-57B5EACCB37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F6A3520-F5A0-45E2-A2B5-2D96FE2E787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FC36332-C186-4F25-BDA5-EFF26ED2BEB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7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666600"/>
              </a:buClr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A1A6FB8-1ED0-4DDA-8EA5-AE5193CCB4BD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1447920"/>
            <a:ext cx="8077320" cy="0"/>
          </a:xfrm>
          <a:prstGeom prst="line">
            <a:avLst/>
          </a:prstGeom>
          <a:ln w="19080">
            <a:solidFill>
              <a:srgbClr val="99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7"/>
          <p:cNvGrpSpPr/>
          <p:nvPr/>
        </p:nvGrpSpPr>
        <p:grpSpPr>
          <a:xfrm>
            <a:off x="228600" y="2889360"/>
            <a:ext cx="8610480" cy="201600"/>
            <a:chOff x="228600" y="2889360"/>
            <a:chExt cx="8610480" cy="201600"/>
          </a:xfrm>
        </p:grpSpPr>
        <p:sp>
          <p:nvSpPr>
            <p:cNvPr id="93" name="Rectangle 8"/>
            <p:cNvSpPr/>
            <p:nvPr/>
          </p:nvSpPr>
          <p:spPr>
            <a:xfrm>
              <a:off x="228600" y="2889360"/>
              <a:ext cx="2870280" cy="201600"/>
            </a:xfrm>
            <a:prstGeom prst="rect">
              <a:avLst/>
            </a:prstGeom>
            <a:solidFill>
              <a:srgbClr val="6666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94" name="Rectangle 9"/>
            <p:cNvSpPr/>
            <p:nvPr/>
          </p:nvSpPr>
          <p:spPr>
            <a:xfrm>
              <a:off x="3098880" y="2889360"/>
              <a:ext cx="2870280" cy="201600"/>
            </a:xfrm>
            <a:prstGeom prst="rect">
              <a:avLst/>
            </a:prstGeom>
            <a:solidFill>
              <a:srgbClr val="99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95" name="Rectangle 10"/>
            <p:cNvSpPr/>
            <p:nvPr/>
          </p:nvSpPr>
          <p:spPr>
            <a:xfrm>
              <a:off x="5969160" y="2889360"/>
              <a:ext cx="2869920" cy="201600"/>
            </a:xfrm>
            <a:prstGeom prst="rect">
              <a:avLst/>
            </a:prstGeom>
            <a:solidFill>
              <a:srgbClr val="99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</p:grp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</a:p>
          <a:p>
            <a:pPr marL="1600200" lvl="3" indent="-228600">
              <a:spcBef>
                <a:spcPts val="451"/>
              </a:spcBef>
              <a:buClr>
                <a:srgbClr val="666600"/>
              </a:buClr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</a:p>
          <a:p>
            <a:pPr marL="2057400" lvl="4" indent="-228600">
              <a:spcBef>
                <a:spcPts val="451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</a:p>
          <a:p>
            <a:pPr marL="2057400" lvl="5" indent="-228600">
              <a:spcBef>
                <a:spcPts val="451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</a:p>
          <a:p>
            <a:pPr marL="2057400" lvl="6" indent="-228600">
              <a:spcBef>
                <a:spcPts val="451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dt" idx="19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&lt;date/time&gt;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ftr" idx="20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sldNum" idx="21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F46FC0D-A598-4BB7-9CED-4839D6461E2B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2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05" name="PlaceHolder 3"/>
          <p:cNvSpPr>
            <a:spLocks noGrp="1"/>
          </p:cNvSpPr>
          <p:nvPr>
            <p:ph type="dt" idx="22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&lt;date/time&gt;26.10.2012.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ftr" idx="23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 (sz008)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sldNum" idx="24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DE77C7C-FFF3-464D-86C0-423B7D17EA6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09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dt" idx="25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&lt;date/time&gt;26.10.2012.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ftr" idx="26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 (sz008)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sldNum" idx="27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E0BEE0-F812-4853-A6FF-E21C3CD987C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7"/>
          <p:cNvGrpSpPr/>
          <p:nvPr/>
        </p:nvGrpSpPr>
        <p:grpSpPr>
          <a:xfrm>
            <a:off x="228600" y="2889360"/>
            <a:ext cx="8610480" cy="201600"/>
            <a:chOff x="228600" y="2889360"/>
            <a:chExt cx="8610480" cy="201600"/>
          </a:xfrm>
        </p:grpSpPr>
        <p:sp>
          <p:nvSpPr>
            <p:cNvPr id="116" name="Rectangle 8"/>
            <p:cNvSpPr/>
            <p:nvPr/>
          </p:nvSpPr>
          <p:spPr>
            <a:xfrm>
              <a:off x="228600" y="2889360"/>
              <a:ext cx="2870280" cy="201600"/>
            </a:xfrm>
            <a:prstGeom prst="rect">
              <a:avLst/>
            </a:prstGeom>
            <a:solidFill>
              <a:srgbClr val="6666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117" name="Rectangle 9"/>
            <p:cNvSpPr/>
            <p:nvPr/>
          </p:nvSpPr>
          <p:spPr>
            <a:xfrm>
              <a:off x="3098880" y="2889360"/>
              <a:ext cx="2870280" cy="201600"/>
            </a:xfrm>
            <a:prstGeom prst="rect">
              <a:avLst/>
            </a:prstGeom>
            <a:solidFill>
              <a:srgbClr val="99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118" name="Rectangle 10"/>
            <p:cNvSpPr/>
            <p:nvPr/>
          </p:nvSpPr>
          <p:spPr>
            <a:xfrm>
              <a:off x="5969160" y="2889360"/>
              <a:ext cx="2869920" cy="201600"/>
            </a:xfrm>
            <a:prstGeom prst="rect">
              <a:avLst/>
            </a:prstGeom>
            <a:solidFill>
              <a:srgbClr val="99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666600"/>
              </a:buClr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dt" idx="28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ftr" idx="29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sldNum" idx="30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61A507B-2AA2-4BF8-A019-88A528247040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/>
          <p:nvPr/>
        </p:nvGrpSpPr>
        <p:grpSpPr>
          <a:xfrm>
            <a:off x="228600" y="2889360"/>
            <a:ext cx="8610480" cy="201600"/>
            <a:chOff x="228600" y="2889360"/>
            <a:chExt cx="8610480" cy="201600"/>
          </a:xfrm>
        </p:grpSpPr>
        <p:sp>
          <p:nvSpPr>
            <p:cNvPr id="14" name="Rectangle 8"/>
            <p:cNvSpPr/>
            <p:nvPr/>
          </p:nvSpPr>
          <p:spPr>
            <a:xfrm>
              <a:off x="228600" y="2889360"/>
              <a:ext cx="2870280" cy="201600"/>
            </a:xfrm>
            <a:prstGeom prst="rect">
              <a:avLst/>
            </a:prstGeom>
            <a:solidFill>
              <a:srgbClr val="6666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15" name="Rectangle 9"/>
            <p:cNvSpPr/>
            <p:nvPr/>
          </p:nvSpPr>
          <p:spPr>
            <a:xfrm>
              <a:off x="3098880" y="2889360"/>
              <a:ext cx="2870280" cy="201600"/>
            </a:xfrm>
            <a:prstGeom prst="rect">
              <a:avLst/>
            </a:prstGeom>
            <a:solidFill>
              <a:srgbClr val="99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5969160" y="2889360"/>
              <a:ext cx="2869920" cy="201600"/>
            </a:xfrm>
            <a:prstGeom prst="rect">
              <a:avLst/>
            </a:prstGeom>
            <a:solidFill>
              <a:srgbClr val="99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</p:grp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666600"/>
              </a:buClr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4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6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9BAFBF6-EC0A-424A-8CF0-598E26C90E90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9999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666600"/>
              </a:buClr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26" name="Rectangle 7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7" name="Line 8"/>
          <p:cNvSpPr/>
          <p:nvPr/>
        </p:nvSpPr>
        <p:spPr>
          <a:xfrm>
            <a:off x="457200" y="1447920"/>
            <a:ext cx="8077320" cy="0"/>
          </a:xfrm>
          <a:prstGeom prst="line">
            <a:avLst/>
          </a:prstGeom>
          <a:ln w="19080">
            <a:solidFill>
              <a:srgbClr val="99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8" name="Rectangle 9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9" name="Rectangle 10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06.03.12.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ferbt1_002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99A5644-5592-4782-997D-8CC786EDD5D5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</a:p>
          <a:p>
            <a:pPr marL="1600200" lvl="3" indent="-228600">
              <a:spcBef>
                <a:spcPts val="451"/>
              </a:spcBef>
              <a:buClr>
                <a:srgbClr val="666600"/>
              </a:buClr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</a:p>
          <a:p>
            <a:pPr marL="2057400" lvl="4" indent="-228600">
              <a:spcBef>
                <a:spcPts val="451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</a:p>
          <a:p>
            <a:pPr marL="2057400" lvl="5" indent="-228600">
              <a:spcBef>
                <a:spcPts val="451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</a:p>
          <a:p>
            <a:pPr marL="2057400" lvl="6" indent="-228600">
              <a:spcBef>
                <a:spcPts val="451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10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&lt;date/time&gt;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E610CE-C3E5-4C7D-8D90-26E56D551B20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&lt;date/time&gt;26.10.2012.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 (sz008)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95A390-A319-47CF-9301-78FE51E744E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3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4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9999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666600"/>
              </a:buClr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59" name="Rectangle 7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60" name="Line 8"/>
          <p:cNvSpPr/>
          <p:nvPr/>
        </p:nvSpPr>
        <p:spPr>
          <a:xfrm>
            <a:off x="457200" y="1447920"/>
            <a:ext cx="8077320" cy="0"/>
          </a:xfrm>
          <a:prstGeom prst="line">
            <a:avLst/>
          </a:prstGeom>
          <a:ln w="19080">
            <a:solidFill>
              <a:srgbClr val="99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61" name="Rectangle 9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62" name="Rectangle 10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6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1775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17758 h 3840"/>
                <a:gd name="GluePoint5X" fmla="*/ 0 w 1824"/>
                <a:gd name="GluePoint5Y" fmla="*/ 1775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4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67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pic>
          <p:nvPicPr>
            <p:cNvPr id="68" name="Picture 8" descr="CITBANND"/>
            <p:cNvPicPr/>
            <p:nvPr/>
          </p:nvPicPr>
          <p:blipFill>
            <a:blip r:embed="rId5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9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grpSp>
          <p:nvGrpSpPr>
            <p:cNvPr id="70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71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  <p:grpSp>
            <p:nvGrpSpPr>
              <p:cNvPr id="72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73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74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75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76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</p:grpSp>
        </p:grpSp>
      </p:grp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7"/>
          <p:cNvGrpSpPr/>
          <p:nvPr/>
        </p:nvGrpSpPr>
        <p:grpSpPr>
          <a:xfrm>
            <a:off x="228600" y="2889360"/>
            <a:ext cx="8610480" cy="201600"/>
            <a:chOff x="228600" y="2889360"/>
            <a:chExt cx="8610480" cy="201600"/>
          </a:xfrm>
        </p:grpSpPr>
        <p:sp>
          <p:nvSpPr>
            <p:cNvPr id="82" name="Rectangle 8"/>
            <p:cNvSpPr/>
            <p:nvPr/>
          </p:nvSpPr>
          <p:spPr>
            <a:xfrm>
              <a:off x="228600" y="2889360"/>
              <a:ext cx="2870280" cy="201600"/>
            </a:xfrm>
            <a:prstGeom prst="rect">
              <a:avLst/>
            </a:prstGeom>
            <a:solidFill>
              <a:srgbClr val="6666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83" name="Rectangle 9"/>
            <p:cNvSpPr/>
            <p:nvPr/>
          </p:nvSpPr>
          <p:spPr>
            <a:xfrm>
              <a:off x="3098880" y="2889360"/>
              <a:ext cx="2870280" cy="201600"/>
            </a:xfrm>
            <a:prstGeom prst="rect">
              <a:avLst/>
            </a:prstGeom>
            <a:solidFill>
              <a:srgbClr val="99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84" name="Rectangle 10"/>
            <p:cNvSpPr/>
            <p:nvPr/>
          </p:nvSpPr>
          <p:spPr>
            <a:xfrm>
              <a:off x="5969160" y="2889360"/>
              <a:ext cx="2869920" cy="201600"/>
            </a:xfrm>
            <a:prstGeom prst="rect">
              <a:avLst/>
            </a:prstGeom>
            <a:solidFill>
              <a:srgbClr val="99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666600"/>
              </a:buClr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 idx="16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17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E853EE-B67C-4DF9-BC60-C7574A6B62EF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55640" y="1412640"/>
            <a:ext cx="5688000" cy="1469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4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Jošua</a:t>
            </a:r>
            <a:endParaRPr lang="hr-HR" sz="8400" b="0" u="none" strike="noStrike">
              <a:solidFill>
                <a:srgbClr val="999900"/>
              </a:solidFill>
              <a:effectLst/>
              <a:uFillTx/>
              <a:latin typeface="Garamond"/>
            </a:endParaRPr>
          </a:p>
        </p:txBody>
      </p:sp>
      <p:pic>
        <p:nvPicPr>
          <p:cNvPr id="132" name="Picture 4" descr="sepia_jesus_art_bible_quote_joshua_24_15_sticker-p217511995418403549envb3_400"/>
          <p:cNvPicPr/>
          <p:nvPr/>
        </p:nvPicPr>
        <p:blipFill>
          <a:blip r:embed="rId2"/>
          <a:stretch/>
        </p:blipFill>
        <p:spPr>
          <a:xfrm>
            <a:off x="5040000" y="2754000"/>
            <a:ext cx="4104000" cy="4104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Picture 5" descr="http://www.ftidi.hr/wp-content/themes/mycollege_child/images/ftidi-logo.png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" name="Text Box 2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</a:p>
        </p:txBody>
      </p:sp>
      <p:pic>
        <p:nvPicPr>
          <p:cNvPr id="135" name="Picture 134"/>
          <p:cNvPicPr/>
          <p:nvPr/>
        </p:nvPicPr>
        <p:blipFill>
          <a:blip r:embed="rId4"/>
          <a:stretch/>
        </p:blipFill>
        <p:spPr>
          <a:xfrm>
            <a:off x="6566760" y="0"/>
            <a:ext cx="2577240" cy="288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43920"/>
            <a:ext cx="8229600" cy="1008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Dovršetak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6840" y="907920"/>
            <a:ext cx="5194440" cy="540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Tko govori Jošui u Jš 1,2-9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mu se izravno obraća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Zašto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(v1s)?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umro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Zadaća? (v2)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prijeći Jordan (v2)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Obećanje (v5.9)?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tobom – “ja” (v5),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Bog tvoj” (v9)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Od koga potvrda (v17)?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slušatelja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 li ispunjeno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(6,27)?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 njime” (6,27)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140000" y="3644640"/>
            <a:ext cx="5003640" cy="321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se traži od Jošue (v6a.7a.9a)?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Odvažnost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potvrđuju slušatelji (v18)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Jošuina najava u 3,5?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Čudesna djela Božja (v5)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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“Gledajte spasenje!” (Izl 14,13)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3" name="Picture 4"/>
          <p:cNvPicPr/>
          <p:nvPr/>
        </p:nvPicPr>
        <p:blipFill>
          <a:blip r:embed="rId2"/>
          <a:stretch/>
        </p:blipFill>
        <p:spPr>
          <a:xfrm>
            <a:off x="5364000" y="0"/>
            <a:ext cx="3780000" cy="3579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4" name="Text Box 5"/>
          <p:cNvSpPr/>
          <p:nvPr/>
        </p:nvSpPr>
        <p:spPr>
          <a:xfrm>
            <a:off x="2195640" y="0"/>
            <a:ext cx="3203280" cy="369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56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9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Julius Schnorr von Carolsfeld, Izrael prelazi Jordan po suhom (1851-60) „Bibel in Bildern“.</a:t>
            </a:r>
            <a:endParaRPr lang="hr-HR" sz="9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9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4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43920"/>
            <a:ext cx="8229600" cy="1008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Božji projekt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48200" y="939960"/>
            <a:ext cx="8191800" cy="518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 Jošua postaje velik?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mu najavljuje u Jš 3,7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Počinjem te činiti velikim (Š.)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(KS: uzvisiti)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Pred kim?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cijelim Izraelom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Svrha?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Spoznaja: S tobom sam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Uzor?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s Mojsijem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Izvršenje u Jš 4,14?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Jošua poštovan kao Mojsije – karizma vodstva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Jedina dva mjesta u Jš s tim glagolom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0">
              <a:lnSpc>
                <a:spcPct val="90000"/>
              </a:lnSpc>
              <a:spcBef>
                <a:spcPts val="55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7" name="Picture 176"/>
          <p:cNvPicPr/>
          <p:nvPr/>
        </p:nvPicPr>
        <p:blipFill>
          <a:blip r:embed="rId2"/>
          <a:stretch/>
        </p:blipFill>
        <p:spPr>
          <a:xfrm>
            <a:off x="5371920" y="-17640"/>
            <a:ext cx="3768120" cy="4517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60000" y="0"/>
            <a:ext cx="8337960" cy="105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Ulazak u Zemlju 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395280" y="907920"/>
            <a:ext cx="8291520" cy="5329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Orijentir</a:t>
            </a: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 (3,3)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Kovčeg Saveza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Kao kod Crvenog mora?</a:t>
            </a:r>
            <a:br>
              <a:rPr sz="2200"/>
            </a:br>
            <a:r>
              <a:rPr lang="hr-HR" sz="22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3,16 → 4,7; 3,17 → 4,23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Vode Jordana se dijele 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(3,16; 4,7)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 prelazi </a:t>
            </a:r>
            <a:r>
              <a:rPr lang="hr-HR" sz="2600" b="1" i="1" u="sng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po suhom</a:t>
            </a:r>
            <a:r>
              <a:rPr lang="hr-HR" sz="2600" b="1" i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(3,17; 4,23)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Fizička razlika u 3,16: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Vode s jedne strane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Novi teološki cilj </a:t>
            </a:r>
            <a:r>
              <a:rPr lang="hr-HR" sz="2200" b="1" i="1" u="sng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4,24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Svi narodi će spoznati – usp.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Egipat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(Izl 14,4.18.25)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c13-21: Dioba baštine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“podijelit će vam zemlju” (Br 34,17)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0" name="Picture 179"/>
          <p:cNvPicPr/>
          <p:nvPr/>
        </p:nvPicPr>
        <p:blipFill>
          <a:blip r:embed="rId2"/>
          <a:stretch/>
        </p:blipFill>
        <p:spPr>
          <a:xfrm>
            <a:off x="4930560" y="0"/>
            <a:ext cx="4222440" cy="234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Picture 180"/>
          <p:cNvPicPr/>
          <p:nvPr/>
        </p:nvPicPr>
        <p:blipFill>
          <a:blip r:embed="rId3"/>
          <a:stretch/>
        </p:blipFill>
        <p:spPr>
          <a:xfrm>
            <a:off x="5904000" y="2340000"/>
            <a:ext cx="3240000" cy="2431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500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0" dur="500"/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5" dur="500"/>
                                        <p:tgtEl>
                                          <p:spTgt spid="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66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Hajdemo u dom Gospodnji</a:t>
            </a:r>
            <a:br>
              <a:rPr sz="4800"/>
            </a:b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(Ps 122)</a:t>
            </a:r>
            <a:endParaRPr lang="hr-HR" sz="4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83" name="Content Placeholder 4" descr="Diagram&#10;&#10;Description automatically generated"/>
          <p:cNvPicPr/>
          <p:nvPr/>
        </p:nvPicPr>
        <p:blipFill>
          <a:blip r:embed="rId2"/>
          <a:stretch/>
        </p:blipFill>
        <p:spPr>
          <a:xfrm>
            <a:off x="6480" y="2492280"/>
            <a:ext cx="9137520" cy="2160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4360" y="1052640"/>
            <a:ext cx="6472080" cy="365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Jošua</a:t>
            </a:r>
            <a:br>
              <a:rPr sz="8800"/>
            </a:b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susretu s neznancem</a:t>
            </a:r>
            <a:br>
              <a:rPr sz="8800"/>
            </a:b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1979640" y="3946680"/>
            <a:ext cx="5105520" cy="272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Jš 5,13-15</a:t>
            </a:r>
            <a:endParaRPr lang="hr-H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6" name="Picture 4" descr="sepia_jesus_art_bible_quote_joshua_24_15_sticker-p217511995418403549envb3_400"/>
          <p:cNvPicPr/>
          <p:nvPr/>
        </p:nvPicPr>
        <p:blipFill>
          <a:blip r:embed="rId2"/>
          <a:stretch/>
        </p:blipFill>
        <p:spPr>
          <a:xfrm>
            <a:off x="6421320" y="0"/>
            <a:ext cx="2722680" cy="272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7" name="Picture 7" descr="http://uploads5.wikiart.org/images/marc-chagall/joshua-prostrates-himself-before-the-angel-sword-bearer-chief-of-the-armies-of-the-lord-joshua.jpg"/>
          <p:cNvPicPr/>
          <p:nvPr/>
        </p:nvPicPr>
        <p:blipFill>
          <a:blip r:embed="rId3"/>
          <a:stretch/>
        </p:blipFill>
        <p:spPr>
          <a:xfrm>
            <a:off x="6588000" y="3205080"/>
            <a:ext cx="2556000" cy="3652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68360" y="-360"/>
            <a:ext cx="8229600" cy="98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Susret s Bogom? 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6840" y="836640"/>
            <a:ext cx="548316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אישׁ</a:t>
            </a:r>
            <a:r>
              <a:rPr lang="de-DE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3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‘îš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v13 (kao Post 32,25) =? 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“netko”, “on” 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 čijoj strani? (13s)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 s njima, ni s neprijateljima (v14)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Božja nepristranost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Kako Jošua reagira? (v14)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Klanja se (v14)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Priznaje gospodstvo: “moj Gospodar” (v14 </a:t>
            </a: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אדני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Adonî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i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Koji nalog izvršava (v15)?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Skida obuću 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Izl 3,5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 što se traži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105520" y="3499920"/>
            <a:ext cx="4038480" cy="263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Vođa “vojske Jahvine”?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Pashe (v10), prije pada Jerihona (c6)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Koliko je Jošua ostao?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Otvoren rok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1" name="Picture 4" descr="josh_5_14_captain_of_the_hosts_1"/>
          <p:cNvPicPr/>
          <p:nvPr/>
        </p:nvPicPr>
        <p:blipFill>
          <a:blip r:embed="rId2"/>
          <a:stretch/>
        </p:blipFill>
        <p:spPr>
          <a:xfrm>
            <a:off x="6591240" y="0"/>
            <a:ext cx="2552760" cy="3141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1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1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6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1" dur="5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68360" y="188640"/>
            <a:ext cx="8229600" cy="950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Osvajanje Jerihona (J</a:t>
            </a: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Garamond"/>
                <a:ea typeface="Times New Roman"/>
              </a:rPr>
              <a:t>š</a:t>
            </a: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6)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686800" cy="508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Biblijski – liturgijski uzorak (usp. Post 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Broj sedam: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svećenici (Jš 6,4.6.13)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rogovi (v4.6.13)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dani (v4.15)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Obred sedmoga dana (v4.15):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sedam puta obilaze (v4.15)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prema Božjem nalogu u 6,2-5!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Sedmi dan poseban (v4.15.21):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posvećen (usp. Post 2,3)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Rezultat u 6,20: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Herem = sveto predanje Bogu, korjenit boj protiv grijeha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Jošua dio povijesti Jš 6,26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 Kr 16,34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4" name="Picture 4"/>
          <p:cNvPicPr/>
          <p:nvPr/>
        </p:nvPicPr>
        <p:blipFill>
          <a:blip r:embed="rId2"/>
          <a:stretch/>
        </p:blipFill>
        <p:spPr>
          <a:xfrm>
            <a:off x="5364000" y="1557360"/>
            <a:ext cx="3780000" cy="356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Text Box 5"/>
          <p:cNvSpPr/>
          <p:nvPr/>
        </p:nvSpPr>
        <p:spPr>
          <a:xfrm>
            <a:off x="6588000" y="1197000"/>
            <a:ext cx="255600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56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9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Julius Schnorr von Carolsfeld, </a:t>
            </a:r>
            <a:r>
              <a:rPr lang="hr-HR" sz="9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Osvajanje Jerihona</a:t>
            </a:r>
            <a:r>
              <a:rPr lang="de-DE" sz="9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 (1851-60) „Bibel in</a:t>
            </a:r>
            <a:r>
              <a:rPr lang="hr-HR" sz="9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lang="de-DE" sz="9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Bildern“.</a:t>
            </a:r>
            <a:endParaRPr lang="hr-HR" sz="9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Effect">
                      <p:stCondLst>
                        <p:cond delay="indefinite"/>
                      </p:stCondLst>
                      <p:childTnLst>
                        <p:par>
                          <p:cTn id="3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0" dur="500"/>
                                        <p:tgtEl>
                                          <p:spTgt spid="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Jošua čita Zakon (Jš 8,30–35) 1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25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Knjiga Mojsijeva zakona (Jš 8,31, usp. </a:t>
            </a:r>
            <a:r>
              <a:rPr lang="hr-HR" sz="3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1,8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תורה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torâ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Pouka/ “Upute”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Jošua čini u 8,32.34?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Prepisuje (32 “ispiši” Pnz 27,8)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Čita (34)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Obećanoj zemlji! (Jš 8,</a:t>
            </a:r>
            <a:r>
              <a:rPr lang="hr-HR" sz="3000" b="1" u="none" strike="noStrike">
                <a:solidFill>
                  <a:srgbClr val="5F5F5F"/>
                </a:solidFill>
                <a:effectLst/>
                <a:uFillTx/>
                <a:latin typeface="Times New Roman"/>
                <a:ea typeface="Times New Roman"/>
              </a:rPr>
              <a:t>30.33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Brdo Ebal (usp. Pnz 27,4)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Bogoslužje – u Jš 8,</a:t>
            </a:r>
            <a:r>
              <a:rPr lang="hr-HR" sz="3000" b="1" u="none" strike="noStrike">
                <a:solidFill>
                  <a:srgbClr val="AFBF39"/>
                </a:solidFill>
                <a:effectLst/>
                <a:uFillTx/>
                <a:latin typeface="Times New Roman"/>
                <a:ea typeface="Times New Roman"/>
              </a:rPr>
              <a:t>30.33b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Primjena: žrtvenik (30 – Izl 20,24s; Pnz 27,5),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Primjena: blagoslov (Jš 8,33b – Br 6,22-26)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8" name="Picture 4"/>
          <p:cNvPicPr/>
          <p:nvPr/>
        </p:nvPicPr>
        <p:blipFill>
          <a:blip r:embed="rId2"/>
          <a:stretch/>
        </p:blipFill>
        <p:spPr>
          <a:xfrm>
            <a:off x="6459480" y="1700280"/>
            <a:ext cx="2684520" cy="338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Text Box 5"/>
          <p:cNvSpPr/>
          <p:nvPr/>
        </p:nvSpPr>
        <p:spPr>
          <a:xfrm>
            <a:off x="6661080" y="6165720"/>
            <a:ext cx="2482920" cy="39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Marc Chagall, Jošua čita riječi Zakona (1931-39), Biblija, ploča 47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2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7" dur="5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500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7" dur="500"/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Jošua čita Zakon (Jš 8,30–35) 2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liturgijski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pristup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tekstu: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žrtve (Jš 8,31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Pnz 27,6),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red slušatelja (Jš 8,33)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Zakon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stvara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zajednicu (v</a:t>
            </a:r>
            <a:r>
              <a:rPr lang="hr-HR" sz="3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33.35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“sav Izrael” (33.35) –</a:t>
            </a:r>
            <a:r>
              <a:rPr lang="hr-HR" sz="3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struktura?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Odgovorni, narod, žene i djeca, stranci (!)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se čita (34s)?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je važno – 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kanonski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pristup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2" name="Picture 4"/>
          <p:cNvPicPr/>
          <p:nvPr/>
        </p:nvPicPr>
        <p:blipFill>
          <a:blip r:embed="rId2"/>
          <a:stretch/>
        </p:blipFill>
        <p:spPr>
          <a:xfrm>
            <a:off x="4643280" y="981000"/>
            <a:ext cx="4500720" cy="3040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95280" y="-360"/>
            <a:ext cx="8229600" cy="98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Savez u Šekemu Jš 24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23640" y="836640"/>
            <a:ext cx="5338440" cy="540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Koga Jošua okuplja u Jš 24,1.28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cijelu zajednicu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Čije riječi u 2b-13? O čemu?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Božje 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ovako govori 2a)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Abrahama do ulaska u zemlju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Koja teološka poruka u 12b.13?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dar – ne vlastita snaga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Poziv na slobodnu odluku v15</a:t>
            </a:r>
            <a:r>
              <a:rPr lang="de-DE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“izaberite kome ćete služiti!”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Jošuina uloga u 15b?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Uzor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“Ja i moj dom…”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Sklopljen Savez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859280" y="3716280"/>
            <a:ext cx="4284720" cy="2449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Kamo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zabilježen Savez</a:t>
            </a:r>
            <a:r>
              <a:rPr lang="de-DE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? </a:t>
            </a:r>
            <a:r>
              <a:rPr lang="de-DE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(v26)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Knjigu Pouke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(v26 usp. 1,8)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Svjedok? </a:t>
            </a:r>
            <a:r>
              <a:rPr lang="de-DE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(v27)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Kamen (v27 usp. Post 28)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6" name="Picture 4"/>
          <p:cNvPicPr/>
          <p:nvPr/>
        </p:nvPicPr>
        <p:blipFill>
          <a:blip r:embed="rId2"/>
          <a:stretch/>
        </p:blipFill>
        <p:spPr>
          <a:xfrm>
            <a:off x="6103800" y="0"/>
            <a:ext cx="3040200" cy="371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7" name="Text Box 5"/>
          <p:cNvSpPr/>
          <p:nvPr/>
        </p:nvSpPr>
        <p:spPr>
          <a:xfrm>
            <a:off x="539640" y="0"/>
            <a:ext cx="5327640" cy="27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r">
              <a:lnSpc>
                <a:spcPct val="100000"/>
              </a:lnSpc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Nurit T</a:t>
            </a: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zarfati, Jošua okupi sva plemena u Šekemu (Jš 24,1), </a:t>
            </a: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</a:t>
            </a: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Uzdam se (Ps 52)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37" name="Picture 6" descr="A sheet of music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0" y="2349360"/>
            <a:ext cx="9144000" cy="3176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B57730-953C-49D1-99B9-52DE6F110B5A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3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9000" cy="21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hr-HR" sz="6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1980720" y="3962160"/>
            <a:ext cx="7162920" cy="28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Text Box 3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</a:p>
        </p:txBody>
      </p:sp>
      <p:pic>
        <p:nvPicPr>
          <p:cNvPr id="143" name="Picture 142"/>
          <p:cNvPicPr/>
          <p:nvPr/>
        </p:nvPicPr>
        <p:blipFill>
          <a:blip r:embed="rId4"/>
          <a:stretch/>
        </p:blipFill>
        <p:spPr>
          <a:xfrm>
            <a:off x="6297840" y="0"/>
            <a:ext cx="2899440" cy="324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55640" y="1412640"/>
            <a:ext cx="5688000" cy="1469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4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Jošua</a:t>
            </a:r>
            <a:endParaRPr lang="hr-HR" sz="8400" b="0" u="none" strike="noStrike">
              <a:solidFill>
                <a:srgbClr val="999900"/>
              </a:solidFill>
              <a:effectLst/>
              <a:uFillTx/>
              <a:latin typeface="Garamond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1260000" y="3168720"/>
            <a:ext cx="3780000" cy="295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a) </a:t>
            </a: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Petoknjižju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b) </a:t>
            </a: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Knjiga o Jošui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(šestoknjižje?)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3400" b="0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יהושׁע</a:t>
            </a:r>
            <a:r>
              <a:rPr lang="hr-HR" sz="3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</a:t>
            </a:r>
            <a:r>
              <a:rPr lang="hr-HR" sz="34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3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hošu</a:t>
            </a:r>
            <a:r>
              <a:rPr lang="hr-HR" sz="34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lang="hr-HR" sz="3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lang="el-GR" sz="3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</a:t>
            </a:r>
            <a:br>
              <a:rPr sz="3400"/>
            </a:br>
            <a:r>
              <a:rPr lang="hr-HR" sz="3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LXX:</a:t>
            </a:r>
            <a:r>
              <a:rPr lang="hr-HR" sz="3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de-DE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Ἰ</a:t>
            </a:r>
            <a:r>
              <a:rPr lang="el-G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ησο</a:t>
            </a:r>
            <a:r>
              <a:rPr lang="de-DE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ῦ</a:t>
            </a:r>
            <a:r>
              <a:rPr lang="el-G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ς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46" name="Picture 3" descr="sepia_jesus_art_bible_quote_joshua_24_15_sticker-p217511995418403549envb3_400"/>
          <p:cNvPicPr/>
          <p:nvPr/>
        </p:nvPicPr>
        <p:blipFill>
          <a:blip r:embed="rId2"/>
          <a:stretch/>
        </p:blipFill>
        <p:spPr>
          <a:xfrm>
            <a:off x="5040000" y="2754000"/>
            <a:ext cx="4104000" cy="4104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7" name="Picture 8" descr="http://www.ftidi.hr/wp-content/themes/mycollege_child/images/ftidi-logo.png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Text Box 4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</a:p>
        </p:txBody>
      </p:sp>
      <p:pic>
        <p:nvPicPr>
          <p:cNvPr id="149" name="Picture 148"/>
          <p:cNvPicPr/>
          <p:nvPr/>
        </p:nvPicPr>
        <p:blipFill>
          <a:blip r:embed="rId4"/>
          <a:stretch/>
        </p:blipFill>
        <p:spPr>
          <a:xfrm>
            <a:off x="6566760" y="0"/>
            <a:ext cx="2577240" cy="288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R</a:t>
            </a:r>
            <a:r>
              <a:rPr lang="de-DE" sz="44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atnik</a:t>
            </a:r>
            <a:r>
              <a:rPr lang="hr-HR" sz="44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 (Izl 17,8–16)</a:t>
            </a:r>
            <a:endParaRPr lang="hr-HR" sz="4400" b="1" u="none" strike="noStrike">
              <a:solidFill>
                <a:srgbClr val="9999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68000" y="1599840"/>
            <a:ext cx="8351640" cy="525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Mladi vojskovođa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po čijemu nalogu (</a:t>
            </a:r>
            <a:r>
              <a:rPr lang="hr-HR" sz="2800" b="1" u="none" strike="noStrike">
                <a:solidFill>
                  <a:srgbClr val="FF3300"/>
                </a:solidFill>
                <a:effectLst/>
                <a:uFillTx/>
                <a:latin typeface="Times New Roman"/>
                <a:ea typeface="Times New Roman"/>
              </a:rPr>
              <a:t>v10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Mojsijevu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zadatak (</a:t>
            </a:r>
            <a:r>
              <a:rPr lang="hr-HR" sz="2400" b="1" i="1" u="none" strike="noStrike">
                <a:solidFill>
                  <a:srgbClr val="666600"/>
                </a:solidFill>
                <a:effectLst/>
                <a:uFillTx/>
                <a:latin typeface="Times New Roman"/>
                <a:ea typeface="Times New Roman"/>
              </a:rPr>
              <a:t>v9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Odabire borce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traje boj (</a:t>
            </a:r>
            <a:r>
              <a:rPr lang="hr-HR" sz="2400" b="1" i="1" u="none" strike="noStrik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v12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Dugo – cijeli dan  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Mojsijeva uloga (v10-12)?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Molitveno pokroviteljstvo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boju s Amalekom (v13) 7x 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עמלק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–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čiji boj (</a:t>
            </a:r>
            <a:r>
              <a:rPr lang="hr-HR" sz="2800" b="1" i="1" u="none" strike="noStrike">
                <a:solidFill>
                  <a:srgbClr val="FF3300"/>
                </a:solidFill>
                <a:effectLst/>
                <a:uFillTx/>
                <a:latin typeface="Times New Roman"/>
                <a:ea typeface="Times New Roman"/>
              </a:rPr>
              <a:t>16b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Rat Gospodnji protiv Amaleka (v16)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Korjenito suprotstavljanje (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“ja ću izbrisati” 14b)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2" name="Picture 5"/>
          <p:cNvPicPr/>
          <p:nvPr/>
        </p:nvPicPr>
        <p:blipFill>
          <a:blip r:embed="rId2"/>
          <a:stretch/>
        </p:blipFill>
        <p:spPr>
          <a:xfrm>
            <a:off x="4859280" y="1484280"/>
            <a:ext cx="4284720" cy="310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Text Box 6"/>
          <p:cNvSpPr/>
          <p:nvPr/>
        </p:nvSpPr>
        <p:spPr>
          <a:xfrm>
            <a:off x="5373720" y="969840"/>
            <a:ext cx="377028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Jošua u boju s Amalekom, Nicolas Poussin </a:t>
            </a:r>
            <a:br>
              <a:rPr sz="1200"/>
            </a:b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1593/94 – 1665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Poslužitelj </a:t>
            </a:r>
            <a:r>
              <a:rPr lang="de-DE" sz="54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i molitelj</a:t>
            </a:r>
            <a:r>
              <a:rPr lang="hr-HR" sz="54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 (Izl)</a:t>
            </a:r>
            <a:endParaRPr lang="hr-HR" sz="5400" b="1" u="none" strike="noStrike">
              <a:solidFill>
                <a:srgbClr val="9999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525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Jedini s Mojsijem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800" b="1" u="none" strike="noStrik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24,13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– gdje?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svetoj gori –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ostaju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400" b="1" u="none" strike="noStrik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v18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40 dana i 40 noći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Gdje boravi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800" b="1" u="none" strike="noStrike">
                <a:solidFill>
                  <a:srgbClr val="666600"/>
                </a:solidFill>
                <a:effectLst/>
                <a:uFillTx/>
                <a:latin typeface="Times New Roman"/>
                <a:ea typeface="Times New Roman"/>
              </a:rPr>
              <a:t>33,11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šatoru sastanka 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povremeno, a Jošua?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Stalno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Koje dobi (</a:t>
            </a:r>
            <a:r>
              <a:rPr lang="hr-HR" sz="2400" b="1" u="none" strike="noStrike">
                <a:solidFill>
                  <a:srgbClr val="666600"/>
                </a:solidFill>
                <a:effectLst/>
                <a:uFillTx/>
                <a:latin typeface="Times New Roman"/>
                <a:ea typeface="Times New Roman"/>
              </a:rPr>
              <a:t>33,11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Momak, “mali”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נער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ná‘ar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usp. 1 Sam 3, 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 Kr 3,7; Jer 1,6s)</a:t>
            </a:r>
            <a:endParaRPr lang="hr-HR" sz="28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16 poglavlja nakon Izl 17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6" name="Picture 4" descr="257"/>
          <p:cNvPicPr/>
          <p:nvPr/>
        </p:nvPicPr>
        <p:blipFill>
          <a:blip r:embed="rId2"/>
          <a:stretch/>
        </p:blipFill>
        <p:spPr>
          <a:xfrm>
            <a:off x="4668840" y="4149720"/>
            <a:ext cx="4475160" cy="2587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Picture 6" descr="http://upload.wikimedia.org/wikipedia/commons/thumb/1/18/Stiftshuette_Modell_Timnapark.jpg/330px-Stiftshuette_Modell_Timnapark.jpg"/>
          <p:cNvPicPr/>
          <p:nvPr/>
        </p:nvPicPr>
        <p:blipFill>
          <a:blip r:embed="rId3"/>
          <a:stretch/>
        </p:blipFill>
        <p:spPr>
          <a:xfrm>
            <a:off x="6000840" y="1989000"/>
            <a:ext cx="3143160" cy="2095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6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3" dur="1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0" dur="10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7" dur="1000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4" dur="1000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Izviđač (Br 13s)</a:t>
            </a:r>
            <a:endParaRPr lang="hr-HR" sz="4800" b="1" u="none" strike="noStrike">
              <a:solidFill>
                <a:srgbClr val="9999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68360" y="1483920"/>
            <a:ext cx="5183280" cy="537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Kakvu ulogu dobiva u </a:t>
            </a:r>
            <a:r>
              <a:rPr lang="hr-HR" sz="2000" b="1" u="none" strike="noStrike">
                <a:solidFill>
                  <a:srgbClr val="666600"/>
                </a:solidFill>
                <a:effectLst/>
                <a:uFillTx/>
                <a:latin typeface="Times New Roman"/>
                <a:ea typeface="Times New Roman"/>
              </a:rPr>
              <a:t>Br 13,2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Izvidjeti zemlju 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kojega plemena </a:t>
            </a:r>
            <a:r>
              <a:rPr lang="hr-HR" sz="2000" b="1" u="none" strike="noStrike">
                <a:solidFill>
                  <a:srgbClr val="666600"/>
                </a:solidFill>
                <a:effectLst/>
                <a:uFillTx/>
                <a:latin typeface="Times New Roman"/>
                <a:ea typeface="Times New Roman"/>
              </a:rPr>
              <a:t>(v8)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Efrajim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 se zove u </a:t>
            </a:r>
            <a:r>
              <a:rPr lang="hr-HR" sz="2000" b="1" u="none" strike="noStrik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Br 13,16b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000"/>
            </a:b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Pnz 32,44)?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Hošea &gt; Jošua –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to znači?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יהושׁע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</a:t>
            </a:r>
            <a:r>
              <a:rPr lang="hr-HR" sz="20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hošu</a:t>
            </a:r>
            <a:r>
              <a:rPr lang="hr-HR" sz="20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lang="hr-HR" sz="2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lang="hr-HR" sz="2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(jah + jaša)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Prevrat (Br </a:t>
            </a:r>
            <a:r>
              <a:rPr lang="hr-HR" sz="2000" b="1" u="none" strike="noStrike">
                <a:solidFill>
                  <a:srgbClr val="FF3300"/>
                </a:solidFill>
                <a:effectLst/>
                <a:uFillTx/>
                <a:latin typeface="Times New Roman"/>
                <a:ea typeface="Times New Roman"/>
              </a:rPr>
              <a:t>14,4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“Natrag u Egipat”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Jošua s Kalebom (iz Jude)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potresen (</a:t>
            </a:r>
            <a:r>
              <a:rPr lang="hr-H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14,6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– gesta?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Razdiru haljine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716000" y="3644640"/>
            <a:ext cx="4427640" cy="321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Reakcija (</a:t>
            </a:r>
            <a:r>
              <a:rPr lang="hr-HR" sz="2000" b="1" u="none" strike="noStrik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14,7.9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“dobra zemlja” (v7)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ispravljaju glasine: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“zemlja proždire” (13,32)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 bojte se!” (v9) –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ohrabruju zajednicu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Jedini će ući u zemlju (v30)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Nisu umrli nakon bune (v38)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1" name="Picture 5"/>
          <p:cNvPicPr/>
          <p:nvPr/>
        </p:nvPicPr>
        <p:blipFill>
          <a:blip r:embed="rId2"/>
          <a:stretch/>
        </p:blipFill>
        <p:spPr>
          <a:xfrm>
            <a:off x="5148360" y="0"/>
            <a:ext cx="3995640" cy="3524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4" dur="25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4" dur="250"/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125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9" dur="25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4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576443"/>
            <a:ext cx="8229600" cy="876046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8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Nasljednik (Br; Pnz)</a:t>
            </a:r>
            <a:endParaRPr lang="hr-HR" sz="4800" b="1" u="none" strike="noStrike">
              <a:solidFill>
                <a:srgbClr val="9999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56840" y="1483920"/>
            <a:ext cx="5483160" cy="537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Kakvo zaduženje (Br </a:t>
            </a:r>
            <a:r>
              <a:rPr lang="hr-HR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34,17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usp. 32,28)?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Podijeliti baštinu –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kime zajedno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 svećenikom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</a:t>
            </a:r>
            <a:r>
              <a:rPr lang="hr-H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nalog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400" b="1" u="none" strike="noStrik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Pnz 1,38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</a:t>
            </a:r>
            <a:r>
              <a:rPr lang="hr-HR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podsjeća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(31,3)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Izvršenje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Jošua prima poslanje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(Pnz 31,7) –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 koga?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Mojsija – </a:t>
            </a:r>
            <a:r>
              <a:rPr lang="hr-HR" sz="2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kim?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cijelom zajednicom 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Nalog? (</a:t>
            </a:r>
            <a:r>
              <a:rPr lang="hr-HR" sz="2000" b="1" u="none" strike="noStrike">
                <a:solidFill>
                  <a:srgbClr val="666600"/>
                </a:solidFill>
                <a:effectLst/>
                <a:uFillTx/>
                <a:latin typeface="Times New Roman"/>
                <a:ea typeface="Times New Roman"/>
              </a:rPr>
              <a:t>Pnz 31,7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– dvostruk: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narodom u zemlju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Predati u baštinu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će biti s tobom (31,8 usp. Izl 3,12)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5651280" y="1557000"/>
            <a:ext cx="3492360" cy="453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govori Mojsijev </a:t>
            </a:r>
            <a:r>
              <a:rPr lang="hr-HR" sz="2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psalam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Pnz 32 (v44)?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i Jošua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Osvrt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Kako prima poslanje u 34,9?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“zaređen”, 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ispunjen Duhom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5" name="Picture 5"/>
          <p:cNvPicPr/>
          <p:nvPr/>
        </p:nvPicPr>
        <p:blipFill>
          <a:blip r:embed="rId2"/>
          <a:stretch/>
        </p:blipFill>
        <p:spPr>
          <a:xfrm>
            <a:off x="5676840" y="4008600"/>
            <a:ext cx="3467160" cy="2849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Effect">
                      <p:stCondLst>
                        <p:cond delay="indefinite"/>
                      </p:stCondLst>
                      <p:childTnLst>
                        <p:par>
                          <p:cTn id="4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Effect">
                      <p:stCondLst>
                        <p:cond delay="indefinite"/>
                      </p:stCondLst>
                      <p:childTnLst>
                        <p:par>
                          <p:cTn id="5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39280" y="476280"/>
            <a:ext cx="5977080" cy="240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0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Dovršetak </a:t>
            </a:r>
            <a:br>
              <a:rPr sz="8000"/>
            </a:br>
            <a:r>
              <a:rPr lang="hr-HR" sz="80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velikog puta</a:t>
            </a:r>
            <a:endParaRPr lang="hr-HR" sz="8000" b="0" u="none" strike="noStrike">
              <a:solidFill>
                <a:srgbClr val="999900"/>
              </a:solidFill>
              <a:effectLst/>
              <a:uFillTx/>
              <a:latin typeface="Garamond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720000" y="3141720"/>
            <a:ext cx="701280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Slike iz </a:t>
            </a:r>
            <a:br>
              <a:rPr sz="4800"/>
            </a:br>
            <a:r>
              <a:rPr lang="hr-HR" sz="4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Knjige </a:t>
            </a:r>
            <a:br>
              <a:rPr sz="4800"/>
            </a:br>
            <a:r>
              <a:rPr lang="hr-HR" sz="4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Jošuine</a:t>
            </a:r>
            <a:endParaRPr lang="hr-HR" sz="4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68" name="Picture 4" descr="jericho"/>
          <p:cNvPicPr/>
          <p:nvPr/>
        </p:nvPicPr>
        <p:blipFill>
          <a:blip r:embed="rId2"/>
          <a:stretch/>
        </p:blipFill>
        <p:spPr>
          <a:xfrm>
            <a:off x="3475080" y="3141720"/>
            <a:ext cx="5668920" cy="371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Picture 4" descr="sepia_jesus_art_bible_quote_joshua_24_15_sticker-p217511995418403549envb3_400"/>
          <p:cNvPicPr/>
          <p:nvPr/>
        </p:nvPicPr>
        <p:blipFill>
          <a:blip r:embed="rId3"/>
          <a:stretch/>
        </p:blipFill>
        <p:spPr>
          <a:xfrm>
            <a:off x="6264360" y="0"/>
            <a:ext cx="2879640" cy="287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Application>Microsoft Office PowerPoint</Application>
  <PresentationFormat>On-screen Show (4:3)</PresentationFormat>
  <Slides>19</Slides>
  <Notes>1</Notes>
  <HiddenSlides>0</HiddenSlide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Jošua</vt:lpstr>
      <vt:lpstr>Uzdam se (Ps 52)</vt:lpstr>
      <vt:lpstr>Petoknjižje i  Povijesne knjige</vt:lpstr>
      <vt:lpstr>Jošua</vt:lpstr>
      <vt:lpstr>Ratnik (Izl 17,8–16)</vt:lpstr>
      <vt:lpstr>Poslužitelj i molitelj (Izl)</vt:lpstr>
      <vt:lpstr>Izviđač (Br 13s)</vt:lpstr>
      <vt:lpstr>Nasljednik (Br; Pnz)</vt:lpstr>
      <vt:lpstr>Dovršetak  velikog puta</vt:lpstr>
      <vt:lpstr>Dovršetak</vt:lpstr>
      <vt:lpstr>Božji projekt</vt:lpstr>
      <vt:lpstr>Ulazak u Zemlju </vt:lpstr>
      <vt:lpstr>Hajdemo u dom Gospodnji (Ps 122)</vt:lpstr>
      <vt:lpstr>Jošua u susretu s neznancem </vt:lpstr>
      <vt:lpstr>Susret s Bogom? </vt:lpstr>
      <vt:lpstr>Osvajanje Jerihona (Jš 6)</vt:lpstr>
      <vt:lpstr>Jošua čita Zakon (Jš 8,30–35) 1</vt:lpstr>
      <vt:lpstr>Jošua čita Zakon (Jš 8,30–35) 2</vt:lpstr>
      <vt:lpstr>Savez u Šekemu Jš 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Jošua</dc:title>
  <dc:subject/>
  <dc:creator>ured</dc:creator>
  <dc:description/>
  <cp:lastModifiedBy/>
  <cp:revision>71</cp:revision>
  <cp:lastPrinted>2025-11-11T06:56:24Z</cp:lastPrinted>
  <dcterms:created xsi:type="dcterms:W3CDTF">2014-10-24T07:48:55Z</dcterms:created>
  <dcterms:modified xsi:type="dcterms:W3CDTF">2025-11-11T06:03:59Z</dcterms:modified>
  <dc:language>hr-HR</dc:language>
</cp:coreProperties>
</file>