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7" r:id="rId3"/>
    <p:sldMasterId id="2147483664" r:id="rId4"/>
    <p:sldMasterId id="2147483666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381E-E9EF-4099-A740-3A8741D118A3}" v="24" dt="2025-11-04T06:16:59.612"/>
    <p1510:client id="{8329B1D3-6680-4A89-9AE7-6386896FB56C}" v="1" dt="2025-11-04T06:12:3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 Bilić" userId="d6f9c7eff2eee113" providerId="Windows Live" clId="Web-{540A381E-E9EF-4099-A740-3A8741D118A3}"/>
    <pc:docChg chg="modSld">
      <pc:chgData name="Niko Bilić" userId="d6f9c7eff2eee113" providerId="Windows Live" clId="Web-{540A381E-E9EF-4099-A740-3A8741D118A3}" dt="2025-11-04T06:16:59.612" v="23" actId="1076"/>
      <pc:docMkLst>
        <pc:docMk/>
      </pc:docMkLst>
      <pc:sldChg chg="modSp">
        <pc:chgData name="Niko Bilić" userId="d6f9c7eff2eee113" providerId="Windows Live" clId="Web-{540A381E-E9EF-4099-A740-3A8741D118A3}" dt="2025-11-04T06:14:26.825" v="17" actId="20577"/>
        <pc:sldMkLst>
          <pc:docMk/>
          <pc:sldMk cId="0" sldId="267"/>
        </pc:sldMkLst>
        <pc:spChg chg="mod">
          <ac:chgData name="Niko Bilić" userId="d6f9c7eff2eee113" providerId="Windows Live" clId="Web-{540A381E-E9EF-4099-A740-3A8741D118A3}" dt="2025-11-04T06:14:26.825" v="17" actId="20577"/>
          <ac:spMkLst>
            <pc:docMk/>
            <pc:sldMk cId="0" sldId="267"/>
            <ac:spMk id="217" creationId="{00000000-0000-0000-0000-000000000000}"/>
          </ac:spMkLst>
        </pc:spChg>
      </pc:sldChg>
      <pc:sldChg chg="modSp">
        <pc:chgData name="Niko Bilić" userId="d6f9c7eff2eee113" providerId="Windows Live" clId="Web-{540A381E-E9EF-4099-A740-3A8741D118A3}" dt="2025-11-04T06:15:38.452" v="20" actId="20577"/>
        <pc:sldMkLst>
          <pc:docMk/>
          <pc:sldMk cId="0" sldId="268"/>
        </pc:sldMkLst>
        <pc:spChg chg="mod">
          <ac:chgData name="Niko Bilić" userId="d6f9c7eff2eee113" providerId="Windows Live" clId="Web-{540A381E-E9EF-4099-A740-3A8741D118A3}" dt="2025-11-04T06:15:38.452" v="20" actId="20577"/>
          <ac:spMkLst>
            <pc:docMk/>
            <pc:sldMk cId="0" sldId="268"/>
            <ac:spMk id="220" creationId="{00000000-0000-0000-0000-000000000000}"/>
          </ac:spMkLst>
        </pc:spChg>
      </pc:sldChg>
      <pc:sldChg chg="modSp">
        <pc:chgData name="Niko Bilić" userId="d6f9c7eff2eee113" providerId="Windows Live" clId="Web-{540A381E-E9EF-4099-A740-3A8741D118A3}" dt="2025-11-04T06:15:54.500" v="22" actId="20577"/>
        <pc:sldMkLst>
          <pc:docMk/>
          <pc:sldMk cId="0" sldId="269"/>
        </pc:sldMkLst>
        <pc:spChg chg="mod">
          <ac:chgData name="Niko Bilić" userId="d6f9c7eff2eee113" providerId="Windows Live" clId="Web-{540A381E-E9EF-4099-A740-3A8741D118A3}" dt="2025-11-04T06:15:54.500" v="22" actId="20577"/>
          <ac:spMkLst>
            <pc:docMk/>
            <pc:sldMk cId="0" sldId="269"/>
            <ac:spMk id="224" creationId="{00000000-0000-0000-0000-000000000000}"/>
          </ac:spMkLst>
        </pc:spChg>
      </pc:sldChg>
      <pc:sldChg chg="modSp">
        <pc:chgData name="Niko Bilić" userId="d6f9c7eff2eee113" providerId="Windows Live" clId="Web-{540A381E-E9EF-4099-A740-3A8741D118A3}" dt="2025-11-04T06:16:59.612" v="23" actId="1076"/>
        <pc:sldMkLst>
          <pc:docMk/>
          <pc:sldMk cId="0" sldId="270"/>
        </pc:sldMkLst>
        <pc:spChg chg="mod">
          <ac:chgData name="Niko Bilić" userId="d6f9c7eff2eee113" providerId="Windows Live" clId="Web-{540A381E-E9EF-4099-A740-3A8741D118A3}" dt="2025-11-04T06:16:59.612" v="23" actId="1076"/>
          <ac:spMkLst>
            <pc:docMk/>
            <pc:sldMk cId="0" sldId="270"/>
            <ac:spMk id="228" creationId="{00000000-0000-0000-0000-000000000000}"/>
          </ac:spMkLst>
        </pc:spChg>
      </pc:sldChg>
    </pc:docChg>
  </pc:docChgLst>
  <pc:docChgLst>
    <pc:chgData name="Niko Bilić" userId="d6f9c7eff2eee113" providerId="Windows Live" clId="Web-{8329B1D3-6680-4A89-9AE7-6386896FB56C}"/>
    <pc:docChg chg="modSld">
      <pc:chgData name="Niko Bilić" userId="d6f9c7eff2eee113" providerId="Windows Live" clId="Web-{8329B1D3-6680-4A89-9AE7-6386896FB56C}" dt="2025-11-04T06:12:33.884" v="0" actId="20577"/>
      <pc:docMkLst>
        <pc:docMk/>
      </pc:docMkLst>
      <pc:sldChg chg="modSp">
        <pc:chgData name="Niko Bilić" userId="d6f9c7eff2eee113" providerId="Windows Live" clId="Web-{8329B1D3-6680-4A89-9AE7-6386896FB56C}" dt="2025-11-04T06:12:33.884" v="0" actId="20577"/>
        <pc:sldMkLst>
          <pc:docMk/>
          <pc:sldMk cId="0" sldId="262"/>
        </pc:sldMkLst>
        <pc:spChg chg="mod">
          <ac:chgData name="Niko Bilić" userId="d6f9c7eff2eee113" providerId="Windows Live" clId="Web-{8329B1D3-6680-4A89-9AE7-6386896FB56C}" dt="2025-11-04T06:12:33.884" v="0" actId="20577"/>
          <ac:spMkLst>
            <pc:docMk/>
            <pc:sldMk cId="0" sldId="262"/>
            <ac:spMk id="1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/>
          <a:p>
            <a:pPr marL="216000" indent="0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sz06_brsz007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 idx="27"/>
          </p:nvPr>
        </p:nvSpPr>
        <p:spPr>
          <a:xfrm>
            <a:off x="362736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>
            <a:lvl1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29.10.2013</a:t>
            </a:r>
          </a:p>
        </p:txBody>
      </p:sp>
      <p:sp>
        <p:nvSpPr>
          <p:cNvPr id="16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52480" y="4125600"/>
            <a:ext cx="469584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ftr" idx="28"/>
          </p:nvPr>
        </p:nvSpPr>
        <p:spPr>
          <a:xfrm>
            <a:off x="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b">
            <a:noAutofit/>
          </a:bodyPr>
          <a:lstStyle>
            <a:lvl1pPr marL="216000" indent="0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 idx="29"/>
          </p:nvPr>
        </p:nvSpPr>
        <p:spPr>
          <a:xfrm>
            <a:off x="362736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b">
            <a:noAutofit/>
          </a:bodyPr>
          <a:lstStyle>
            <a:lvl1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6343DF08-1A07-44B2-8712-B5EA30F37F86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sz06_brsz007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Rectangle 3"/>
          <p:cNvSpPr/>
          <p:nvPr/>
        </p:nvSpPr>
        <p:spPr>
          <a:xfrm>
            <a:off x="362736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29.10.2013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Rectangle 6"/>
          <p:cNvSpPr/>
          <p:nvPr/>
        </p:nvSpPr>
        <p:spPr>
          <a:xfrm>
            <a:off x="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amdg.eu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Rectangle 7"/>
          <p:cNvSpPr/>
          <p:nvPr/>
        </p:nvSpPr>
        <p:spPr>
          <a:xfrm>
            <a:off x="362736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CCF5F7CC-4087-4F17-8FA7-ACA2B3B844DF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Rectangle 2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sz007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Rectangle 3"/>
          <p:cNvSpPr/>
          <p:nvPr/>
        </p:nvSpPr>
        <p:spPr>
          <a:xfrm>
            <a:off x="362736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7F669965-992E-4D63-A99A-7E94EAEA0118}" type="datetime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03.11.2025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Rectangle 6"/>
          <p:cNvSpPr/>
          <p:nvPr/>
        </p:nvSpPr>
        <p:spPr>
          <a:xfrm>
            <a:off x="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amdg.eu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Rectangle 7"/>
          <p:cNvSpPr/>
          <p:nvPr/>
        </p:nvSpPr>
        <p:spPr>
          <a:xfrm>
            <a:off x="362736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930729AB-AA54-4480-A921-775FDF1AC7C2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852480" y="4125600"/>
            <a:ext cx="469584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10"/>
          <p:cNvSpPr/>
          <p:nvPr/>
        </p:nvSpPr>
        <p:spPr>
          <a:xfrm>
            <a:off x="0" y="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Rectangle 5"/>
          <p:cNvSpPr/>
          <p:nvPr/>
        </p:nvSpPr>
        <p:spPr>
          <a:xfrm>
            <a:off x="4921200" y="0"/>
            <a:ext cx="376416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031DCA63-B244-4823-968E-27D77E3058F3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3.11.2025.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Rectangle 8"/>
          <p:cNvSpPr/>
          <p:nvPr/>
        </p:nvSpPr>
        <p:spPr>
          <a:xfrm>
            <a:off x="0" y="6080040"/>
            <a:ext cx="37638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Rectangle 9"/>
          <p:cNvSpPr/>
          <p:nvPr/>
        </p:nvSpPr>
        <p:spPr>
          <a:xfrm>
            <a:off x="4921200" y="6080040"/>
            <a:ext cx="376416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AC47664E-B417-4A28-8F89-90F64D6C0CC6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4640" y="480960"/>
            <a:ext cx="3198960" cy="2398680"/>
          </a:xfrm>
          <a:prstGeom prst="rect">
            <a:avLst/>
          </a:prstGeom>
          <a:ln w="0">
            <a:noFill/>
          </a:ln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1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sz06_brsz007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Rectangle 13"/>
          <p:cNvSpPr/>
          <p:nvPr/>
        </p:nvSpPr>
        <p:spPr>
          <a:xfrm>
            <a:off x="362736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29.10.2013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Rectangle 14"/>
          <p:cNvSpPr/>
          <p:nvPr/>
        </p:nvSpPr>
        <p:spPr>
          <a:xfrm>
            <a:off x="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amdg.eu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Rectangle 15"/>
          <p:cNvSpPr/>
          <p:nvPr/>
        </p:nvSpPr>
        <p:spPr>
          <a:xfrm>
            <a:off x="362736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6D7D35E8-DB29-40DA-B890-668AB6B1CF96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Rectangle 16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sz007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Rectangle 17"/>
          <p:cNvSpPr/>
          <p:nvPr/>
        </p:nvSpPr>
        <p:spPr>
          <a:xfrm>
            <a:off x="362736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C68967A9-FABF-4EDD-88A3-6FDB91760E67}" type="datetime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03.11.2025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Rectangle 18"/>
          <p:cNvSpPr/>
          <p:nvPr/>
        </p:nvSpPr>
        <p:spPr>
          <a:xfrm>
            <a:off x="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amdg.eu</a:t>
            </a:r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Rectangle 19"/>
          <p:cNvSpPr/>
          <p:nvPr/>
        </p:nvSpPr>
        <p:spPr>
          <a:xfrm>
            <a:off x="362736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321498D1-EDFE-4602-947D-DB85E3CC4AB6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fld>
            <a:endParaRPr lang="hr-HR" sz="11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852480" y="4125600"/>
            <a:ext cx="469584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63405E-9DDD-45A3-A007-BBCF51BEDE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78785C-E3EE-4B3D-955B-B758F34CC35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432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320 h 3840"/>
                <a:gd name="GluePoint5X" fmla="*/ 0 w 1824"/>
                <a:gd name="GluePoint5Y" fmla="*/ 432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80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8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8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432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320 h 3840"/>
                <a:gd name="GluePoint5X" fmla="*/ 0 w 1824"/>
                <a:gd name="GluePoint5Y" fmla="*/ 432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53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5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5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5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9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D6DE8EDA-198B-4DCC-9345-22D046828F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56F7FEA-93F0-4838-83F4-13F5D8DDF2B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amdg.eu sz007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1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AD5C05-F8CD-4502-89DB-03A530896AE0}" type="slidenum">
              <a:rPr lang="hr-HR" sz="1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546120"/>
            <a:chOff x="0" y="0"/>
            <a:chExt cx="9144000" cy="546120"/>
          </a:xfrm>
        </p:grpSpPr>
        <p:sp>
          <p:nvSpPr>
            <p:cNvPr id="5" name="Rectangle 5"/>
            <p:cNvSpPr/>
            <p:nvPr/>
          </p:nvSpPr>
          <p:spPr>
            <a:xfrm>
              <a:off x="0" y="0"/>
              <a:ext cx="285840" cy="5335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>
              <a:off x="412920" y="135000"/>
              <a:ext cx="8731080" cy="274680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409680" y="135000"/>
              <a:ext cx="137880" cy="141120"/>
            </a:xfrm>
            <a:prstGeom prst="rect">
              <a:avLst/>
            </a:prstGeom>
            <a:solidFill>
              <a:srgbClr val="CCCC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547560" y="0"/>
              <a:ext cx="139680" cy="138240"/>
            </a:xfrm>
            <a:prstGeom prst="rect">
              <a:avLst/>
            </a:prstGeom>
            <a:solidFill>
              <a:srgbClr val="CCCC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547560" y="135000"/>
              <a:ext cx="139680" cy="141120"/>
            </a:xfrm>
            <a:prstGeom prst="rect">
              <a:avLst/>
            </a:pr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274680" y="274680"/>
              <a:ext cx="136440" cy="138240"/>
            </a:xfrm>
            <a:prstGeom prst="rect">
              <a:avLst/>
            </a:prstGeom>
            <a:solidFill>
              <a:srgbClr val="CCCC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31760" y="136440"/>
              <a:ext cx="141120" cy="138240"/>
            </a:xfrm>
            <a:prstGeom prst="rect">
              <a:avLst/>
            </a:prstGeom>
            <a:solidFill>
              <a:srgbClr val="0000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09680" y="271440"/>
              <a:ext cx="137880" cy="138240"/>
            </a:xfrm>
            <a:prstGeom prst="rect">
              <a:avLst/>
            </a:pr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274680" y="409680"/>
              <a:ext cx="136440" cy="136440"/>
            </a:xfrm>
            <a:prstGeom prst="rect">
              <a:avLst/>
            </a:pr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" name="PlaceHolder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1980720"/>
            <a:ext cx="8229600" cy="3886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007D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9999CC"/>
              </a:buClr>
              <a:buSzPct val="70000"/>
              <a:buFont typeface="Wingdings" charset="2"/>
              <a:buChar char="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7D"/>
              </a:buClr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dt" idx="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&lt;date/time&gt;25.10.2012.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ctangle 3"/>
            <p:cNvSpPr/>
            <p:nvPr/>
          </p:nvSpPr>
          <p:spPr>
            <a:xfrm>
              <a:off x="0" y="0"/>
              <a:ext cx="3505320" cy="6858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Rectangle 4"/>
            <p:cNvSpPr/>
            <p:nvPr/>
          </p:nvSpPr>
          <p:spPr>
            <a:xfrm>
              <a:off x="1716120" y="1690560"/>
              <a:ext cx="7427880" cy="2533680"/>
            </a:xfrm>
            <a:prstGeom prst="rect">
              <a:avLst/>
            </a:prstGeom>
            <a:solidFill>
              <a:srgbClr val="0000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" name="Group 5"/>
            <p:cNvGrpSpPr/>
            <p:nvPr/>
          </p:nvGrpSpPr>
          <p:grpSpPr>
            <a:xfrm>
              <a:off x="0" y="1066680"/>
              <a:ext cx="2867040" cy="3157560"/>
              <a:chOff x="0" y="1066680"/>
              <a:chExt cx="2867040" cy="3157560"/>
            </a:xfrm>
          </p:grpSpPr>
          <p:sp>
            <p:nvSpPr>
              <p:cNvPr id="21" name="Rectangle 6"/>
              <p:cNvSpPr/>
              <p:nvPr/>
            </p:nvSpPr>
            <p:spPr>
              <a:xfrm>
                <a:off x="573120" y="3583080"/>
                <a:ext cx="576360" cy="6411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" name="Rectangle 7"/>
              <p:cNvSpPr/>
              <p:nvPr/>
            </p:nvSpPr>
            <p:spPr>
              <a:xfrm>
                <a:off x="1716120" y="1690560"/>
                <a:ext cx="574560" cy="64296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" name="Rectangle 8"/>
              <p:cNvSpPr/>
              <p:nvPr/>
            </p:nvSpPr>
            <p:spPr>
              <a:xfrm>
                <a:off x="2281320" y="1066680"/>
                <a:ext cx="585720" cy="6350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" name="Rectangle 9"/>
              <p:cNvSpPr/>
              <p:nvPr/>
            </p:nvSpPr>
            <p:spPr>
              <a:xfrm>
                <a:off x="1141560" y="3583080"/>
                <a:ext cx="583920" cy="64116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" name="Rectangle 10"/>
              <p:cNvSpPr/>
              <p:nvPr/>
            </p:nvSpPr>
            <p:spPr>
              <a:xfrm>
                <a:off x="2281320" y="1690560"/>
                <a:ext cx="585720" cy="6429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" name="Rectangle 11"/>
              <p:cNvSpPr/>
              <p:nvPr/>
            </p:nvSpPr>
            <p:spPr>
              <a:xfrm>
                <a:off x="1141560" y="2324160"/>
                <a:ext cx="583920" cy="6332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" name="Rectangle 12"/>
              <p:cNvSpPr/>
              <p:nvPr/>
            </p:nvSpPr>
            <p:spPr>
              <a:xfrm>
                <a:off x="0" y="2324160"/>
                <a:ext cx="582480" cy="63324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Rectangle 13"/>
              <p:cNvSpPr/>
              <p:nvPr/>
            </p:nvSpPr>
            <p:spPr>
              <a:xfrm>
                <a:off x="1716120" y="2324160"/>
                <a:ext cx="574560" cy="63324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Rectangle 14"/>
              <p:cNvSpPr/>
              <p:nvPr/>
            </p:nvSpPr>
            <p:spPr>
              <a:xfrm>
                <a:off x="573120" y="2948040"/>
                <a:ext cx="576360" cy="64440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Rectangle 15"/>
              <p:cNvSpPr/>
              <p:nvPr/>
            </p:nvSpPr>
            <p:spPr>
              <a:xfrm>
                <a:off x="1141560" y="2948040"/>
                <a:ext cx="583920" cy="64440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80720"/>
            <a:ext cx="8229600" cy="3886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007D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9999CC"/>
              </a:buClr>
              <a:buSzPct val="70000"/>
              <a:buFont typeface="Wingdings" charset="2"/>
              <a:buChar char="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7D"/>
              </a:buClr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dt" idx="4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&lt;date/time&gt;25.10.2012.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amdg.eu sz007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0DAE74-AA96-4F65-B7CC-17E92E32A5F8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</a:rPr>
              <a:t>‹#›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dt" idx="2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1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1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 idx="2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 idx="2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1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E0E2F6-B43A-4264-9657-E4646CB8E9BD}" type="slidenum">
              <a:rPr lang="hr-HR" sz="1200" b="1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2" name="Rectangle 3"/>
            <p:cNvSpPr/>
            <p:nvPr/>
          </p:nvSpPr>
          <p:spPr>
            <a:xfrm>
              <a:off x="0" y="0"/>
              <a:ext cx="3505320" cy="6858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Rectangle 4"/>
            <p:cNvSpPr/>
            <p:nvPr/>
          </p:nvSpPr>
          <p:spPr>
            <a:xfrm>
              <a:off x="1716120" y="1690560"/>
              <a:ext cx="7427880" cy="2533680"/>
            </a:xfrm>
            <a:prstGeom prst="rect">
              <a:avLst/>
            </a:prstGeom>
            <a:solidFill>
              <a:srgbClr val="0000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34" name="Group 5"/>
            <p:cNvGrpSpPr/>
            <p:nvPr/>
          </p:nvGrpSpPr>
          <p:grpSpPr>
            <a:xfrm>
              <a:off x="0" y="1066680"/>
              <a:ext cx="2867040" cy="3157560"/>
              <a:chOff x="0" y="1066680"/>
              <a:chExt cx="2867040" cy="3157560"/>
            </a:xfrm>
          </p:grpSpPr>
          <p:sp>
            <p:nvSpPr>
              <p:cNvPr id="135" name="Rectangle 6"/>
              <p:cNvSpPr/>
              <p:nvPr/>
            </p:nvSpPr>
            <p:spPr>
              <a:xfrm>
                <a:off x="573120" y="3583080"/>
                <a:ext cx="576360" cy="6411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" name="Rectangle 7"/>
              <p:cNvSpPr/>
              <p:nvPr/>
            </p:nvSpPr>
            <p:spPr>
              <a:xfrm>
                <a:off x="1716120" y="1690560"/>
                <a:ext cx="574560" cy="64296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" name="Rectangle 8"/>
              <p:cNvSpPr/>
              <p:nvPr/>
            </p:nvSpPr>
            <p:spPr>
              <a:xfrm>
                <a:off x="2281320" y="1066680"/>
                <a:ext cx="585720" cy="6350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" name="Rectangle 9"/>
              <p:cNvSpPr/>
              <p:nvPr/>
            </p:nvSpPr>
            <p:spPr>
              <a:xfrm>
                <a:off x="1141560" y="3583080"/>
                <a:ext cx="583920" cy="64116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" name="Rectangle 10"/>
              <p:cNvSpPr/>
              <p:nvPr/>
            </p:nvSpPr>
            <p:spPr>
              <a:xfrm>
                <a:off x="2281320" y="1690560"/>
                <a:ext cx="585720" cy="6429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" name="Rectangle 11"/>
              <p:cNvSpPr/>
              <p:nvPr/>
            </p:nvSpPr>
            <p:spPr>
              <a:xfrm>
                <a:off x="1141560" y="2324160"/>
                <a:ext cx="583920" cy="6332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" name="Rectangle 12"/>
              <p:cNvSpPr/>
              <p:nvPr/>
            </p:nvSpPr>
            <p:spPr>
              <a:xfrm>
                <a:off x="0" y="2324160"/>
                <a:ext cx="582480" cy="63324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" name="Rectangle 13"/>
              <p:cNvSpPr/>
              <p:nvPr/>
            </p:nvSpPr>
            <p:spPr>
              <a:xfrm>
                <a:off x="1716120" y="2324160"/>
                <a:ext cx="574560" cy="63324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" name="Rectangle 14"/>
              <p:cNvSpPr/>
              <p:nvPr/>
            </p:nvSpPr>
            <p:spPr>
              <a:xfrm>
                <a:off x="573120" y="2948040"/>
                <a:ext cx="576360" cy="64440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" name="Rectangle 15"/>
              <p:cNvSpPr/>
              <p:nvPr/>
            </p:nvSpPr>
            <p:spPr>
              <a:xfrm>
                <a:off x="1141560" y="2948040"/>
                <a:ext cx="583920" cy="64440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980720"/>
            <a:ext cx="8229600" cy="3886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007D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9999CC"/>
              </a:buClr>
              <a:buSzPct val="70000"/>
              <a:buFont typeface="Wingdings" charset="2"/>
              <a:buChar char="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7D"/>
              </a:buClr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dt" idx="24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&lt;date/time&gt;25.10.2012.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ftr" idx="2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amdg.eu sz007</a:t>
            </a:r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sldNum" idx="26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92FE1F-2A2E-4AD1-B17E-15139A1B51BF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</a:rPr>
              <a:t>‹#›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362320" y="2301840"/>
            <a:ext cx="6781680" cy="14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800" b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Knjiga Brojeva – Br</a:t>
            </a:r>
            <a:endParaRPr lang="hr-HR" sz="5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Text Box 6"/>
          <p:cNvSpPr/>
          <p:nvPr/>
        </p:nvSpPr>
        <p:spPr>
          <a:xfrm>
            <a:off x="1187280" y="189000"/>
            <a:ext cx="52009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Družbe Isusove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Jordanovac 110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endParaRPr lang="hr-HR" sz="1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3" name="Picture 5" descr="http://www.ftidi.hr/wp-content/themes/mycollege_child/images/ftidi-logo.png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Picture 173"/>
          <p:cNvPicPr/>
          <p:nvPr/>
        </p:nvPicPr>
        <p:blipFill>
          <a:blip r:embed="rId4"/>
          <a:stretch/>
        </p:blipFill>
        <p:spPr>
          <a:xfrm>
            <a:off x="6780960" y="0"/>
            <a:ext cx="2416320" cy="270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41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Kroz pustinju (10,11–21,35)</a:t>
            </a: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415520"/>
            <a:ext cx="8229600" cy="544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10,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11s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nov početak –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Kada? Koji znak?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20. 2. 2. – 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Rezultat: 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10,13-12,16 Sinaj → Paran (12,16) – sukobi: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c11: mana i prepelice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c12: Mirjam i Aron se bune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13,1-20,13 Kadeš i okolica – sukobi: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c13s: izviđači u Obećanoj zemlji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c16s: Korahova buna 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20,1-13: Meripske vode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20,14-21,35 Kadeš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→ Moapske poljane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Sukobi: Edom, Kanaan, Amorejci 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Zmije (21,4–9)</a:t>
            </a:r>
          </a:p>
        </p:txBody>
      </p:sp>
      <p:pic>
        <p:nvPicPr>
          <p:cNvPr id="209" name="Picture 4"/>
          <p:cNvPicPr/>
          <p:nvPr/>
        </p:nvPicPr>
        <p:blipFill>
          <a:blip r:embed="rId2"/>
          <a:stretch/>
        </p:blipFill>
        <p:spPr>
          <a:xfrm>
            <a:off x="5867280" y="4390920"/>
            <a:ext cx="3276720" cy="246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Text Box 6"/>
          <p:cNvSpPr/>
          <p:nvPr/>
        </p:nvSpPr>
        <p:spPr>
          <a:xfrm>
            <a:off x="2662200" y="1765440"/>
            <a:ext cx="284976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Oblak se diže</a:t>
            </a:r>
          </a:p>
        </p:txBody>
      </p:sp>
      <p:sp>
        <p:nvSpPr>
          <p:cNvPr id="211" name="Text Box 7"/>
          <p:cNvSpPr/>
          <p:nvPr/>
        </p:nvSpPr>
        <p:spPr>
          <a:xfrm>
            <a:off x="2522520" y="2116080"/>
            <a:ext cx="407052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“sinovi Izraelovi kreću...” </a:t>
            </a:r>
          </a:p>
        </p:txBody>
      </p:sp>
      <p:pic>
        <p:nvPicPr>
          <p:cNvPr id="212" name="Picture 5"/>
          <p:cNvPicPr/>
          <p:nvPr/>
        </p:nvPicPr>
        <p:blipFill>
          <a:blip r:embed="rId3"/>
          <a:stretch/>
        </p:blipFill>
        <p:spPr>
          <a:xfrm>
            <a:off x="7221600" y="0"/>
            <a:ext cx="1922400" cy="2344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2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12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Mojsije, Aron i Mirjam (Br 12)</a:t>
            </a: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114560"/>
            <a:ext cx="8229600" cy="574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Tko rješava sukob? (Br </a:t>
            </a: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12,4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):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“Vas troje u šator sastanka…” – Bog 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Motiv sukoba u 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v2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“Zar je Bog samo Mojsiju govorio?”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Metoda glasine i trača (3. jd)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Prvi razlog (iz </a:t>
            </a: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12,1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 prešućuju: 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Žena strankinja (v1)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Bog Aronu? (usp. Lev 10,8; Br 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18,8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čisto (Lev 10,8)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“Tebi, evo, povjeravam brigu o onom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što se meni prinosi.” (Br 18,8) 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Bog sada govori i sestri Mirjam (12,6-8)</a:t>
            </a:r>
          </a:p>
        </p:txBody>
      </p:sp>
      <p:pic>
        <p:nvPicPr>
          <p:cNvPr id="215" name="Picture 4" descr="exodus1copy(g)"/>
          <p:cNvPicPr/>
          <p:nvPr/>
        </p:nvPicPr>
        <p:blipFill>
          <a:blip r:embed="rId2"/>
          <a:stretch/>
        </p:blipFill>
        <p:spPr>
          <a:xfrm>
            <a:off x="6691320" y="1828800"/>
            <a:ext cx="2452680" cy="3886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4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9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Rješenje sukoba</a:t>
            </a: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326960"/>
            <a:ext cx="8229600" cy="553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2950" lvl="1" indent="-28575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Neistina na početku</a:t>
            </a:r>
            <a:endParaRPr lang="en-US" dirty="0"/>
          </a:p>
          <a:p>
            <a:pPr marL="342900" indent="-34290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Aronov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postupak </a:t>
            </a:r>
            <a:br>
              <a:rPr sz="3200" dirty="0"/>
            </a:b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(Br </a:t>
            </a:r>
            <a:r>
              <a:rPr lang="hr-HR" sz="32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12,11s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):</a:t>
            </a:r>
          </a:p>
          <a:p>
            <a:pPr marL="742950" lvl="1" indent="-28575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Priznaje “grijeh” (v11)</a:t>
            </a:r>
          </a:p>
          <a:p>
            <a:pPr marL="742950" lvl="1" indent="-28575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traži zagovor </a:t>
            </a:r>
            <a:r>
              <a:rPr lang="hr-HR" sz="2800" b="1" dirty="0">
                <a:solidFill>
                  <a:srgbClr val="000000"/>
                </a:solidFill>
                <a:latin typeface="Times New Roman"/>
              </a:rPr>
              <a:t>za sestru pogođenu gubom 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(v12)</a:t>
            </a:r>
          </a:p>
          <a:p>
            <a:pPr marL="1143000" lvl="2" indent="-228600">
              <a:lnSpc>
                <a:spcPct val="100000"/>
              </a:lnSpc>
              <a:spcBef>
                <a:spcPts val="601"/>
              </a:spcBef>
              <a:buClr>
                <a:srgbClr val="00007D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već ima iskustva iz </a:t>
            </a:r>
            <a:r>
              <a:rPr lang="hr-HR" sz="2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Izl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32</a:t>
            </a:r>
          </a:p>
          <a:p>
            <a:pPr marL="742950" lvl="1" indent="-28575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Kad narod kreće? (</a:t>
            </a:r>
            <a:r>
              <a:rPr lang="hr-HR" sz="28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v15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) </a:t>
            </a:r>
          </a:p>
          <a:p>
            <a:pPr marL="342900" indent="-34290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Čekaju dok Mirjam ne ozdravi – autoritet</a:t>
            </a:r>
          </a:p>
          <a:p>
            <a:pPr marL="742950" lvl="1" indent="-28575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“</a:t>
            </a:r>
            <a:r>
              <a:rPr lang="it-IT" sz="28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Javljam</a:t>
            </a:r>
            <a:r>
              <a:rPr lang="it-IT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se </a:t>
            </a:r>
            <a:r>
              <a:rPr lang="it-IT" sz="28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proroku</a:t>
            </a:r>
            <a:r>
              <a:rPr lang="it-IT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…” (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v</a:t>
            </a:r>
            <a:r>
              <a:rPr lang="it-IT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usp. </a:t>
            </a:r>
            <a:r>
              <a:rPr lang="hr-HR" sz="2800" b="1" u="none" strike="noStrike" dirty="0" err="1">
                <a:solidFill>
                  <a:srgbClr val="FF3300"/>
                </a:solidFill>
                <a:effectLst/>
                <a:uFillTx/>
                <a:latin typeface="Times New Roman"/>
              </a:rPr>
              <a:t>Izl</a:t>
            </a:r>
            <a:r>
              <a:rPr lang="hr-HR" sz="28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 15,20</a:t>
            </a:r>
            <a:r>
              <a:rPr lang="it-IT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  <a:endParaRPr lang="hr-HR" sz="2800" b="1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2900" indent="-34290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Mirjam je proročica (</a:t>
            </a:r>
            <a:r>
              <a:rPr lang="hr-HR" sz="3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Izl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15,20)</a:t>
            </a:r>
          </a:p>
        </p:txBody>
      </p:sp>
      <p:pic>
        <p:nvPicPr>
          <p:cNvPr id="218" name="Picture 5" descr="Moses_Aaron_MiriamWeb"/>
          <p:cNvPicPr/>
          <p:nvPr/>
        </p:nvPicPr>
        <p:blipFill>
          <a:blip r:embed="rId2"/>
          <a:stretch/>
        </p:blipFill>
        <p:spPr>
          <a:xfrm>
            <a:off x="4915080" y="0"/>
            <a:ext cx="4228920" cy="307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Jošua u Br</a:t>
            </a: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6840" y="1163520"/>
            <a:ext cx="4946760" cy="569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Kakvu ulogu dobiva </a:t>
            </a:r>
            <a:br>
              <a:rPr sz="2800" dirty="0"/>
            </a:b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u Br </a:t>
            </a:r>
            <a:r>
              <a:rPr lang="hr-HR" sz="28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13,2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?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Izvidjeti zemlju 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Iz kojega plemena (</a:t>
            </a:r>
            <a:r>
              <a:rPr lang="hr-HR" sz="28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v8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)?</a:t>
            </a: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Efrajim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Kako se zove? (</a:t>
            </a:r>
            <a:r>
              <a:rPr lang="hr-HR" sz="28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v16b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br>
              <a:rPr sz="2800" dirty="0"/>
            </a:b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usp. </a:t>
            </a:r>
            <a:r>
              <a:rPr lang="hr-HR" sz="28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Pnz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32,44 HB)</a:t>
            </a: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Hošea → Jošua </a:t>
            </a: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2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יהושׁע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32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j</a:t>
            </a:r>
            <a:r>
              <a:rPr lang="hr-HR" sz="3200" b="0" i="1" u="none" strike="noStrike" baseline="30000" err="1">
                <a:solidFill>
                  <a:srgbClr val="000000"/>
                </a:solidFill>
                <a:effectLst/>
                <a:uFillTx/>
                <a:latin typeface="Times New Roman"/>
              </a:rPr>
              <a:t>e</a:t>
            </a:r>
            <a:r>
              <a:rPr lang="hr-HR" sz="32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hošu</a:t>
            </a:r>
            <a:r>
              <a:rPr lang="hr-HR" sz="3200" b="0" i="1" u="none" strike="noStrike" baseline="30000" err="1">
                <a:solidFill>
                  <a:srgbClr val="000000"/>
                </a:solidFill>
                <a:effectLst/>
                <a:uFillTx/>
                <a:latin typeface="Times New Roman"/>
              </a:rPr>
              <a:t>a</a:t>
            </a:r>
            <a:r>
              <a:rPr lang="hr-HR" sz="32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‘</a:t>
            </a:r>
            <a:r>
              <a:rPr lang="hr-HR" sz="32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</a:t>
            </a:r>
            <a:r>
              <a:rPr lang="hr-HR" sz="3200" b="1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jah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+ </a:t>
            </a:r>
            <a:r>
              <a:rPr lang="hr-HR" sz="3200" b="1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jaša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Spasenje </a:t>
            </a:r>
            <a:r>
              <a:rPr lang="hr-HR" sz="3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→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br>
              <a:rPr sz="2800" dirty="0">
                <a:latin typeface="Times New Roman"/>
              </a:rPr>
            </a:br>
            <a:r>
              <a:rPr lang="he-IL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je spasenje</a:t>
            </a: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105520" y="3560400"/>
            <a:ext cx="4038480" cy="329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Prevrat u Br 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14,4?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“Natrag u Egipat”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Jošua s Kalebom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(iz Jude) potresen (14,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6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 – gesta?</a:t>
            </a:r>
          </a:p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Razdiru haljine</a:t>
            </a:r>
          </a:p>
        </p:txBody>
      </p:sp>
      <p:pic>
        <p:nvPicPr>
          <p:cNvPr id="222" name="Picture 5"/>
          <p:cNvPicPr/>
          <p:nvPr/>
        </p:nvPicPr>
        <p:blipFill>
          <a:blip r:embed="rId2"/>
          <a:stretch/>
        </p:blipFill>
        <p:spPr>
          <a:xfrm>
            <a:off x="5105520" y="0"/>
            <a:ext cx="4038480" cy="3560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52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Nasljednik</a:t>
            </a: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163520"/>
            <a:ext cx="4937040" cy="569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2950" lvl="1" indent="-28575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Jošuin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postupak u 14,</a:t>
            </a:r>
            <a:r>
              <a:rPr lang="hr-HR" sz="24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7.9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?</a:t>
            </a:r>
            <a:endParaRPr lang="en-US" dirty="0"/>
          </a:p>
          <a:p>
            <a:pPr marL="342900" indent="-34290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“dobra zemlja” (v7) </a:t>
            </a:r>
            <a:br>
              <a:rPr sz="2800" dirty="0"/>
            </a:b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– ispravljaju glasine iz 13,32</a:t>
            </a:r>
          </a:p>
          <a:p>
            <a:pPr marL="742950" lvl="1" indent="-285750">
              <a:lnSpc>
                <a:spcPct val="100000"/>
              </a:lnSpc>
              <a:spcBef>
                <a:spcPts val="624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 dirty="0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5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“zemlja proždire” (13,32)</a:t>
            </a:r>
          </a:p>
          <a:p>
            <a:pPr marL="342900" indent="-34290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“Ne bojte se!” 2x (14,9)</a:t>
            </a:r>
          </a:p>
          <a:p>
            <a:pPr marL="742950" lvl="1" indent="-285750">
              <a:spcBef>
                <a:spcPts val="624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ohrabruju zajednicu</a:t>
            </a:r>
          </a:p>
          <a:p>
            <a:pPr marL="742950" lvl="1" indent="-285750">
              <a:spcBef>
                <a:spcPts val="624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Temelj: tko je s njima?</a:t>
            </a:r>
            <a:endParaRPr lang="hr-HR" sz="2500" b="1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2900" indent="-342900">
              <a:spcBef>
                <a:spcPts val="726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9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9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s nama</a:t>
            </a:r>
          </a:p>
          <a:p>
            <a:pPr marL="742950" lvl="1" indent="-285750">
              <a:spcBef>
                <a:spcPts val="524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Rezultati u </a:t>
            </a:r>
            <a:r>
              <a:rPr lang="hr-HR" sz="2100" b="1" u="none" strike="noStrike" dirty="0">
                <a:solidFill>
                  <a:srgbClr val="FF3300"/>
                </a:solidFill>
                <a:effectLst/>
                <a:uFillTx/>
                <a:latin typeface="Times New Roman"/>
              </a:rPr>
              <a:t>14,30.38: </a:t>
            </a:r>
            <a:endParaRPr lang="hr-HR" sz="2100" b="1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2900" indent="-34290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Jedini oni u zemlju (v30)</a:t>
            </a:r>
          </a:p>
          <a:p>
            <a:pPr marL="342900" indent="-34290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Preživjeli pobunu (v38)</a:t>
            </a: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762080" y="2611440"/>
            <a:ext cx="4381560" cy="424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Kakvo zaduženje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(Br 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</a:rPr>
              <a:t>34,17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usp. 32,28)?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Razdijeliti baštinu plemenima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 kime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?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Sa svećenikom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“Gospodnja je zemlja…” (Pnz 10,14; Ps 24,1)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“Zemlja pripada meni”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(Lev 25,23)</a:t>
            </a:r>
          </a:p>
        </p:txBody>
      </p:sp>
      <p:pic>
        <p:nvPicPr>
          <p:cNvPr id="226" name="Picture 5"/>
          <p:cNvPicPr/>
          <p:nvPr/>
        </p:nvPicPr>
        <p:blipFill>
          <a:blip r:embed="rId2"/>
          <a:stretch/>
        </p:blipFill>
        <p:spPr>
          <a:xfrm>
            <a:off x="5965920" y="0"/>
            <a:ext cx="3178080" cy="2611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177480"/>
            <a:ext cx="8229600" cy="162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 Moapskim </a:t>
            </a:r>
            <a:br>
              <a:rPr sz="4400"/>
            </a:b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poljanama (22,1–36,12) </a:t>
            </a: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711569"/>
            <a:ext cx="8493120" cy="5029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Gdje točno? (</a:t>
            </a: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22,1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; 26,3.63;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31,12; 35,1; 36,13) 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 onu stranu Jordana,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nasuprot Jerihonu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22,1-24,25 sukob s Moabom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Bileamov proročki </a:t>
            </a:r>
            <a:r>
              <a:rPr lang="hr-HR" sz="2400" b="1" u="sng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blagoslov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c25-31 idolopoklonstvo i nova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uspostava zajednice, rat s Midjanom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Blud (25,1–3;) = 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7D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sng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dvostruka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uloga i smrt Bileamova (31,</a:t>
            </a:r>
            <a:r>
              <a:rPr lang="hr-HR" sz="20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16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Bileam odgovoran za klanjanje Baalu (v16)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c32-36 dodjela zemlje istočno od Jordana</a:t>
            </a:r>
          </a:p>
        </p:txBody>
      </p:sp>
      <p:pic>
        <p:nvPicPr>
          <p:cNvPr id="229" name="Picture 5"/>
          <p:cNvPicPr/>
          <p:nvPr/>
        </p:nvPicPr>
        <p:blipFill>
          <a:blip r:embed="rId2"/>
          <a:stretch/>
        </p:blipFill>
        <p:spPr>
          <a:xfrm>
            <a:off x="6130800" y="0"/>
            <a:ext cx="3013200" cy="447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Text Box 6"/>
          <p:cNvSpPr/>
          <p:nvPr/>
        </p:nvSpPr>
        <p:spPr>
          <a:xfrm>
            <a:off x="3422520" y="5052960"/>
            <a:ext cx="350676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Nevjera, klanjanje Baalu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Izrael i narodi</a:t>
            </a: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030320"/>
            <a:ext cx="8229600" cy="582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Ljubi stranca…(+mjerilo + razlog)! (Lev 19,34)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Koji blagdan vrijedi i za stranca u Br </a:t>
            </a: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9,14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?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Pasha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Kako stranac prinosi žrtvu? (Br 15,14)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“kao i vi”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Za stranca vrijedi? 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15,26.29.30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okajnica (v26)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obred pomirenja (v29)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krivnja za hulu (v30)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gradovi-utočišta i za strance (35,15)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Načelo u 15,</a:t>
            </a: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15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“kako s vama, tako i sa strancem” (15,15)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sažetak: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tora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i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mišpat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– pročitati! (v16)</a:t>
            </a:r>
          </a:p>
          <a:p>
            <a:pPr marL="743040" lvl="1" indent="-285840">
              <a:lnSpc>
                <a:spcPct val="8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Jedna Pouka i jedno Pravo</a:t>
            </a:r>
          </a:p>
        </p:txBody>
      </p:sp>
      <p:pic>
        <p:nvPicPr>
          <p:cNvPr id="233" name="Picture 10" descr="ANd9GcR8c5_bid1-du1flFLpw2DhJf865E4LZBezT5Wa2eFTnOzKNR7xRQ"/>
          <p:cNvPicPr/>
          <p:nvPr/>
        </p:nvPicPr>
        <p:blipFill>
          <a:blip r:embed="rId2"/>
          <a:stretch/>
        </p:blipFill>
        <p:spPr>
          <a:xfrm>
            <a:off x="6986520" y="2193840"/>
            <a:ext cx="2157480" cy="287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2" dur="2000"/>
                                        <p:tgtEl>
                                          <p:spTgt spid="2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7" dur="2000"/>
                                        <p:tgtEl>
                                          <p:spTgt spid="2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    Izlazak      –       Brojevi</a:t>
            </a: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6840" y="1068480"/>
            <a:ext cx="4405320" cy="578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Egipat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pustinja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Sinaj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c12 Pasha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c16 mana i prepelice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c17 voda iz pećine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c18 službenici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c32 lažni bogovi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prijetnje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izvana: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iznutra: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Egipat	mrmljanje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Amalek	idoli</a:t>
            </a: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6x: “krenuli... utaborili se...” 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(12,37; 13,20; 14,1s; 15,22; 16,1; 17,1)</a:t>
            </a: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48320" y="1068480"/>
            <a:ext cx="4354560" cy="578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Sinaj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pustinja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Moab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c9 Pasha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c11 mana i prepelice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c20 voda iz pećine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c11 službenici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c25 lažni bogovi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prijetnje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iznutra:		izvana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mrmljanje 	Moab	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idoli 		Midjan</a:t>
            </a: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6x: “krenuli... utaborili se...” 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(10,12; 20,1; 20,22; 21,10s; 22,1; 25,1)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tebe se uzdam (Ps 25)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238" name="Picture 3"/>
          <p:cNvPicPr/>
          <p:nvPr/>
        </p:nvPicPr>
        <p:blipFill>
          <a:blip r:embed="rId2"/>
          <a:stretch/>
        </p:blipFill>
        <p:spPr>
          <a:xfrm>
            <a:off x="0" y="2577960"/>
            <a:ext cx="9144000" cy="1930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puci neka te slave (Ps 67)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Picture 175"/>
          <p:cNvPicPr/>
          <p:nvPr/>
        </p:nvPicPr>
        <p:blipFill>
          <a:blip r:embed="rId2"/>
          <a:stretch/>
        </p:blipFill>
        <p:spPr>
          <a:xfrm>
            <a:off x="0" y="2589120"/>
            <a:ext cx="9144000" cy="1681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2D7508C-0EBD-40E8-97AD-897F3532160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9000" cy="21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920" cy="28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0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Text Box 2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182" name="Picture 181"/>
          <p:cNvPicPr/>
          <p:nvPr/>
        </p:nvPicPr>
        <p:blipFill>
          <a:blip r:embed="rId4"/>
          <a:stretch/>
        </p:blipFill>
        <p:spPr>
          <a:xfrm>
            <a:off x="6297840" y="0"/>
            <a:ext cx="289944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362320" y="2301840"/>
            <a:ext cx="6781680" cy="147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800" b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Knjiga Brojeva – Br</a:t>
            </a:r>
            <a:endParaRPr lang="hr-HR" sz="5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2743200" y="3772080"/>
            <a:ext cx="6400800" cy="3286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Početak</a:t>
            </a:r>
            <a:r>
              <a:rPr lang="hr-HR" sz="2500" b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 (1,1): gdje?</a:t>
            </a:r>
            <a:endParaRPr lang="hr-HR" sz="25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	Sinajska pustinja (usp. Lev 27,34)</a:t>
            </a: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Kada (1,1)?</a:t>
            </a: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	1. 2. 2. </a:t>
            </a: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		(usp. Izl 19,1: 1. 3. 1.)</a:t>
            </a: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Kraj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(</a:t>
            </a:r>
            <a:r>
              <a:rPr lang="hr-HR" sz="25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36,13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): gdje?</a:t>
            </a: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	Moapske poljane</a:t>
            </a:r>
          </a:p>
        </p:txBody>
      </p:sp>
      <p:sp>
        <p:nvSpPr>
          <p:cNvPr id="185" name="Text Box 1"/>
          <p:cNvSpPr/>
          <p:nvPr/>
        </p:nvSpPr>
        <p:spPr>
          <a:xfrm>
            <a:off x="1187280" y="189000"/>
            <a:ext cx="52009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Družbe Isusove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Jordanovac 110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endParaRPr lang="hr-HR" sz="1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6" name="Picture 6" descr="http://www.ftidi.hr/wp-content/themes/mycollege_child/images/ftidi-logo.png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Picture 186"/>
          <p:cNvPicPr/>
          <p:nvPr/>
        </p:nvPicPr>
        <p:blipFill>
          <a:blip r:embed="rId4"/>
          <a:stretch/>
        </p:blipFill>
        <p:spPr>
          <a:xfrm>
            <a:off x="6780960" y="0"/>
            <a:ext cx="2416320" cy="270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Brojevi</a:t>
            </a: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6840" y="1520640"/>
            <a:ext cx="5907240" cy="533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vrste popisa (brojeva): 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vojska u Izraelu, prema 12 plemena u 1,20-46; 26,1-51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Levijevci od 1. mj. naviše u 3,15-39 (22000)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prvorođenci u Izraelu od 1. mj. naviše u 3,40-42 (22273) 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leviti od 30.-50. g. za službu u c4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(v48: 8580)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prinosi: 12 kompleta suđa, srebra 2400 šekela, zlata 120 šekela; žrtvene životinje: 12, 24, 60 (7,1-88)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...</a:t>
            </a:r>
          </a:p>
        </p:txBody>
      </p:sp>
      <p:pic>
        <p:nvPicPr>
          <p:cNvPr id="190" name="Picture 7"/>
          <p:cNvPicPr/>
          <p:nvPr/>
        </p:nvPicPr>
        <p:blipFill>
          <a:blip r:embed="rId2"/>
          <a:stretch/>
        </p:blipFill>
        <p:spPr>
          <a:xfrm>
            <a:off x="6364440" y="1916280"/>
            <a:ext cx="2600280" cy="3673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5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Putovanje </a:t>
            </a: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158480"/>
            <a:ext cx="8229600" cy="569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Sinajska pustinja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32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1,1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br>
              <a:rPr sz="32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(1,19; 3,4.14; 9,1.5;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10,12; 26,64; 33,15s) </a:t>
            </a:r>
            <a:br>
              <a:rPr sz="28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→ </a:t>
            </a:r>
            <a:r>
              <a:rPr lang="hr-HR" sz="32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36,13</a:t>
            </a:r>
            <a:endParaRPr lang="hr-HR" sz="3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→ Moapske poljane</a:t>
            </a:r>
            <a:br>
              <a:rPr sz="32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(36,13;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←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22,1; 26,3.63;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31,12; 35,1)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Izl: Iz Egipta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kroz pustinju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do Sinaja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Lev: Na Sinaju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Br: Od Sinaja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kroz pustinju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do Moaba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(granica obećane zemlje)</a:t>
            </a:r>
          </a:p>
        </p:txBody>
      </p:sp>
      <p:pic>
        <p:nvPicPr>
          <p:cNvPr id="193" name="Picture 5"/>
          <p:cNvPicPr/>
          <p:nvPr/>
        </p:nvPicPr>
        <p:blipFill>
          <a:blip r:embed="rId2"/>
          <a:stretch/>
        </p:blipFill>
        <p:spPr>
          <a:xfrm>
            <a:off x="7407360" y="3902040"/>
            <a:ext cx="1736640" cy="211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Picture 8"/>
          <p:cNvPicPr/>
          <p:nvPr/>
        </p:nvPicPr>
        <p:blipFill>
          <a:blip r:embed="rId3"/>
          <a:stretch/>
        </p:blipFill>
        <p:spPr>
          <a:xfrm>
            <a:off x="4579920" y="0"/>
            <a:ext cx="4564080" cy="3902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Pustinja (48x c1-34)</a:t>
            </a: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468440"/>
            <a:ext cx="8229600" cy="5232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hebr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. naslov: </a:t>
            </a:r>
            <a:r>
              <a:rPr lang="he-IL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במדבר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2800" b="0" i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r>
              <a:rPr lang="hr-HR" sz="2800" b="0" i="1" u="none" strike="noStrike" baseline="30000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e</a:t>
            </a:r>
            <a:r>
              <a:rPr lang="hr-HR" sz="2800" b="0" i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midbar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= </a:t>
            </a:r>
            <a:br>
              <a:rPr lang="en-US" sz="2800" dirty="0">
                <a:latin typeface="Times New Roman"/>
              </a:rPr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“u pustinji”</a:t>
            </a:r>
            <a:endParaRPr lang="hr-HR" sz="2800" b="1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 sinajska pustinja (Sin) 10x 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+ 2x brdo Sinaj (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flashback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3,1; 28,6)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2. pustinja Paran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(10,12; 12,6; 13,3.26)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3. pustinja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     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 (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13,21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; 20,1; 27,14) 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= Kadeš (33,36; 34,3)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Flashback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(Br 33 – sažetak): 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put Egipat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Sinaj (33,6s 33,11s) 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pustinja Etam (33,6s)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pustinja Sin (33,11s)</a:t>
            </a:r>
          </a:p>
        </p:txBody>
      </p:sp>
      <p:pic>
        <p:nvPicPr>
          <p:cNvPr id="197" name="Picture 4"/>
          <p:cNvPicPr/>
          <p:nvPr/>
        </p:nvPicPr>
        <p:blipFill>
          <a:blip r:embed="rId2"/>
          <a:stretch/>
        </p:blipFill>
        <p:spPr>
          <a:xfrm>
            <a:off x="6072120" y="0"/>
            <a:ext cx="3071880" cy="410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Text Box 5"/>
          <p:cNvSpPr/>
          <p:nvPr/>
        </p:nvSpPr>
        <p:spPr>
          <a:xfrm>
            <a:off x="2529000" y="4027320"/>
            <a:ext cx="852480" cy="52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82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Institucije u narodu (1,2–10,10)</a:t>
            </a: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980720"/>
            <a:ext cx="4038480" cy="3886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c1-4 “vanjske”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poredak taborske zajednice prema plemenima oko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šatora-svetišta</a:t>
            </a: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48320" y="1980720"/>
            <a:ext cx="4038480" cy="3886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5,1-10,10 “unutarnje”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red zajednice: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moralni propisi,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bogoslužje</a:t>
            </a:r>
          </a:p>
          <a:p>
            <a:pPr marL="343080"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2" name="Picture 4"/>
          <p:cNvPicPr/>
          <p:nvPr/>
        </p:nvPicPr>
        <p:blipFill>
          <a:blip r:embed="rId2"/>
          <a:stretch/>
        </p:blipFill>
        <p:spPr>
          <a:xfrm>
            <a:off x="3635280" y="4140000"/>
            <a:ext cx="5508720" cy="262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Izraelova plemena</a:t>
            </a: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355400"/>
            <a:ext cx="4038480" cy="534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1,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20.22.24.26.28.30.32.34.36.39.40.42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Ruben (20) 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Šimun (22)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Gâd (24)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Juda (26)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Jisakar (28)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Zebulun (30)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Efrajim (32)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Manaše (34)</a:t>
            </a:r>
          </a:p>
          <a:p>
            <a:pPr marL="343080"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648320" y="1980720"/>
            <a:ext cx="4038480" cy="4876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Benjamin (36)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Dan (39)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Ašer (40)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Naftali (42)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Tko nedostaje?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Levi, Josip</a:t>
            </a:r>
          </a:p>
          <a:p>
            <a:pPr marL="743040" lvl="1" indent="-285840">
              <a:spcBef>
                <a:spcPts val="601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Tko dolazi na prvo mjesto (</a:t>
            </a: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</a:rPr>
              <a:t>2,3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)?</a:t>
            </a:r>
          </a:p>
          <a:p>
            <a:pPr marL="343080" indent="-343080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Juda</a:t>
            </a:r>
          </a:p>
        </p:txBody>
      </p:sp>
      <p:pic>
        <p:nvPicPr>
          <p:cNvPr id="206" name="Picture 10" descr="Tallit%20Bag%20Emboidered%20Twelve%20Tribes%20Design%20%20%28EMTBC1%29"/>
          <p:cNvPicPr/>
          <p:nvPr/>
        </p:nvPicPr>
        <p:blipFill>
          <a:blip r:embed="rId2"/>
          <a:stretch/>
        </p:blipFill>
        <p:spPr>
          <a:xfrm>
            <a:off x="6553080" y="0"/>
            <a:ext cx="2590920" cy="1978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2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Application>Microsoft Office PowerPoint</Application>
  <PresentationFormat>On-screen Show (4:3)</PresentationFormat>
  <Slides>18</Slides>
  <Notes>3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</vt:lpstr>
      <vt:lpstr>Office</vt:lpstr>
      <vt:lpstr>Office</vt:lpstr>
      <vt:lpstr>Office</vt:lpstr>
      <vt:lpstr>Office</vt:lpstr>
      <vt:lpstr>Knjiga Brojeva – Br</vt:lpstr>
      <vt:lpstr>PowerPoint Presentation</vt:lpstr>
      <vt:lpstr>Petoknjižje i  Povijesne knjige</vt:lpstr>
      <vt:lpstr>Knjiga Brojeva – Br</vt:lpstr>
      <vt:lpstr>Brojevi</vt:lpstr>
      <vt:lpstr>Putovanje </vt:lpstr>
      <vt:lpstr>Pustinja (48x c1-34)</vt:lpstr>
      <vt:lpstr>Institucije u narodu (1,2–10,10)</vt:lpstr>
      <vt:lpstr>Izraelova plemena</vt:lpstr>
      <vt:lpstr>Kroz pustinju (10,11–21,35)</vt:lpstr>
      <vt:lpstr>Mojsije, Aron i Mirjam (Br 12)</vt:lpstr>
      <vt:lpstr>Rješenje sukoba</vt:lpstr>
      <vt:lpstr>Jošua u Br</vt:lpstr>
      <vt:lpstr>Nasljednik</vt:lpstr>
      <vt:lpstr>Na Moapskim  poljanama (22,1–36,12) </vt:lpstr>
      <vt:lpstr>Izrael i narodi</vt:lpstr>
      <vt:lpstr>     Izlazak      –       Brojevi</vt:lpstr>
      <vt:lpstr>U tebe se uzdam (Ps 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Knjiga Brojeva</dc:title>
  <dc:subject/>
  <dc:creator>Guenther</dc:creator>
  <dc:description/>
  <cp:lastModifiedBy/>
  <cp:revision>139</cp:revision>
  <cp:lastPrinted>2025-11-04T07:06:18Z</cp:lastPrinted>
  <dcterms:created xsi:type="dcterms:W3CDTF">2007-03-12T20:34:32Z</dcterms:created>
  <dcterms:modified xsi:type="dcterms:W3CDTF">2025-11-04T06:17:00Z</dcterms:modified>
  <dc:language>hr-HR</dc:language>
</cp:coreProperties>
</file>