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5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3C706-0F84-4F1D-8C9D-008983B59789}" v="4" dt="2025-11-28T16:13:16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hr-HR" sz="60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4000" y="1919880"/>
            <a:ext cx="9072000" cy="49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hr-HR" sz="4000" b="1" u="none" strike="noStrike">
              <a:solidFill>
                <a:srgbClr val="009EDA"/>
              </a:solidFill>
              <a:effectLst/>
              <a:uFillTx/>
              <a:latin typeface="Noto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1FF3B38-D2FB-42CB-AB22-A5BB033C7A9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i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hr-HR" sz="60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919880"/>
            <a:ext cx="4426920" cy="49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09"/>
              </a:spcAft>
              <a:buNone/>
            </a:pP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919880"/>
            <a:ext cx="4426920" cy="49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09"/>
              </a:spcAft>
              <a:buNone/>
            </a:pP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A391279-3C36-4A9F-A205-A0E8836F2AC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ivi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hr-HR" sz="60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919880"/>
            <a:ext cx="4426920" cy="49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09"/>
              </a:spcAft>
              <a:buNone/>
            </a:pP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919880"/>
            <a:ext cx="4426920" cy="49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09"/>
              </a:spcAft>
              <a:buNone/>
            </a:pP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95BE456-C9D1-4CC5-BD84-C3901E98D3E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ivi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hr-HR" sz="60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919880"/>
            <a:ext cx="9072000" cy="49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09"/>
              </a:spcAft>
              <a:buNone/>
            </a:pP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556659C-A998-426B-A5C4-6B868F9827C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vi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08CAF52-EB96-4D2A-B4D5-DFD833D668D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40000"/>
            <a:ext cx="10080000" cy="252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hr-HR" sz="2200" b="0" u="none" strike="noStrik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dt" idx="1"/>
          </p:nvPr>
        </p:nvSpPr>
        <p:spPr>
          <a:xfrm>
            <a:off x="504000" y="6840000"/>
            <a:ext cx="23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>
              <a:buNone/>
              <a:defRPr lang="hr-HR" sz="1400" b="0" u="none" strike="noStrik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lang="hr-HR" sz="14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&lt;date/time&gt;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ftr" idx="2"/>
          </p:nvPr>
        </p:nvSpPr>
        <p:spPr>
          <a:xfrm>
            <a:off x="3420000" y="6840000"/>
            <a:ext cx="32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ctr">
              <a:buNone/>
              <a:defRPr lang="hr-HR" sz="1400" b="0" u="none" strike="noStrik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&lt;footer&gt;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sldNum" idx="3"/>
          </p:nvPr>
        </p:nvSpPr>
        <p:spPr>
          <a:xfrm>
            <a:off x="7236000" y="6840000"/>
            <a:ext cx="23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r">
              <a:buNone/>
              <a:defRPr lang="hr-HR" sz="1400" b="0" u="none" strike="noStrike">
                <a:solidFill>
                  <a:srgbClr val="DBF5F9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1ECE69A3-8127-491A-BAFE-717D4512E244}" type="slidenum">
              <a:rPr lang="hr-HR" sz="14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‹#›</a:t>
            </a:fld>
            <a:endParaRPr lang="hr-HR" sz="14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43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buNone/>
            </a:pPr>
            <a:r>
              <a:rPr lang="hr-HR" sz="80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Click to edit the title text format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504000" y="5159880"/>
            <a:ext cx="9072000" cy="1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7500" lnSpcReduction="19999"/>
          </a:bodyPr>
          <a:lstStyle/>
          <a:p>
            <a:pPr marL="432000" indent="-324000">
              <a:spcAft>
                <a:spcPts val="123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hr-HR" sz="28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Click to edit the outline text format</a:t>
            </a:r>
          </a:p>
          <a:p>
            <a:pPr marL="864000" lvl="1" indent="-324000">
              <a:spcAft>
                <a:spcPts val="1123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hr-HR" sz="22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Second Outline Level</a:t>
            </a:r>
          </a:p>
          <a:p>
            <a:pPr marL="1296000" lvl="2" indent="-288000">
              <a:spcAft>
                <a:spcPts val="845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Third Outline Level</a:t>
            </a:r>
          </a:p>
          <a:p>
            <a:pPr marL="1728000" lvl="3" indent="-216000">
              <a:spcAft>
                <a:spcPts val="561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hr-HR" sz="20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Fourth Outline Level</a:t>
            </a:r>
          </a:p>
          <a:p>
            <a:pPr marL="2160000" lvl="4" indent="-216000">
              <a:spcAft>
                <a:spcPts val="278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hr-HR" sz="20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Fifth Outline Level</a:t>
            </a:r>
          </a:p>
          <a:p>
            <a:pPr marL="2592000" lvl="5" indent="-216000">
              <a:spcAft>
                <a:spcPts val="278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hr-HR" sz="20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Sixth Outline Level</a:t>
            </a:r>
          </a:p>
          <a:p>
            <a:pPr marL="3024000" lvl="6" indent="-216000">
              <a:spcAft>
                <a:spcPts val="278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hr-HR" sz="20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0"/>
            <a:ext cx="10080000" cy="144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54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hr-HR" sz="2200" b="0" u="none" strike="noStrik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119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 fontScale="77500" lnSpcReduction="19999"/>
          </a:bodyPr>
          <a:lstStyle/>
          <a:p>
            <a:pPr indent="0">
              <a:buNone/>
            </a:pPr>
            <a:r>
              <a:rPr lang="hr-HR" sz="6000" b="0" u="none" strike="noStrike">
                <a:solidFill>
                  <a:srgbClr val="DBF5F9"/>
                </a:solidFill>
                <a:effectLst/>
                <a:uFillTx/>
                <a:latin typeface="Noto Sans"/>
              </a:rPr>
              <a:t>Click to edit the title text format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919880"/>
            <a:ext cx="9072000" cy="46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03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hr-HR" sz="32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Click to edit the outline text format</a:t>
            </a:r>
          </a:p>
          <a:p>
            <a:pPr marL="864000" lvl="1" indent="-324000">
              <a:spcAft>
                <a:spcPts val="1123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hr-HR" sz="28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Second Outline Level</a:t>
            </a:r>
          </a:p>
          <a:p>
            <a:pPr marL="1296000" lvl="2" indent="-288000">
              <a:spcAft>
                <a:spcPts val="845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Third Outline Level</a:t>
            </a:r>
          </a:p>
          <a:p>
            <a:pPr marL="1728000" lvl="3" indent="-216000">
              <a:spcAft>
                <a:spcPts val="561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Fourth Outline Level</a:t>
            </a:r>
          </a:p>
          <a:p>
            <a:pPr marL="2160000" lvl="4" indent="-216000">
              <a:spcAft>
                <a:spcPts val="278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Fifth Outline Level</a:t>
            </a:r>
          </a:p>
          <a:p>
            <a:pPr marL="2592000" lvl="5" indent="-216000">
              <a:spcAft>
                <a:spcPts val="278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Sixth Outline Level</a:t>
            </a:r>
          </a:p>
          <a:p>
            <a:pPr marL="3024000" lvl="6" indent="-216000">
              <a:spcAft>
                <a:spcPts val="278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Seventh Outline Level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dt" idx="4"/>
          </p:nvPr>
        </p:nvSpPr>
        <p:spPr>
          <a:xfrm>
            <a:off x="504000" y="6840000"/>
            <a:ext cx="23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>
              <a:buNone/>
              <a:def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rPr>
              <a:t>&lt;date/time&gt;</a:t>
            </a:r>
          </a:p>
        </p:txBody>
      </p:sp>
      <p:sp>
        <p:nvSpPr>
          <p:cNvPr id="17" name="PlaceHolder 4"/>
          <p:cNvSpPr>
            <a:spLocks noGrp="1"/>
          </p:cNvSpPr>
          <p:nvPr>
            <p:ph type="ftr" idx="5"/>
          </p:nvPr>
        </p:nvSpPr>
        <p:spPr>
          <a:xfrm>
            <a:off x="3420000" y="6840000"/>
            <a:ext cx="32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ctr">
              <a:buNone/>
              <a:def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rPr>
              <a:t>&lt;footer&gt;</a:t>
            </a:r>
          </a:p>
        </p:txBody>
      </p:sp>
      <p:sp>
        <p:nvSpPr>
          <p:cNvPr id="18" name="PlaceHolder 5"/>
          <p:cNvSpPr>
            <a:spLocks noGrp="1"/>
          </p:cNvSpPr>
          <p:nvPr>
            <p:ph type="sldNum" idx="6"/>
          </p:nvPr>
        </p:nvSpPr>
        <p:spPr>
          <a:xfrm>
            <a:off x="7236000" y="6840000"/>
            <a:ext cx="23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r">
              <a:buNone/>
              <a:def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484E2190-F361-4817-8F22-D91F753D125A}" type="slidenum">
              <a: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rPr>
              <a:t>‹#›</a:t>
            </a:fld>
            <a:endParaRPr lang="hr-HR" sz="1400" b="0" u="none" strike="noStrik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 flipV="1">
            <a:off x="0" y="-4680"/>
            <a:ext cx="10080000" cy="24012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54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hr-HR" sz="2200" b="0" u="none" strike="noStrik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77500" lnSpcReduction="19999"/>
          </a:bodyPr>
          <a:lstStyle/>
          <a:p>
            <a:pPr indent="0">
              <a:buNone/>
            </a:pPr>
            <a:r>
              <a:rPr lang="hr-HR" sz="60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Click to edit the title text format</a:t>
            </a: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919880"/>
            <a:ext cx="9072000" cy="49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09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hr-HR" sz="32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Click to edit the outline text format</a:t>
            </a:r>
          </a:p>
          <a:p>
            <a:pPr marL="864000" lvl="1" indent="-324000">
              <a:spcAft>
                <a:spcPts val="1123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lang="hr-HR" sz="28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Second Outline Level</a:t>
            </a:r>
          </a:p>
          <a:p>
            <a:pPr marL="1296000" lvl="2" indent="-288000">
              <a:spcAft>
                <a:spcPts val="845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Third Outline Level</a:t>
            </a:r>
          </a:p>
          <a:p>
            <a:pPr marL="1728000" lvl="3" indent="-216000">
              <a:spcAft>
                <a:spcPts val="561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Fourth Outline Level</a:t>
            </a:r>
          </a:p>
          <a:p>
            <a:pPr marL="2160000" lvl="4" indent="-216000">
              <a:spcAft>
                <a:spcPts val="278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Fifth Outline Level</a:t>
            </a:r>
          </a:p>
          <a:p>
            <a:pPr marL="2592000" lvl="5" indent="-216000">
              <a:spcAft>
                <a:spcPts val="278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Sixth Outline Level</a:t>
            </a:r>
          </a:p>
          <a:p>
            <a:pPr marL="3024000" lvl="6" indent="-216000">
              <a:spcAft>
                <a:spcPts val="278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hr-HR" sz="2400" b="0" u="none" strike="noStrike">
                <a:solidFill>
                  <a:srgbClr val="04617B"/>
                </a:solidFill>
                <a:effectLst/>
                <a:uFillTx/>
                <a:latin typeface="Noto Sans"/>
              </a:rPr>
              <a:t>Seventh Outline Level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dt" idx="7"/>
          </p:nvPr>
        </p:nvSpPr>
        <p:spPr>
          <a:xfrm>
            <a:off x="504000" y="6840000"/>
            <a:ext cx="23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>
              <a:buNone/>
              <a:def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>
              <a:buNone/>
            </a:pPr>
            <a:r>
              <a: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rPr>
              <a:t>&lt;date/time&gt;</a:t>
            </a:r>
          </a:p>
        </p:txBody>
      </p:sp>
      <p:sp>
        <p:nvSpPr>
          <p:cNvPr id="28" name="PlaceHolder 4"/>
          <p:cNvSpPr>
            <a:spLocks noGrp="1"/>
          </p:cNvSpPr>
          <p:nvPr>
            <p:ph type="ftr" idx="8"/>
          </p:nvPr>
        </p:nvSpPr>
        <p:spPr>
          <a:xfrm>
            <a:off x="3420000" y="6840000"/>
            <a:ext cx="32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ctr">
              <a:buNone/>
              <a:def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rPr>
              <a:t>&lt;footer&gt;</a:t>
            </a:r>
          </a:p>
        </p:txBody>
      </p:sp>
      <p:sp>
        <p:nvSpPr>
          <p:cNvPr id="29" name="PlaceHolder 5"/>
          <p:cNvSpPr>
            <a:spLocks noGrp="1"/>
          </p:cNvSpPr>
          <p:nvPr>
            <p:ph type="sldNum" idx="9"/>
          </p:nvPr>
        </p:nvSpPr>
        <p:spPr>
          <a:xfrm>
            <a:off x="7236000" y="6840000"/>
            <a:ext cx="2340000" cy="60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r">
              <a:buNone/>
              <a:def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defRPr>
            </a:lvl1pPr>
          </a:lstStyle>
          <a:p>
            <a:pPr indent="0" algn="r">
              <a:buNone/>
            </a:pPr>
            <a:fld id="{0785BEF0-363A-450E-A766-4E06D84527D4}" type="slidenum">
              <a:rPr lang="hr-HR" sz="1400" b="0" u="none" strike="noStrike">
                <a:solidFill>
                  <a:srgbClr val="484848"/>
                </a:solidFill>
                <a:effectLst/>
                <a:uFillTx/>
                <a:latin typeface="Noto Sans"/>
              </a:rPr>
              <a:t>‹#›</a:t>
            </a:fld>
            <a:endParaRPr lang="hr-HR" sz="1400" b="0" u="none" strike="noStrike">
              <a:solidFill>
                <a:srgbClr val="484848"/>
              </a:solidFill>
              <a:effectLst/>
              <a:uFillTx/>
              <a:latin typeface="Noto San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7440120"/>
            <a:ext cx="10080000" cy="11988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25200" dir="162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hr-HR" sz="2200" b="0" u="none" strike="noStrik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43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7200" b="1" u="none" strike="noStrike">
                <a:solidFill>
                  <a:srgbClr val="04617B"/>
                </a:solidFill>
                <a:effectLst/>
                <a:uFillTx/>
                <a:latin typeface="Georgia"/>
              </a:rPr>
              <a:t>Krist Kralj </a:t>
            </a:r>
            <a:br>
              <a:rPr sz="7200"/>
            </a:br>
            <a:r>
              <a:rPr lang="hr-HR" sz="7200" b="1" u="none" strike="noStrike">
                <a:solidFill>
                  <a:srgbClr val="04617B"/>
                </a:solidFill>
                <a:effectLst/>
                <a:uFillTx/>
                <a:latin typeface="Georgia"/>
              </a:rPr>
              <a:t> u Svetom </a:t>
            </a:r>
            <a:br>
              <a:rPr sz="7200"/>
            </a:br>
            <a:r>
              <a:rPr lang="hr-HR" sz="7200" b="1" u="none" strike="noStrike">
                <a:solidFill>
                  <a:srgbClr val="04617B"/>
                </a:solidFill>
                <a:effectLst/>
                <a:uFillTx/>
                <a:latin typeface="Georgia"/>
              </a:rPr>
              <a:t> pismu</a:t>
            </a:r>
            <a:endParaRPr lang="hr-HR" sz="7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ubTitle"/>
          </p:nvPr>
        </p:nvSpPr>
        <p:spPr>
          <a:xfrm>
            <a:off x="504000" y="5159880"/>
            <a:ext cx="9072000" cy="1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indent="0">
              <a:buNone/>
            </a:pPr>
            <a:r>
              <a:rPr lang="hr-HR" sz="4800" b="1" u="none" strike="noStrike">
                <a:solidFill>
                  <a:srgbClr val="FFFFFF"/>
                </a:solidFill>
                <a:effectLst/>
                <a:uFillTx/>
                <a:latin typeface="Georgia"/>
              </a:rPr>
              <a:t>Isusova vlast u Evanđeljima</a:t>
            </a:r>
            <a:endParaRPr lang="hr-HR" sz="4800" b="1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pic>
        <p:nvPicPr>
          <p:cNvPr id="33" name="Picture 32"/>
          <p:cNvPicPr/>
          <p:nvPr/>
        </p:nvPicPr>
        <p:blipFill>
          <a:blip r:embed="rId2"/>
          <a:stretch/>
        </p:blipFill>
        <p:spPr>
          <a:xfrm>
            <a:off x="6300000" y="0"/>
            <a:ext cx="3780000" cy="499464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4500000" y="4426560"/>
            <a:ext cx="180000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3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kip Krista Kralja, Świebodzin, Poljska</a:t>
            </a:r>
            <a:endParaRPr lang="hr-HR" sz="13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  <a:p>
            <a:endParaRPr lang="hr-HR" sz="10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  <p:pic>
        <p:nvPicPr>
          <p:cNvPr id="35" name="Picture 5" descr="A picture containing text, clipart&#10;&#10;Description automatically generated"/>
          <p:cNvPicPr/>
          <p:nvPr/>
        </p:nvPicPr>
        <p:blipFill>
          <a:blip r:embed="rId3"/>
          <a:stretch/>
        </p:blipFill>
        <p:spPr>
          <a:xfrm>
            <a:off x="1533240" y="117720"/>
            <a:ext cx="1032120" cy="103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" name="Picture 6" descr="A heart with crown of thorns&#10;&#10;Description automatically generated"/>
          <p:cNvPicPr/>
          <p:nvPr/>
        </p:nvPicPr>
        <p:blipFill>
          <a:blip r:embed="rId4"/>
          <a:stretch/>
        </p:blipFill>
        <p:spPr>
          <a:xfrm>
            <a:off x="253080" y="62280"/>
            <a:ext cx="1032120" cy="103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" name="Picture 7" descr="A red heart with a white letter&#10;&#10;Description automatically generated"/>
          <p:cNvPicPr/>
          <p:nvPr/>
        </p:nvPicPr>
        <p:blipFill>
          <a:blip r:embed="rId5"/>
          <a:stretch/>
        </p:blipFill>
        <p:spPr>
          <a:xfrm>
            <a:off x="2813400" y="191880"/>
            <a:ext cx="1269720" cy="959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TextBox 37"/>
          <p:cNvSpPr txBox="1"/>
          <p:nvPr/>
        </p:nvSpPr>
        <p:spPr>
          <a:xfrm>
            <a:off x="977400" y="6300000"/>
            <a:ext cx="8022600" cy="47592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2800" b="1" u="none" strike="noStrike">
                <a:solidFill>
                  <a:srgbClr val="FFFFFF"/>
                </a:solidFill>
                <a:effectLst/>
                <a:uFillTx/>
                <a:latin typeface="Georgia"/>
                <a:ea typeface="Arial"/>
              </a:rPr>
              <a:t>„Biblija za odrasle” – 30. večer – amdg.eu</a:t>
            </a:r>
            <a:endParaRPr lang="hr-HR" sz="28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11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Kraljevstvo Božje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9072000" cy="55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Približilo se (Mt  4,17 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  <a:ea typeface="Times New Roman"/>
              </a:rPr>
              <a:t>← 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3,2)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– kod Mt 55x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Nebesko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kraljevstvo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Kod Iv samo: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Nikodemu: tko može vidjeti </a:t>
            </a:r>
            <a:br>
              <a:rPr sz="2800"/>
            </a:br>
            <a:r>
              <a:rPr lang="hr-HR" sz="28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kraljevstvo</a:t>
            </a: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(Iv 3,3) </a:t>
            </a:r>
            <a:br>
              <a:rPr sz="28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 ući u njega (3,5)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Pilatu: „</a:t>
            </a:r>
            <a:r>
              <a:rPr lang="hr-HR" sz="28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Moje kraljevstvo</a:t>
            </a: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– </a:t>
            </a:r>
            <a:br>
              <a:rPr sz="28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nije od ovoga svijeta” </a:t>
            </a:r>
            <a:br>
              <a:rPr sz="28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(3x Iv 18,36)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Dobri razbojnik: „kad dođeš u </a:t>
            </a:r>
            <a:br>
              <a:rPr sz="3200"/>
            </a:b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kraljevstvo svoje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” (Lk 23,42)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6480000" y="1476000"/>
            <a:ext cx="3600000" cy="514116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75" name="TextBox 74"/>
          <p:cNvSpPr txBox="1"/>
          <p:nvPr/>
        </p:nvSpPr>
        <p:spPr>
          <a:xfrm>
            <a:off x="6660000" y="6775560"/>
            <a:ext cx="3369240" cy="24444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Andrej N. Mironov, Via Dolorosa, uilje na platnu (2015.)  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119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Isus – Kralj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9072000" cy="55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Gabriel: On će </a:t>
            </a: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kraljevati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uvijeke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 njegovu kraljevstvu neće biti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kraja (Lk 1,33)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Davidovo prijestolje (1,32)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1. Mudraci s Istoka: „Gdje je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novorođeni kralj?” (Mt 2,2)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Kod Mt 22x „kralj”, 7 prizora za Isusa:</a:t>
            </a:r>
            <a:br>
              <a:rPr sz="28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Mt 2,2; 21,5; 25,34.40; 27,11.29.37.42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2. Kod ulaza u Jeruzalem: „Evo,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 ti tvoj dolazi, krotak, jašuć na magaretu!” </a:t>
            </a: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(Zah 9,9; Mt 21,5 usp. Iv 12,14)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Ostvaruje proroštvo, nije silnik 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78" name="Picture 77"/>
          <p:cNvPicPr/>
          <p:nvPr/>
        </p:nvPicPr>
        <p:blipFill>
          <a:blip r:embed="rId2"/>
          <a:stretch/>
        </p:blipFill>
        <p:spPr>
          <a:xfrm>
            <a:off x="6918120" y="360"/>
            <a:ext cx="3161880" cy="467964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79" name="TextBox 78"/>
          <p:cNvSpPr txBox="1"/>
          <p:nvPr/>
        </p:nvSpPr>
        <p:spPr>
          <a:xfrm>
            <a:off x="6934680" y="4680000"/>
            <a:ext cx="242532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Philippe de Champaigne, </a:t>
            </a:r>
            <a:br>
              <a:rPr sz="1200"/>
            </a:br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Isusa izruguju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119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Izravno o sebi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9072000" cy="54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3. Matejev doprinos: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Posljednji sud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Sin Čovječji u slavi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(Mt 25,31)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Svi narodi pred njim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– Otac okuplja (25,32)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Pastir razlučuje ovce od jaraca (32)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Jedan od najmanje braće (40),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jedan od najmanjih (45)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– govori onima zdesna (34) i slijeva (41)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0">
              <a:spcAft>
                <a:spcPts val="1403"/>
              </a:spcAft>
              <a:buNone/>
            </a:pP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5145840" y="1596240"/>
            <a:ext cx="4934160" cy="2903760"/>
          </a:xfrm>
          <a:prstGeom prst="rect">
            <a:avLst/>
          </a:prstGeom>
          <a:noFill/>
          <a:ln w="180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2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7" dur="20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2" dur="20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7" dur="20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119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U Muci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68000" y="1548000"/>
            <a:ext cx="9072000" cy="59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4. Vojnici se rugaju izbičevanom, </a:t>
            </a:r>
            <a:br>
              <a:rPr sz="3000"/>
            </a:b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trnjem okrunjenom: Zdravo, </a:t>
            </a:r>
            <a:r>
              <a:rPr lang="hr-HR" sz="30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kralju</a:t>
            </a: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 </a:t>
            </a:r>
            <a:br>
              <a:rPr sz="30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(Mt 27,29; Mk 15,18; Iv 19,3)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Raspetom: „Ako si </a:t>
            </a:r>
            <a:r>
              <a:rPr lang="hr-HR" sz="2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</a:t>
            </a: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, spasi </a:t>
            </a:r>
            <a:br>
              <a:rPr sz="2600"/>
            </a:b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sama sebe!” (Lk 23,37)</a:t>
            </a:r>
            <a:endParaRPr lang="hr-HR" sz="2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5. presuda: „</a:t>
            </a:r>
            <a:r>
              <a:rPr lang="hr-HR" sz="30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</a:t>
            </a: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</a:t>
            </a:r>
            <a:r>
              <a:rPr lang="hr-HR" sz="30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Judejaca</a:t>
            </a: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” </a:t>
            </a:r>
            <a:br>
              <a:rPr sz="32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(Mt 27,37; Lk 23,38; Mk 15,26; Iv 19,19)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Optužba: „Govorio je” (Lk 23,2; Iv 19,21) </a:t>
            </a:r>
            <a:br>
              <a:rPr sz="2600"/>
            </a:b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  <a:ea typeface="Times New Roman"/>
              </a:rPr>
              <a:t>↔  </a:t>
            </a: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htjeli ga pograbiti i postaviti za kralja (Iv 6,15)</a:t>
            </a:r>
            <a:endParaRPr lang="hr-HR" sz="2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6. Pred sucem Pilatom: Ti kažeš </a:t>
            </a:r>
            <a:br>
              <a:rPr sz="30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(Mt 27,11; Mk 15,2; Lk 23,3; Iv 18,37)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Ja sam </a:t>
            </a:r>
            <a:r>
              <a:rPr lang="hr-HR" sz="30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</a:t>
            </a: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– u tu svrhu rođen, da svjedočim za istinu </a:t>
            </a: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(Iv 18,37)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85" name="Picture 84"/>
          <p:cNvPicPr/>
          <p:nvPr/>
        </p:nvPicPr>
        <p:blipFill>
          <a:blip r:embed="rId2"/>
          <a:stretch/>
        </p:blipFill>
        <p:spPr>
          <a:xfrm>
            <a:off x="6840000" y="0"/>
            <a:ext cx="3275640" cy="449244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86" name="TextBox 85"/>
          <p:cNvSpPr txBox="1"/>
          <p:nvPr/>
        </p:nvSpPr>
        <p:spPr>
          <a:xfrm>
            <a:off x="7740000" y="4615560"/>
            <a:ext cx="2220120" cy="24444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Henry Coller, Isus pred Poncijem Pilatom (1948.) 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288000" y="252000"/>
            <a:ext cx="9396000" cy="97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Hitan poziv na obraćenje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9072000" cy="57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7. Ljudi Velikoga svećenika,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poznavatelji Pisma, odgovorni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u narodu </a:t>
            </a:r>
            <a:r>
              <a:rPr lang="hr-HR" sz="3200" b="1" u="sng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rugaju se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(Mt 27,41):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 je </a:t>
            </a:r>
            <a:r>
              <a:rPr lang="hr-HR" sz="3200" b="1" u="sng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Izraelov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! Neka sada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siđe s križa pa ćemo povjerovati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u nj! (Mt 27,42; Mk 15,32)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Sišao po uskrsnuću: „Hoćeš li </a:t>
            </a:r>
            <a:br>
              <a:rPr sz="28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sada iznova ustanoviti </a:t>
            </a:r>
            <a:br>
              <a:rPr sz="2800"/>
            </a:br>
            <a:r>
              <a:rPr lang="hr-HR" sz="28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kraljevstvo</a:t>
            </a: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?” (Dj 1,6) 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Izraele, vjeruj!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Natanael pri prvom susretu (Iv 1,49)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Silno mnoštvo kod ulaska u Jeruzalem (Iv 12,13) 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89" name="Picture 88"/>
          <p:cNvPicPr/>
          <p:nvPr/>
        </p:nvPicPr>
        <p:blipFill>
          <a:blip r:embed="rId2"/>
          <a:stretch/>
        </p:blipFill>
        <p:spPr>
          <a:xfrm>
            <a:off x="6995880" y="1520280"/>
            <a:ext cx="3084120" cy="416772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90" name="TextBox 89"/>
          <p:cNvSpPr txBox="1"/>
          <p:nvPr/>
        </p:nvSpPr>
        <p:spPr>
          <a:xfrm>
            <a:off x="7470000" y="5724000"/>
            <a:ext cx="246600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Bartolomé Esteban Murillo, Raspeti Krist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47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Krist – moj Kralj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5256000" cy="57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Gdje u svom životu  prepoznajem Kristovu vlast?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Koji dio evanđelja mi najbolje govori o Isusu kao Kralju?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Na kojem je životnom području današnjem svijetu najviše potreban Krist Kralj?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23200" y="5911920"/>
            <a:ext cx="319680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Krist, Kralj svega stvorenja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5782680" y="1498680"/>
            <a:ext cx="4297320" cy="4297320"/>
          </a:xfrm>
          <a:prstGeom prst="rect">
            <a:avLst/>
          </a:prstGeom>
          <a:noFill/>
          <a:ln w="180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587880" y="671760"/>
            <a:ext cx="8568000" cy="12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hr-HR" sz="4400" b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Uzlazi Bog (Ps 47)</a:t>
            </a:r>
            <a:endParaRPr lang="hr-H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6" name="Picture 95"/>
          <p:cNvPicPr/>
          <p:nvPr/>
        </p:nvPicPr>
        <p:blipFill>
          <a:blip r:embed="rId2"/>
          <a:stretch/>
        </p:blipFill>
        <p:spPr>
          <a:xfrm>
            <a:off x="0" y="2589840"/>
            <a:ext cx="10080000" cy="1977480"/>
          </a:xfrm>
          <a:prstGeom prst="rect">
            <a:avLst/>
          </a:prstGeom>
          <a:noFill/>
          <a:ln w="1800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587880" y="671760"/>
            <a:ext cx="8568000" cy="12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hr-HR" sz="4800" b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Podignite, vrata (Ps 24)</a:t>
            </a:r>
            <a:endParaRPr lang="hr-HR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" name="Picture 39"/>
          <p:cNvPicPr/>
          <p:nvPr/>
        </p:nvPicPr>
        <p:blipFill>
          <a:blip r:embed="rId2"/>
          <a:stretch/>
        </p:blipFill>
        <p:spPr>
          <a:xfrm>
            <a:off x="0" y="2966040"/>
            <a:ext cx="10080000" cy="1925280"/>
          </a:xfrm>
          <a:prstGeom prst="rect">
            <a:avLst/>
          </a:prstGeom>
          <a:noFill/>
          <a:ln w="180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360000"/>
            <a:ext cx="9072000" cy="43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7200" b="1" u="none" strike="noStrike">
                <a:solidFill>
                  <a:srgbClr val="04617B"/>
                </a:solidFill>
                <a:effectLst/>
                <a:uFillTx/>
                <a:latin typeface="Georgia"/>
              </a:rPr>
              <a:t>Krist Kralj </a:t>
            </a:r>
            <a:br>
              <a:rPr sz="7200"/>
            </a:br>
            <a:r>
              <a:rPr lang="hr-HR" sz="7200" b="1" u="none" strike="noStrike">
                <a:solidFill>
                  <a:srgbClr val="04617B"/>
                </a:solidFill>
                <a:effectLst/>
                <a:uFillTx/>
                <a:latin typeface="Georgia"/>
              </a:rPr>
              <a:t> u Svetom </a:t>
            </a:r>
            <a:br>
              <a:rPr sz="7200"/>
            </a:br>
            <a:r>
              <a:rPr lang="hr-HR" sz="7200" b="1" u="none" strike="noStrike">
                <a:solidFill>
                  <a:srgbClr val="04617B"/>
                </a:solidFill>
                <a:effectLst/>
                <a:uFillTx/>
                <a:latin typeface="Georgia"/>
              </a:rPr>
              <a:t> pismu</a:t>
            </a:r>
            <a:endParaRPr lang="hr-HR" sz="7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5159880"/>
            <a:ext cx="9072000" cy="1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indent="0">
              <a:buNone/>
            </a:pPr>
            <a:r>
              <a:rPr lang="hr-HR" sz="4800" b="1" u="none" strike="noStrike">
                <a:solidFill>
                  <a:srgbClr val="FFFFFF"/>
                </a:solidFill>
                <a:effectLst/>
                <a:uFillTx/>
                <a:latin typeface="Georgia"/>
              </a:rPr>
              <a:t>Isusova vlast u Evanđeljima</a:t>
            </a:r>
            <a:endParaRPr lang="hr-HR" sz="4800" b="1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2"/>
          <a:stretch/>
        </p:blipFill>
        <p:spPr>
          <a:xfrm>
            <a:off x="6300000" y="0"/>
            <a:ext cx="3780000" cy="499464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4500000" y="4426560"/>
            <a:ext cx="180000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3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kip Krista Kralja, Świebodzin, Poljska</a:t>
            </a:r>
            <a:endParaRPr lang="hr-HR" sz="13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  <a:p>
            <a:endParaRPr lang="hr-HR" sz="10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  <p:pic>
        <p:nvPicPr>
          <p:cNvPr id="45" name="Picture 3" descr="A picture containing text, clipart&#10;&#10;Description automatically generated"/>
          <p:cNvPicPr/>
          <p:nvPr/>
        </p:nvPicPr>
        <p:blipFill>
          <a:blip r:embed="rId3"/>
          <a:stretch/>
        </p:blipFill>
        <p:spPr>
          <a:xfrm>
            <a:off x="1533240" y="117720"/>
            <a:ext cx="1032120" cy="103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Picture 4" descr="A heart with crown of thorns&#10;&#10;Description automatically generated"/>
          <p:cNvPicPr/>
          <p:nvPr/>
        </p:nvPicPr>
        <p:blipFill>
          <a:blip r:embed="rId4"/>
          <a:stretch/>
        </p:blipFill>
        <p:spPr>
          <a:xfrm>
            <a:off x="253080" y="62280"/>
            <a:ext cx="1032120" cy="103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" name="Picture 8" descr="A red heart with a white letter&#10;&#10;Description automatically generated"/>
          <p:cNvPicPr/>
          <p:nvPr/>
        </p:nvPicPr>
        <p:blipFill>
          <a:blip r:embed="rId5"/>
          <a:stretch/>
        </p:blipFill>
        <p:spPr>
          <a:xfrm>
            <a:off x="2813400" y="191880"/>
            <a:ext cx="1269720" cy="959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977400" y="6300000"/>
            <a:ext cx="8022600" cy="47592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2800" b="1" u="none" strike="noStrike">
                <a:solidFill>
                  <a:srgbClr val="FFFFFF"/>
                </a:solidFill>
                <a:effectLst/>
                <a:uFillTx/>
                <a:latin typeface="Georgia"/>
                <a:ea typeface="Arial"/>
              </a:rPr>
              <a:t>„Biblija za odrasle” – 30. večer – amdg.eu</a:t>
            </a:r>
            <a:endParaRPr lang="hr-HR" sz="28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47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Krist – moj Kralj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5256000" cy="57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Gdje u svom životu  prepoznajem Kristovu vlast?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Koji dio evanđelja mi najbolje govori o Isusu kao Kralju?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Na kojem je životnom području današnjem svijetu najviše potreban Krist Kralj?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23200" y="5911920"/>
            <a:ext cx="319680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Krist, Kralj svega stvorenja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  <p:pic>
        <p:nvPicPr>
          <p:cNvPr id="52" name="Picture 51"/>
          <p:cNvPicPr/>
          <p:nvPr/>
        </p:nvPicPr>
        <p:blipFill>
          <a:blip r:embed="rId2"/>
          <a:stretch/>
        </p:blipFill>
        <p:spPr>
          <a:xfrm>
            <a:off x="5782680" y="1498680"/>
            <a:ext cx="4297320" cy="4297320"/>
          </a:xfrm>
          <a:prstGeom prst="rect">
            <a:avLst/>
          </a:prstGeom>
          <a:noFill/>
          <a:ln w="180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47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Odakle početi?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5976000" cy="57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„Koji je na nebo uzašao”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1. Dana mi je sva </a:t>
            </a: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na nebu i na zemlji! (ἐξουσία  Mt 28,18) – 10x u 6 epizoda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ἐδόθη – Otac je dao; „nebo i zemlja” – (Post 1,1; 2,4)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567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Stari Zavjet: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e-IL" sz="2800" b="1" u="none" strike="noStrike">
                <a:solidFill>
                  <a:srgbClr val="04617B"/>
                </a:solidFill>
                <a:effectLst/>
                <a:uFillTx/>
                <a:latin typeface="Times New Roman"/>
                <a:cs typeface="Times New Roman"/>
              </a:rPr>
              <a:t>יהוה</a:t>
            </a: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kraljuje uvijek i dovijeka </a:t>
            </a:r>
            <a:br>
              <a:rPr sz="28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(Izl 15,18)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Ostatak iz svih naroda uzlazit će da se pokloni pred Kraljem, Gospodinom (Zah 14,16)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= Božje kraljevstvo, Arimatejac iščekuje (Mk 15,43; Lk 23,51)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6479640" y="1603800"/>
            <a:ext cx="3600360" cy="451620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56" name="TextBox 55"/>
          <p:cNvSpPr txBox="1"/>
          <p:nvPr/>
        </p:nvSpPr>
        <p:spPr>
          <a:xfrm>
            <a:off x="6840000" y="6912000"/>
            <a:ext cx="319680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Pater Marijan Gajšak, SJ, Srce Isusovo – “Idite po svem svijetu” (bronca, 1969.)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119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Rabbi Isus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9072000" cy="57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2. Učio ih je kao </a:t>
            </a:r>
            <a:br>
              <a:rPr sz="3600"/>
            </a:b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onaj koji ima </a:t>
            </a: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</a:t>
            </a:r>
            <a:br>
              <a:rPr sz="3600"/>
            </a:b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(Mt 7,29; Mk 1,22)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Autor Zakona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3. Centurion: </a:t>
            </a:r>
            <a:br>
              <a:rPr sz="3600"/>
            </a:b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„Ja sam čovjek pod </a:t>
            </a: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vlašću</a:t>
            </a: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” (Mt 8,9; Lk 7,8)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Pilat: </a:t>
            </a: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imam pustiti te i vlast imam razapeti te (Iv 19,10)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Isus: Dano ti je odozgor (19,11)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59" name="Picture 58"/>
          <p:cNvPicPr/>
          <p:nvPr/>
        </p:nvPicPr>
        <p:blipFill>
          <a:blip r:embed="rId2"/>
          <a:stretch/>
        </p:blipFill>
        <p:spPr>
          <a:xfrm>
            <a:off x="4785120" y="25200"/>
            <a:ext cx="5315400" cy="375480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4991040" y="3780000"/>
            <a:ext cx="4728960" cy="5680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Rabbi Isus u sinagogi u rodnom Nazaretu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47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Ima i daje vlast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9072000" cy="57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20000"/>
          </a:bodyPr>
          <a:lstStyle/>
          <a:p>
            <a:pPr marL="216000" indent="-216000">
              <a:lnSpc>
                <a:spcPct val="115000"/>
              </a:lnSpc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4. Izlječenje paraliziranoga: </a:t>
            </a:r>
            <a:br>
              <a:rPr sz="3600"/>
            </a:b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Da znate da Sin Čovječji </a:t>
            </a:r>
            <a:br>
              <a:rPr sz="3600"/>
            </a:b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ima </a:t>
            </a: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na zemlji </a:t>
            </a:r>
            <a:br>
              <a:rPr sz="3600"/>
            </a:b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otpuštati grijehe (Mt 9,6)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Bog je takvu </a:t>
            </a: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dao ljudima (9,8)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Anđeo Josipu: „On će spasiti svoj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narod od grijeha” (Mt 1,21)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lnSpc>
                <a:spcPct val="115000"/>
              </a:lnSpc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5. Dozva dvanaestoricu i dade im </a:t>
            </a:r>
            <a:r>
              <a:rPr lang="hr-HR" sz="36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nad nečistim dusima: da ih izgone, i da liječe (Mt 10,1)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Da hodite po zmijama bez posljedica (Lk 10,19)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3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Čista srca – oslobođeni od nečistih duhova</a:t>
            </a:r>
            <a:endParaRPr lang="hr-HR" sz="3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63" name="Picture 62"/>
          <p:cNvPicPr/>
          <p:nvPr/>
        </p:nvPicPr>
        <p:blipFill>
          <a:blip r:embed="rId2"/>
          <a:stretch/>
        </p:blipFill>
        <p:spPr>
          <a:xfrm>
            <a:off x="6734160" y="0"/>
            <a:ext cx="3333600" cy="4500000"/>
          </a:xfrm>
          <a:prstGeom prst="rect">
            <a:avLst/>
          </a:prstGeom>
          <a:noFill/>
          <a:ln w="180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20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11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0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Isus o svojoj vlasti</a:t>
            </a:r>
            <a:endParaRPr lang="hr-HR" sz="60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620000"/>
            <a:ext cx="9072000" cy="55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216000" indent="-216000">
              <a:lnSpc>
                <a:spcPct val="115000"/>
              </a:lnSpc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6. Kojom vlašću to činiš?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Tko ti dade tu vlast? </a:t>
            </a:r>
            <a:br>
              <a:rPr sz="32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(Mt 21,23; Mk 11,28; Lk 20,2)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Ni ja vama neću reći (Mt 21,27): </a:t>
            </a:r>
            <a:br>
              <a:rPr sz="2800"/>
            </a:b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Od Boga, kao i Ivanovo krštenje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lnSpc>
                <a:spcPct val="115000"/>
              </a:lnSpc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Dobri Pastir: </a:t>
            </a: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imam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položiti život, </a:t>
            </a: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imam opet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uzeti ga. Tu zapovijed primio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sam od Oca. (Iv 10,18)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spcAft>
                <a:spcPts val="140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Kao što Otac ima život u sebi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tako je i Sinu dao da ima život u sebi (Iv 5,26); </a:t>
            </a:r>
            <a:br>
              <a:rPr sz="3200"/>
            </a:b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 dao mu je </a:t>
            </a:r>
            <a:r>
              <a:rPr lang="hr-HR" sz="32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2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da sudi. (Iv 5,27)</a:t>
            </a: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0">
              <a:spcAft>
                <a:spcPts val="1403"/>
              </a:spcAft>
              <a:buNone/>
            </a:pPr>
            <a:endParaRPr lang="hr-HR" sz="32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66" name="Picture 65"/>
          <p:cNvPicPr/>
          <p:nvPr/>
        </p:nvPicPr>
        <p:blipFill>
          <a:blip r:embed="rId2"/>
          <a:stretch/>
        </p:blipFill>
        <p:spPr>
          <a:xfrm>
            <a:off x="6967440" y="7560"/>
            <a:ext cx="3121200" cy="503244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67" name="TextBox 66"/>
          <p:cNvSpPr txBox="1"/>
          <p:nvPr/>
        </p:nvSpPr>
        <p:spPr>
          <a:xfrm>
            <a:off x="6840000" y="5220000"/>
            <a:ext cx="3175560" cy="24444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James Powell: Krist – Dobri Pastir (crkva sv. Ivana, Wiltshire, oko 1888.-1915.) 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11880"/>
            <a:ext cx="9072000" cy="132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marL="216000" indent="0">
              <a:buNone/>
            </a:pPr>
            <a:r>
              <a:rPr lang="hr-HR" sz="6600" b="1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Vlast koja donosi život</a:t>
            </a:r>
            <a:endParaRPr lang="hr-HR" sz="6600" b="0" u="none" strike="noStrike">
              <a:solidFill>
                <a:srgbClr val="DBF5F9"/>
              </a:solidFill>
              <a:effectLst/>
              <a:uFillTx/>
              <a:latin typeface="Noto Sans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04000" y="1548000"/>
            <a:ext cx="9396000" cy="59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216000" indent="-216000">
              <a:lnSpc>
                <a:spcPct val="115000"/>
              </a:lnSpc>
              <a:spcBef>
                <a:spcPts val="567"/>
              </a:spcBef>
              <a:spcAft>
                <a:spcPts val="28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Velikosvećenička molitva: „dao si Sinu </a:t>
            </a:r>
            <a:br>
              <a:rPr sz="3000"/>
            </a:br>
            <a:r>
              <a:rPr lang="hr-HR" sz="30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nad svakim tijelom” (Iv 17,2) </a:t>
            </a:r>
            <a:br>
              <a:rPr sz="3000"/>
            </a:b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– ranjivo, smrtno, raspadljivo</a:t>
            </a:r>
            <a:endParaRPr lang="hr-HR" sz="30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„Dati im život vječni” (17,2)</a:t>
            </a:r>
            <a:endParaRPr lang="hr-HR" sz="2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lnSpc>
                <a:spcPct val="115000"/>
              </a:lnSpc>
              <a:spcBef>
                <a:spcPts val="567"/>
              </a:spcBef>
              <a:spcAft>
                <a:spcPts val="28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Proslov: „onima koji su ga primili </a:t>
            </a:r>
            <a:br>
              <a:rPr sz="3000"/>
            </a:b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dao je </a:t>
            </a:r>
            <a:r>
              <a:rPr lang="hr-HR" sz="30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vlast</a:t>
            </a: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da postanu </a:t>
            </a:r>
            <a:br>
              <a:rPr sz="3000"/>
            </a:b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djeca Božja” (Iv 1,12)</a:t>
            </a:r>
            <a:endParaRPr lang="hr-HR" sz="30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216000" indent="-216000">
              <a:lnSpc>
                <a:spcPct val="115000"/>
              </a:lnSpc>
              <a:spcBef>
                <a:spcPts val="567"/>
              </a:spcBef>
              <a:spcAft>
                <a:spcPts val="283"/>
              </a:spcAft>
              <a:buClr>
                <a:srgbClr val="009EDA"/>
              </a:buClr>
              <a:buSzPct val="45000"/>
              <a:buFont typeface="Segoe UI"/>
              <a:buChar char="■"/>
            </a:pPr>
            <a:r>
              <a:rPr lang="hr-HR" sz="30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Sila (snaga, moć) – δύναμις  </a:t>
            </a:r>
            <a:endParaRPr lang="hr-HR" sz="30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Izlazi iz njega (Mk 5,30; Lk 8,46); </a:t>
            </a:r>
            <a:br>
              <a:rPr sz="2600"/>
            </a:br>
            <a:r>
              <a:rPr lang="hr-HR" sz="26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vuče ga da liječi (Lk 5,17)</a:t>
            </a:r>
            <a:endParaRPr lang="hr-HR" sz="26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648000" lvl="2" indent="-216000">
              <a:lnSpc>
                <a:spcPct val="115000"/>
              </a:lnSpc>
              <a:spcAft>
                <a:spcPts val="8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Sila </a:t>
            </a:r>
            <a:r>
              <a:rPr lang="hr-HR" sz="24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Svevišnjega</a:t>
            </a:r>
            <a:r>
              <a:rPr lang="hr-HR" sz="24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(Lk 1,35), sila </a:t>
            </a:r>
            <a:r>
              <a:rPr lang="hr-HR" sz="24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Gospodnja</a:t>
            </a:r>
            <a:r>
              <a:rPr lang="hr-HR" sz="24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(8,46), </a:t>
            </a:r>
            <a:br>
              <a:rPr sz="2400"/>
            </a:br>
            <a:r>
              <a:rPr lang="hr-HR" sz="24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sila </a:t>
            </a:r>
            <a:r>
              <a:rPr lang="hr-HR" sz="24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odozgor</a:t>
            </a:r>
            <a:r>
              <a:rPr lang="hr-HR" sz="24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 (24,49)</a:t>
            </a:r>
            <a:endParaRPr lang="hr-HR" sz="24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  <a:p>
            <a:pPr marL="432000" lvl="1" indent="-216000">
              <a:lnSpc>
                <a:spcPct val="115000"/>
              </a:lnSpc>
              <a:spcAft>
                <a:spcPts val="1123"/>
              </a:spcAft>
              <a:buClr>
                <a:srgbClr val="009EDA"/>
              </a:buClr>
              <a:buSzPct val="45000"/>
              <a:buFont typeface="OpenSymbol"/>
              <a:buChar char="❑"/>
            </a:pPr>
            <a:r>
              <a:rPr lang="hr-HR" sz="2800" b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Naziv za </a:t>
            </a:r>
            <a:r>
              <a:rPr lang="hr-HR" sz="2800" b="1" i="1" u="none" strike="noStrike">
                <a:solidFill>
                  <a:srgbClr val="04617B"/>
                </a:solidFill>
                <a:effectLst/>
                <a:uFillTx/>
                <a:latin typeface="Times New Roman"/>
              </a:rPr>
              <a:t>čudesa</a:t>
            </a:r>
            <a:endParaRPr lang="hr-HR" sz="2800" b="0" u="none" strike="noStrike">
              <a:solidFill>
                <a:srgbClr val="04617B"/>
              </a:solidFill>
              <a:effectLst/>
              <a:uFillTx/>
              <a:latin typeface="Noto Sans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7200000" y="1476000"/>
            <a:ext cx="2895480" cy="4414320"/>
          </a:xfrm>
          <a:prstGeom prst="rect">
            <a:avLst/>
          </a:prstGeom>
          <a:noFill/>
          <a:ln w="18000">
            <a:noFill/>
          </a:ln>
        </p:spPr>
      </p:pic>
      <p:sp>
        <p:nvSpPr>
          <p:cNvPr id="71" name="TextBox 70"/>
          <p:cNvSpPr txBox="1"/>
          <p:nvPr/>
        </p:nvSpPr>
        <p:spPr>
          <a:xfrm>
            <a:off x="8280000" y="6048000"/>
            <a:ext cx="1800000" cy="18000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r-HR" sz="1200" b="1" u="none" strike="noStrike">
                <a:solidFill>
                  <a:srgbClr val="000000"/>
                </a:solidFill>
                <a:effectLst/>
                <a:uFillTx/>
                <a:latin typeface="Noto Sans"/>
              </a:rPr>
              <a:t>Eva Vukina –  evavukina.art 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Application>Microsoft Office PowerPoint</Application>
  <PresentationFormat>Custom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</vt:lpstr>
      <vt:lpstr>Office</vt:lpstr>
      <vt:lpstr>Office</vt:lpstr>
      <vt:lpstr>Krist Kralj   u Svetom   pismu</vt:lpstr>
      <vt:lpstr>PowerPoint Presentation</vt:lpstr>
      <vt:lpstr>Krist Kralj   u Svetom   pismu</vt:lpstr>
      <vt:lpstr>Krist – moj Kralj</vt:lpstr>
      <vt:lpstr>Odakle početi?</vt:lpstr>
      <vt:lpstr>Rabbi Isus</vt:lpstr>
      <vt:lpstr>Ima i daje vlast</vt:lpstr>
      <vt:lpstr>Isus o svojoj vlasti</vt:lpstr>
      <vt:lpstr>Vlast koja donosi život</vt:lpstr>
      <vt:lpstr>Kraljevstvo Božje</vt:lpstr>
      <vt:lpstr>Isus – Kralj</vt:lpstr>
      <vt:lpstr>Izravno o sebi</vt:lpstr>
      <vt:lpstr>U Muci</vt:lpstr>
      <vt:lpstr>Hitan poziv na obraćenje</vt:lpstr>
      <vt:lpstr>Krist – moj Kralj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Vivid</dc:title>
  <dc:subject/>
  <dc:creator/>
  <dc:description>This work is licensed under a Creative Commons 0 License.
It makes use of the works of fsanchez.</dc:description>
  <cp:lastModifiedBy/>
  <cp:revision>22</cp:revision>
  <cp:lastPrinted>2025-11-28T17:10:40Z</cp:lastPrinted>
  <dcterms:created xsi:type="dcterms:W3CDTF">2025-11-26T18:31:27Z</dcterms:created>
  <dcterms:modified xsi:type="dcterms:W3CDTF">2025-11-28T16:14:25Z</dcterms:modified>
  <dc:language>hr-HR</dc:language>
</cp:coreProperties>
</file>