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8.jpeg" ContentType="image/jpeg"/>
  <Override PartName="/ppt/media/image1.png" ContentType="image/png"/>
  <Override PartName="/ppt/media/image2.png" ContentType="image/png"/>
  <Override PartName="/ppt/media/image5.png" ContentType="image/png"/>
  <Override PartName="/ppt/media/image4.jpeg" ContentType="image/jpeg"/>
  <Override PartName="/ppt/media/image3.png" ContentType="image/png"/>
  <Override PartName="/ppt/media/image7.png" ContentType="image/png"/>
  <Override PartName="/ppt/media/image6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0080625" cy="7559675"/>
  <p:notesSz cx="10233025" cy="7102475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1FCE5ADA-7D6F-47F4-A137-958B62A6A86C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add Notes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2D0DC5-4B44-470C-B4B9-678FCC9890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1_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F880C4-475A-4C8F-9B11-729B631836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75B9C6-6807-40CA-A3F8-4FBAEAAA7C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1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07CA93E-6D88-410C-B67E-D90733FCFF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2_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412"/>
              </a:spcAft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3DF8785-5580-4B20-9675-F576C010A7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7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8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3" name="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" name="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49" name="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" name="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500" lnSpcReduction="19999"/>
          </a:bodyPr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84" name="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1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ftr" idx="2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sldNum" idx="3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BAE73B8C-6E1E-41E7-8D44-94186CAB3EF7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"/>
          <p:cNvGrpSpPr/>
          <p:nvPr/>
        </p:nvGrpSpPr>
        <p:grpSpPr>
          <a:xfrm>
            <a:off x="-414000" y="-695880"/>
            <a:ext cx="10890000" cy="2376000"/>
            <a:chOff x="-414000" y="-695880"/>
            <a:chExt cx="10890000" cy="2376000"/>
          </a:xfrm>
        </p:grpSpPr>
        <p:sp>
          <p:nvSpPr>
            <p:cNvPr id="122" name=""/>
            <p:cNvSpPr/>
            <p:nvPr/>
          </p:nvSpPr>
          <p:spPr>
            <a:xfrm>
              <a:off x="-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28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99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169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39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309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379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450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20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90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6606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7308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8010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8712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9414000" y="-69588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-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64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135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05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275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345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15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486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556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626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6966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7668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8370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9072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9774000" y="2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-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28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99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169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239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309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379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450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520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590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6606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7308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8010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8712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9414000" y="744120"/>
              <a:ext cx="702000" cy="936000"/>
            </a:xfrm>
            <a:custGeom>
              <a:avLst/>
              <a:gdLst>
                <a:gd name="textAreaLeft" fmla="*/ 0 w 702000"/>
                <a:gd name="textAreaRight" fmla="*/ 70236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7" name=""/>
          <p:cNvGrpSpPr/>
          <p:nvPr/>
        </p:nvGrpSpPr>
        <p:grpSpPr>
          <a:xfrm>
            <a:off x="-360000" y="6552000"/>
            <a:ext cx="10854000" cy="1656000"/>
            <a:chOff x="-360000" y="6552000"/>
            <a:chExt cx="10854000" cy="1656000"/>
          </a:xfrm>
        </p:grpSpPr>
        <p:sp>
          <p:nvSpPr>
            <p:cNvPr id="168" name=""/>
            <p:cNvSpPr/>
            <p:nvPr/>
          </p:nvSpPr>
          <p:spPr>
            <a:xfrm flipH="1">
              <a:off x="943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 flipH="1">
              <a:off x="979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 flipH="1">
              <a:off x="802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 flipH="1">
              <a:off x="873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 flipH="1">
              <a:off x="838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 flipH="1">
              <a:off x="698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 flipH="1">
              <a:off x="768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 flipH="1">
              <a:off x="662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 flipH="1">
              <a:off x="732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 flipH="1">
              <a:off x="592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 flipH="1">
              <a:off x="628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 flipH="1">
              <a:off x="523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 flipH="1">
              <a:off x="487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 flipH="1">
              <a:off x="558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 flipH="1">
              <a:off x="385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 flipH="1">
              <a:off x="453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 flipH="1">
              <a:off x="417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 flipH="1">
              <a:off x="2772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 flipH="1">
              <a:off x="3474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 flipH="1">
              <a:off x="2448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 flipH="1">
              <a:off x="3150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 flipH="1">
              <a:off x="1746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 flipH="1">
              <a:off x="207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 flipH="1">
              <a:off x="1044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 flipH="1">
              <a:off x="1368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 flipH="1">
              <a:off x="-3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 flipH="1">
              <a:off x="666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 flipH="1">
              <a:off x="-360000" y="655200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 flipH="1">
              <a:off x="342000" y="655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 flipH="1">
              <a:off x="9090000" y="727200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553480"/>
            <a:ext cx="9072000" cy="162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2000" cy="11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500" lnSpcReduction="19999"/>
          </a:bodyPr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  <p:sldLayoutId id="214748365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reeform 7"/>
          <p:cNvSpPr/>
          <p:nvPr/>
        </p:nvSpPr>
        <p:spPr>
          <a:xfrm>
            <a:off x="419760" y="252000"/>
            <a:ext cx="9071640" cy="671400"/>
          </a:xfrm>
          <a:custGeom>
            <a:avLst/>
            <a:gdLst>
              <a:gd name="textAreaLeft" fmla="*/ 0 w 9071640"/>
              <a:gd name="textAreaRight" fmla="*/ 9072000 w 9071640"/>
              <a:gd name="textAreaTop" fmla="*/ 0 h 671400"/>
              <a:gd name="textAreaBottom" fmla="*/ 671760 h 671400"/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5" name="Line 8"/>
          <p:cNvSpPr/>
          <p:nvPr/>
        </p:nvSpPr>
        <p:spPr>
          <a:xfrm>
            <a:off x="504000" y="6804000"/>
            <a:ext cx="90720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6360"/>
            <a:ext cx="9071640" cy="1256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9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dt" idx="4"/>
          </p:nvPr>
        </p:nvSpPr>
        <p:spPr>
          <a:xfrm>
            <a:off x="51624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 idx="5"/>
          </p:nvPr>
        </p:nvSpPr>
        <p:spPr>
          <a:xfrm>
            <a:off x="3443760" y="6887880"/>
            <a:ext cx="3191400" cy="50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sldNum" idx="6"/>
          </p:nvPr>
        </p:nvSpPr>
        <p:spPr>
          <a:xfrm>
            <a:off x="726228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84115B-FDB0-4A8D-B4DE-C10C62E83546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 7"/>
          <p:cNvSpPr/>
          <p:nvPr/>
        </p:nvSpPr>
        <p:spPr>
          <a:xfrm>
            <a:off x="419760" y="252000"/>
            <a:ext cx="9071640" cy="671400"/>
          </a:xfrm>
          <a:custGeom>
            <a:avLst/>
            <a:gdLst>
              <a:gd name="textAreaLeft" fmla="*/ 0 w 9071640"/>
              <a:gd name="textAreaRight" fmla="*/ 9072000 w 9071640"/>
              <a:gd name="textAreaTop" fmla="*/ 0 h 671400"/>
              <a:gd name="textAreaBottom" fmla="*/ 671760 h 671400"/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4" name="Line 8"/>
          <p:cNvSpPr/>
          <p:nvPr/>
        </p:nvSpPr>
        <p:spPr>
          <a:xfrm>
            <a:off x="504000" y="6804000"/>
            <a:ext cx="90720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dt" idx="7"/>
          </p:nvPr>
        </p:nvSpPr>
        <p:spPr>
          <a:xfrm>
            <a:off x="51624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ftr" idx="8"/>
          </p:nvPr>
        </p:nvSpPr>
        <p:spPr>
          <a:xfrm>
            <a:off x="3443760" y="6887880"/>
            <a:ext cx="3191400" cy="50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9"/>
          </p:nvPr>
        </p:nvSpPr>
        <p:spPr>
          <a:xfrm>
            <a:off x="7262280" y="6875640"/>
            <a:ext cx="2351880" cy="503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D00A08-9477-43E3-A499-0AAD14A0BD42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463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63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309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309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2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hr-HR" sz="242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1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hr-HR" sz="221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21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hr-HR" sz="221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1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hr-HR" sz="221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1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hr-HR" sz="221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21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hr-HR" sz="221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223" name="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dt" idx="10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ftr" idx="11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sldNum" idx="12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EED45B2E-26DD-43CD-8D00-1BC0B0B63D21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"/>
          <p:cNvGrpSpPr/>
          <p:nvPr/>
        </p:nvGrpSpPr>
        <p:grpSpPr>
          <a:xfrm>
            <a:off x="-360000" y="6527880"/>
            <a:ext cx="10854000" cy="1679760"/>
            <a:chOff x="-360000" y="6527880"/>
            <a:chExt cx="10854000" cy="1679760"/>
          </a:xfrm>
        </p:grpSpPr>
        <p:sp>
          <p:nvSpPr>
            <p:cNvPr id="261" name=""/>
            <p:cNvSpPr/>
            <p:nvPr/>
          </p:nvSpPr>
          <p:spPr>
            <a:xfrm flipH="1">
              <a:off x="943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 flipH="1">
              <a:off x="979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 flipH="1">
              <a:off x="802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"/>
            <p:cNvSpPr/>
            <p:nvPr/>
          </p:nvSpPr>
          <p:spPr>
            <a:xfrm flipH="1">
              <a:off x="873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" name=""/>
            <p:cNvSpPr/>
            <p:nvPr/>
          </p:nvSpPr>
          <p:spPr>
            <a:xfrm flipH="1">
              <a:off x="838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"/>
            <p:cNvSpPr/>
            <p:nvPr/>
          </p:nvSpPr>
          <p:spPr>
            <a:xfrm flipH="1">
              <a:off x="698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"/>
            <p:cNvSpPr/>
            <p:nvPr/>
          </p:nvSpPr>
          <p:spPr>
            <a:xfrm flipH="1">
              <a:off x="768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" name=""/>
            <p:cNvSpPr/>
            <p:nvPr/>
          </p:nvSpPr>
          <p:spPr>
            <a:xfrm flipH="1">
              <a:off x="662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" name=""/>
            <p:cNvSpPr/>
            <p:nvPr/>
          </p:nvSpPr>
          <p:spPr>
            <a:xfrm flipH="1">
              <a:off x="7326000" y="652788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" name=""/>
            <p:cNvSpPr/>
            <p:nvPr/>
          </p:nvSpPr>
          <p:spPr>
            <a:xfrm flipH="1">
              <a:off x="592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"/>
            <p:cNvSpPr/>
            <p:nvPr/>
          </p:nvSpPr>
          <p:spPr>
            <a:xfrm flipH="1">
              <a:off x="628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"/>
            <p:cNvSpPr/>
            <p:nvPr/>
          </p:nvSpPr>
          <p:spPr>
            <a:xfrm flipH="1">
              <a:off x="523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"/>
            <p:cNvSpPr/>
            <p:nvPr/>
          </p:nvSpPr>
          <p:spPr>
            <a:xfrm flipH="1">
              <a:off x="487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"/>
            <p:cNvSpPr/>
            <p:nvPr/>
          </p:nvSpPr>
          <p:spPr>
            <a:xfrm flipH="1">
              <a:off x="558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"/>
            <p:cNvSpPr/>
            <p:nvPr/>
          </p:nvSpPr>
          <p:spPr>
            <a:xfrm flipH="1">
              <a:off x="385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"/>
            <p:cNvSpPr/>
            <p:nvPr/>
          </p:nvSpPr>
          <p:spPr>
            <a:xfrm flipH="1">
              <a:off x="453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"/>
            <p:cNvSpPr/>
            <p:nvPr/>
          </p:nvSpPr>
          <p:spPr>
            <a:xfrm flipH="1">
              <a:off x="417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 flipH="1">
              <a:off x="2772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"/>
            <p:cNvSpPr/>
            <p:nvPr/>
          </p:nvSpPr>
          <p:spPr>
            <a:xfrm flipH="1">
              <a:off x="3474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 flipH="1">
              <a:off x="2448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 flipH="1">
              <a:off x="3150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"/>
            <p:cNvSpPr/>
            <p:nvPr/>
          </p:nvSpPr>
          <p:spPr>
            <a:xfrm flipH="1">
              <a:off x="1746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"/>
            <p:cNvSpPr/>
            <p:nvPr/>
          </p:nvSpPr>
          <p:spPr>
            <a:xfrm flipH="1">
              <a:off x="207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 flipH="1">
              <a:off x="1044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"/>
            <p:cNvSpPr/>
            <p:nvPr/>
          </p:nvSpPr>
          <p:spPr>
            <a:xfrm flipH="1">
              <a:off x="1368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" name=""/>
            <p:cNvSpPr/>
            <p:nvPr/>
          </p:nvSpPr>
          <p:spPr>
            <a:xfrm flipH="1">
              <a:off x="-3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 flipH="1">
              <a:off x="666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"/>
            <p:cNvSpPr/>
            <p:nvPr/>
          </p:nvSpPr>
          <p:spPr>
            <a:xfrm flipH="1">
              <a:off x="-360000" y="6551640"/>
              <a:ext cx="702000" cy="936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"/>
            <p:cNvSpPr/>
            <p:nvPr/>
          </p:nvSpPr>
          <p:spPr>
            <a:xfrm flipH="1">
              <a:off x="342000" y="655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 flipH="1">
              <a:off x="9090000" y="7271640"/>
              <a:ext cx="702000" cy="936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936000"/>
                <a:gd name="textAreaBottom" fmla="*/ 936360 h 936000"/>
                <a:gd name="GluePoint1X" fmla="*/ 15 w 1506471"/>
                <a:gd name="GluePoint1Y" fmla="*/ 16 h 1310630"/>
                <a:gd name="GluePoint2X" fmla="*/ 17 w 1506471"/>
                <a:gd name="GluePoint2Y" fmla="*/ 18 h 1310630"/>
                <a:gd name="GluePoint3X" fmla="*/ 19 w 1506471"/>
                <a:gd name="GluePoint3Y" fmla="*/ 18 h 1310630"/>
                <a:gd name="GluePoint4X" fmla="*/ 20 w 1506471"/>
                <a:gd name="GluePoint4Y" fmla="*/ 16 h 1310630"/>
                <a:gd name="GluePoint5X" fmla="*/ 19 w 1506471"/>
                <a:gd name="GluePoint5Y" fmla="*/ 21 h 1310630"/>
                <a:gd name="GluePoint6X" fmla="*/ 17 w 1506471"/>
                <a:gd name="GluePoint6Y" fmla="*/ 21 h 1310630"/>
                <a:gd name="GluePoint7X" fmla="*/ 15 w 1506471"/>
                <a:gd name="GluePoint7Y" fmla="*/ 16 h 1310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endParaRPr b="1" lang="hr-HR" sz="1400" strike="noStrike" u="none">
                <a:solidFill>
                  <a:srgbClr val="ffde59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dt" idx="13"/>
          </p:nvPr>
        </p:nvSpPr>
        <p:spPr>
          <a:xfrm>
            <a:off x="342000" y="6552360"/>
            <a:ext cx="24012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ftr" idx="14"/>
          </p:nvPr>
        </p:nvSpPr>
        <p:spPr>
          <a:xfrm>
            <a:off x="2744640" y="6552000"/>
            <a:ext cx="4581000" cy="93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sldNum" idx="15"/>
          </p:nvPr>
        </p:nvSpPr>
        <p:spPr>
          <a:xfrm>
            <a:off x="8494200" y="6552000"/>
            <a:ext cx="114300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fld id="{F40C2D54-0FB5-452E-976B-1328B653932E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40000" y="1800000"/>
            <a:ext cx="6300000" cy="25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54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Odakle svećeništvo?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540000" y="438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i="1" lang="hr-HR" sz="36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Tajanstveni Melkisedek i njegov povijesni prinos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 txBox="1"/>
          <p:nvPr/>
        </p:nvSpPr>
        <p:spPr>
          <a:xfrm>
            <a:off x="900000" y="5940000"/>
            <a:ext cx="8100000" cy="94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28. večer – amdg.eu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7" name="Picture 5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1532880" y="11736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8" name="Picture 6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252720" y="6192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9" name="Picture 7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2813040" y="19152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0" name="Picture 4" descr="http://abidinginthevine.net/wp-content/uploads/2014/09/Melchizedek_Abraham.jpg"/>
          <p:cNvPicPr/>
          <p:nvPr/>
        </p:nvPicPr>
        <p:blipFill>
          <a:blip r:embed="rId4"/>
          <a:stretch/>
        </p:blipFill>
        <p:spPr>
          <a:xfrm>
            <a:off x="5437080" y="0"/>
            <a:ext cx="4642920" cy="347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40000" y="2397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54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Pred tajnom svećeništva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40000" y="1679760"/>
            <a:ext cx="882000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čemu sam ja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sliku Božju?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Kakav je moj prinos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Bogu?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očekujem,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primam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svećenika?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0" name="Picture 8" descr="melchizadeck"/>
          <p:cNvPicPr/>
          <p:nvPr/>
        </p:nvPicPr>
        <p:blipFill>
          <a:blip r:embed="rId1"/>
          <a:stretch/>
        </p:blipFill>
        <p:spPr>
          <a:xfrm>
            <a:off x="6575040" y="1260000"/>
            <a:ext cx="3504960" cy="437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8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3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8" dur="5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"/>
          <p:cNvSpPr/>
          <p:nvPr/>
        </p:nvSpPr>
        <p:spPr>
          <a:xfrm>
            <a:off x="540000" y="1440000"/>
            <a:ext cx="9206640" cy="9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5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ću tvoje (Ps 145)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2" name="" descr=""/>
          <p:cNvPicPr/>
          <p:nvPr/>
        </p:nvPicPr>
        <p:blipFill>
          <a:blip r:embed="rId1"/>
          <a:stretch/>
        </p:blipFill>
        <p:spPr>
          <a:xfrm>
            <a:off x="0" y="2395800"/>
            <a:ext cx="10080000" cy="3904200"/>
          </a:xfrm>
          <a:prstGeom prst="rect">
            <a:avLst/>
          </a:prstGeom>
          <a:noFill/>
          <a:ln w="1800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"/>
          <p:cNvSpPr/>
          <p:nvPr/>
        </p:nvSpPr>
        <p:spPr>
          <a:xfrm>
            <a:off x="612000" y="1440000"/>
            <a:ext cx="856800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Zauvijek ti si svećenik (Ps 110)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0" y="2976120"/>
            <a:ext cx="10080000" cy="1984320"/>
          </a:xfrm>
          <a:prstGeom prst="rect">
            <a:avLst/>
          </a:prstGeom>
          <a:noFill/>
          <a:ln w="1800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40000" y="1800000"/>
            <a:ext cx="6300000" cy="25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54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Odakle svećeništvo?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ubTitle"/>
          </p:nvPr>
        </p:nvSpPr>
        <p:spPr>
          <a:xfrm>
            <a:off x="540000" y="438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1" i="1" lang="hr-HR" sz="36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Tajanstveni Melkisedek i njegov povijesni prinos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 txBox="1"/>
          <p:nvPr/>
        </p:nvSpPr>
        <p:spPr>
          <a:xfrm>
            <a:off x="900000" y="5940000"/>
            <a:ext cx="8100000" cy="94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28. večer – amdg.eu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6" name="Picture 1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1532880" y="11736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7" name="Picture 11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252720" y="6192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12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2813040" y="19152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9" name="Picture 13" descr="http://abidinginthevine.net/wp-content/uploads/2014/09/Melchizedek_Abraham.jpg"/>
          <p:cNvPicPr/>
          <p:nvPr/>
        </p:nvPicPr>
        <p:blipFill>
          <a:blip r:embed="rId4"/>
          <a:stretch/>
        </p:blipFill>
        <p:spPr>
          <a:xfrm>
            <a:off x="5437080" y="0"/>
            <a:ext cx="4642920" cy="347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40000" y="23976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54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Pred tajnom svećeništva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40000" y="1679760"/>
            <a:ext cx="882000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čemu sam ja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sliku Božju?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Kakav je moj prinos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Bogu?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očekujem,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primam </a:t>
            </a:r>
            <a:br>
              <a:rPr sz="4200"/>
            </a:br>
            <a:r>
              <a:rPr b="1" i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svećenika?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2" name="Picture 3" descr="melchizadeck"/>
          <p:cNvPicPr/>
          <p:nvPr/>
        </p:nvPicPr>
        <p:blipFill>
          <a:blip r:embed="rId1"/>
          <a:stretch/>
        </p:blipFill>
        <p:spPr>
          <a:xfrm>
            <a:off x="6575040" y="1260000"/>
            <a:ext cx="3504960" cy="437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" dur="5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40000" y="6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54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Od Boga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8820000" cy="54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Mesijanski psalam 110: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Davidov Gospodin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„svećenik dovijeka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 </a:t>
            </a: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redu Melkisedekovu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” </a:t>
            </a:r>
            <a:br>
              <a:rPr sz="3200"/>
            </a:b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(Ps 110,4; Heb 5,6.10; 6,20; 7,17)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Mesija, Isus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Levitsko svećenstvo po rodu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↔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„Zakleo se Gospodin”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božanska prisega (Ps 110,4; Heb 7,21)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Sinaju: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 ćete mi biti kraljevstvo </a:t>
            </a:r>
            <a:r>
              <a:rPr b="1" i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svećenika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(Izl 19,6)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6712560" y="0"/>
            <a:ext cx="3367800" cy="47088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20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20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20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40000" y="6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42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Svećenik Melkisedek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820000" cy="52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U susretu s Abrahamom </a:t>
            </a:r>
            <a:br>
              <a:rPr sz="3200"/>
            </a:b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(Post 14,18; Heb 7,1.10)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prvi svećenik </a:t>
            </a:r>
            <a:r>
              <a:rPr b="1" lang="he-IL" sz="32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כהן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kohén</a:t>
            </a: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ἱερέυς </a:t>
            </a:r>
            <a:r>
              <a:rPr b="0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hieréus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(18)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“bez rodoslovlja, sličan Sinu Božjemu” (Heb 7,3)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Ne spominje se rođenje ni smrt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Isus nije iz Levijeva, nego iz Judina plemena (Heb 7,14)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Dvostruka uloga Melkisedekova (18):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Svećenik i kralj </a:t>
            </a: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Šalema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(18)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cio, miran, zdrav, potpun... – Jeruzalem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“pravedno(st) (je) moj kralj” – nije u ratu </a:t>
            </a: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6330600" y="0"/>
            <a:ext cx="3749400" cy="29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10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" dur="10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" dur="10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" dur="10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40000" y="6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54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Prinos Bogu</a:t>
            </a:r>
            <a:endParaRPr b="0" lang="hr-HR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820000" cy="52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arovi (Post 14,18):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kruh i vino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usp. Suci 19,19; Neh 5,15; </a:t>
            </a:r>
            <a:br>
              <a:rPr sz="2600"/>
            </a:b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Ps 104,15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Mudre izreke (9,5; 4,17):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Mudri: kruh i vino mudrosti (Izr 9,5)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Opaki: kruh opačine, vino nasilja (4,17)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Isus na Posljednjoj večeri: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uzima kruh (1 Kor 11,23), čašu (25)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Moje </a:t>
            </a: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tijelo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(24)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Novi Savez u mojoj </a:t>
            </a: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krvi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(25)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1" name="" descr=""/>
          <p:cNvPicPr/>
          <p:nvPr/>
        </p:nvPicPr>
        <p:blipFill>
          <a:blip r:embed="rId1"/>
          <a:stretch/>
        </p:blipFill>
        <p:spPr>
          <a:xfrm>
            <a:off x="5707800" y="0"/>
            <a:ext cx="4357440" cy="330444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0" dur="500"/>
                                        <p:tgtEl>
                                          <p:spTgt spid="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5" dur="500"/>
                                        <p:tgtEl>
                                          <p:spTgt spid="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0" dur="500"/>
                                        <p:tgtEl>
                                          <p:spTgt spid="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5" dur="500"/>
                                        <p:tgtEl>
                                          <p:spTgt spid="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40000" y="24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42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Kraljevski blagoslov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820000" cy="52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Na sliku Božju (Post 14,19):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Blagoslivlja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– prvi u Bibliji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Dva smjera (19s):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Blagoslovljen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Abraham </a:t>
            </a:r>
            <a:br>
              <a:rPr sz="3200"/>
            </a:b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e-IL" sz="32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ברוך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bar</a:t>
            </a:r>
            <a:r>
              <a:rPr b="0" i="1" lang="en-US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b="0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k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) – molba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Blagoslovljen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Bog (</a:t>
            </a:r>
            <a:r>
              <a:rPr b="1" lang="he-IL" sz="32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ברוך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bar</a:t>
            </a:r>
            <a:r>
              <a:rPr b="0" i="1" lang="en-US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b="0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k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) – hvala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Odakle Abrahamu pobjeda (v20)?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Svećenik potvrđuje Božje djelovanje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4+5 vojski (14,9) </a:t>
            </a: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Wingdings"/>
                <a:ea typeface="Times New Roman"/>
              </a:rPr>
              <a:t></a:t>
            </a: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318 junaka (14)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Abraham daje desetinu </a:t>
            </a:r>
            <a:r>
              <a:rPr b="1" lang="pt-B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(14,20 usp. 28,22)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Odriče se ratnoga plijena (23s)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4" name="Picture 9" descr="Melchizedek-Blesses-Abram-300x268"/>
          <p:cNvPicPr/>
          <p:nvPr/>
        </p:nvPicPr>
        <p:blipFill>
          <a:blip r:embed="rId1"/>
          <a:stretch/>
        </p:blipFill>
        <p:spPr>
          <a:xfrm>
            <a:off x="6310080" y="360"/>
            <a:ext cx="3769200" cy="3361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6" dur="indefinite" restart="never" nodeType="tmRoot">
          <p:childTnLst>
            <p:seq>
              <p:cTn id="147" dur="indefinite" nodeType="mainSeq">
                <p:childTnLst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8" dur="10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5" dur="1000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" dur="1000" fill="hold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2" dur="1000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9" dur="1000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5" dur="1000" fill="hold"/>
                                        <p:tgtEl>
                                          <p:spTgt spid="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6" dur="1000"/>
                                        <p:tgtEl>
                                          <p:spTgt spid="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40000" y="60120"/>
            <a:ext cx="9000000" cy="119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hr-HR" sz="4800" strike="noStrike" u="none">
                <a:solidFill>
                  <a:srgbClr val="784b04"/>
                </a:solidFill>
                <a:effectLst/>
                <a:uFillTx/>
                <a:latin typeface="Georgia"/>
              </a:rPr>
              <a:t>Plodovi</a:t>
            </a:r>
            <a:endParaRPr b="0" lang="hr-H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8820000" cy="54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lvl="1" marL="669960" indent="-325440">
              <a:lnSpc>
                <a:spcPct val="9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Abrahamova spoznaja: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Prvi put govori </a:t>
            </a:r>
            <a:r>
              <a:rPr b="1" lang="he-IL" sz="32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יהוה (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22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Božje ime u v18-20.22: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Bog Svevišnji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(18 opis; 19s Melkisedek govori)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Abraham usvaja (22)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Stvoritelj neba i zemlje</a:t>
            </a: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 (19 Melkisedek govori)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Abraham usvaja (22)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Aft>
                <a:spcPts val="1134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Rezultati u Post 15,2s.6: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Aft>
                <a:spcPts val="1412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→ Abraham moli (15,2s); vjeruje (6)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7" name="Picture 10" descr=""/>
          <p:cNvPicPr/>
          <p:nvPr/>
        </p:nvPicPr>
        <p:blipFill>
          <a:blip r:embed="rId1"/>
          <a:stretch/>
        </p:blipFill>
        <p:spPr>
          <a:xfrm>
            <a:off x="5670360" y="0"/>
            <a:ext cx="4409640" cy="290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3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8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1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6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1" dur="5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6" dur="500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1" dur="500"/>
                                        <p:tgtEl>
                                          <p:spTgt spid="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LibreOffice/25.8.2.2$Windows_X86_64 LibreOffice_project/d401f2107ccab8f924a8e2df40f573aab7605b6f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2025-11-06T18:25:45Z</dcterms:created>
  <dc:creator/>
  <dc:description>This work is licensed under a Creative Commons 0 License.
It makes use of the works of kka_libo_design@ashisuto.co.jp.</dc:description>
  <dc:language>hr-HR</dc:language>
  <cp:lastModifiedBy/>
  <cp:lastPrinted>2025-11-14T10:51:36Z</cp:lastPrinted>
  <dcterms:modified xsi:type="dcterms:W3CDTF">2025-11-14T10:56:29Z</dcterms:modified>
  <cp:revision>17</cp:revision>
  <dc:subject/>
  <dc:title>Beehive</dc:title>
</cp:coreProperties>
</file>