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tIns="41040" rIns="82440" bIns="410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sz06_levsz006.ppt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dt" idx="9"/>
          </p:nvPr>
        </p:nvSpPr>
        <p:spPr>
          <a:xfrm>
            <a:off x="4921200" y="-36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tIns="41040" rIns="82440" bIns="410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C3B14257-9DCD-4BA2-A110-55ACA6AD75DF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28.10.2025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747880" y="479160"/>
            <a:ext cx="3200400" cy="2400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158840" y="3039840"/>
            <a:ext cx="6369120" cy="2881080"/>
          </a:xfrm>
          <a:prstGeom prst="rect">
            <a:avLst/>
          </a:prstGeom>
          <a:noFill/>
          <a:ln w="0">
            <a:noFill/>
          </a:ln>
        </p:spPr>
        <p:txBody>
          <a:bodyPr lIns="82440" tIns="41040" rIns="82440" bIns="4104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65" name="PlaceHolder 5"/>
          <p:cNvSpPr>
            <a:spLocks noGrp="1"/>
          </p:cNvSpPr>
          <p:nvPr>
            <p:ph type="ftr" idx="10"/>
          </p:nvPr>
        </p:nvSpPr>
        <p:spPr>
          <a:xfrm>
            <a:off x="0" y="607968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tIns="41040" rIns="82440" bIns="4104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11"/>
          </p:nvPr>
        </p:nvSpPr>
        <p:spPr>
          <a:xfrm>
            <a:off x="4921200" y="607968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tIns="41040" rIns="82440" bIns="410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16648B52-D3F2-4DB2-B83F-85906889E5D4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"/>
          <p:cNvSpPr/>
          <p:nvPr/>
        </p:nvSpPr>
        <p:spPr>
          <a:xfrm>
            <a:off x="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sz06_levsz006.ppt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Rectangle 3"/>
          <p:cNvSpPr/>
          <p:nvPr/>
        </p:nvSpPr>
        <p:spPr>
          <a:xfrm>
            <a:off x="492120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A482F8E2-1B1E-4B4A-AD58-EB9F6BE41B94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28.10.2025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Rectangle 6"/>
          <p:cNvSpPr/>
          <p:nvPr/>
        </p:nvSpPr>
        <p:spPr>
          <a:xfrm>
            <a:off x="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Rectangle 7"/>
          <p:cNvSpPr/>
          <p:nvPr/>
        </p:nvSpPr>
        <p:spPr>
          <a:xfrm>
            <a:off x="492120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9AF53873-CC7A-4FF5-9F6A-8C7B68697F9D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2"/>
          <p:cNvSpPr/>
          <p:nvPr/>
        </p:nvSpPr>
        <p:spPr>
          <a:xfrm>
            <a:off x="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sz006.ppt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Rectangle 3"/>
          <p:cNvSpPr/>
          <p:nvPr/>
        </p:nvSpPr>
        <p:spPr>
          <a:xfrm>
            <a:off x="492120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744129F0-AC8B-438C-810A-20D4340F6D41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28.10.2025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ectangle 6"/>
          <p:cNvSpPr/>
          <p:nvPr/>
        </p:nvSpPr>
        <p:spPr>
          <a:xfrm>
            <a:off x="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7"/>
          <p:cNvSpPr/>
          <p:nvPr/>
        </p:nvSpPr>
        <p:spPr>
          <a:xfrm>
            <a:off x="492120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0EDBAE2C-67B4-458C-83C5-900E39EA8F68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7880" y="479520"/>
            <a:ext cx="3200400" cy="24001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158840" y="3039840"/>
            <a:ext cx="6369120" cy="288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0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Rectangle 11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BF32B33E-9C35-4279-9ACB-641791AFBC20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28.10.2025.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ctangle 12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Rectangle 13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7DFA6C3-D633-420C-AACB-015B189E9EE7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464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/>
          <p:nvPr/>
        </p:nvSpPr>
        <p:spPr>
          <a:xfrm>
            <a:off x="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sz06_levsz006.ppt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Rectangle 3"/>
          <p:cNvSpPr/>
          <p:nvPr/>
        </p:nvSpPr>
        <p:spPr>
          <a:xfrm>
            <a:off x="492120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149FB63E-E18F-440A-959A-D28C1575C86F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28.10.2025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Rectangle 6"/>
          <p:cNvSpPr/>
          <p:nvPr/>
        </p:nvSpPr>
        <p:spPr>
          <a:xfrm>
            <a:off x="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Rectangle 7"/>
          <p:cNvSpPr/>
          <p:nvPr/>
        </p:nvSpPr>
        <p:spPr>
          <a:xfrm>
            <a:off x="492120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705A3068-F0F7-433C-AE61-DB7C320CAB5B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Rectangle 2"/>
          <p:cNvSpPr/>
          <p:nvPr/>
        </p:nvSpPr>
        <p:spPr>
          <a:xfrm>
            <a:off x="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sz006.ppt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Rectangle 3"/>
          <p:cNvSpPr/>
          <p:nvPr/>
        </p:nvSpPr>
        <p:spPr>
          <a:xfrm>
            <a:off x="492120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E770F645-BF9C-42FC-B69E-AD3D81202D8A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28.10.2025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Rectangle 6"/>
          <p:cNvSpPr/>
          <p:nvPr/>
        </p:nvSpPr>
        <p:spPr>
          <a:xfrm>
            <a:off x="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Rectangle 7"/>
          <p:cNvSpPr/>
          <p:nvPr/>
        </p:nvSpPr>
        <p:spPr>
          <a:xfrm>
            <a:off x="492120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40" tIns="41040" rIns="82440" bIns="410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24040" algn="l"/>
                <a:tab pos="1647720" algn="l"/>
                <a:tab pos="2471760" algn="l"/>
                <a:tab pos="3295800" algn="l"/>
                <a:tab pos="4119480" algn="l"/>
                <a:tab pos="4943520" algn="l"/>
                <a:tab pos="5767560" algn="l"/>
                <a:tab pos="6591240" algn="l"/>
                <a:tab pos="7415280" algn="l"/>
                <a:tab pos="8238960" algn="l"/>
                <a:tab pos="9063000" algn="l"/>
                <a:tab pos="9887040" algn="l"/>
                <a:tab pos="10710720" algn="l"/>
              </a:tabLst>
            </a:pPr>
            <a:fld id="{C2967BF9-2878-4BAA-97BC-3EAAEF55BFB4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7880" y="479520"/>
            <a:ext cx="3200400" cy="240012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158840" y="3039840"/>
            <a:ext cx="6369120" cy="288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A455F5-4C0C-49F2-9878-0DBC21EB2A8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2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0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486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860 h 3840"/>
                <a:gd name="GluePoint5X" fmla="*/ 0 w 1824"/>
                <a:gd name="GluePoint5Y" fmla="*/ 486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0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sldNum" idx="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D61ED-6BC6-456C-9D1D-67B90C45263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dt" idx="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460DB1-8CD3-47ED-94EB-00DB9ABAA61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ED34F96-A9DE-4C37-9849-20823AC0CD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dt" idx="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A5B4D7-5D35-4F74-9C36-1C9A84B83C9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FB19ED-7F51-426C-8625-C3E64ED5661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" name="Picture 4"/>
          <p:cNvPicPr/>
          <p:nvPr/>
        </p:nvPicPr>
        <p:blipFill>
          <a:blip r:embed="rId3"/>
          <a:stretch/>
        </p:blipFill>
        <p:spPr>
          <a:xfrm>
            <a:off x="6737400" y="1797120"/>
            <a:ext cx="2406600" cy="493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Rectangle 2"/>
          <p:cNvSpPr/>
          <p:nvPr/>
        </p:nvSpPr>
        <p:spPr>
          <a:xfrm>
            <a:off x="657360" y="1252440"/>
            <a:ext cx="6335640" cy="264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2500" lnSpcReduction="9999"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Levitski 			zakonik</a:t>
            </a: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5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Text Box 1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72" name="Picture 71"/>
          <p:cNvPicPr/>
          <p:nvPr/>
        </p:nvPicPr>
        <p:blipFill>
          <a:blip r:embed="rId5"/>
          <a:stretch/>
        </p:blipFill>
        <p:spPr>
          <a:xfrm>
            <a:off x="7740000" y="0"/>
            <a:ext cx="1457280" cy="1628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1EFCDF-2F04-4CAF-88BB-D4688221D42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Propisi za Arona i sinove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882720"/>
            <a:ext cx="8229600" cy="524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ovo je tora... (</a:t>
            </a:r>
            <a:r>
              <a:rPr lang="hr-HR" sz="3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6,2.7.18; 7,1.7.11s.16.30.34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Paljenice (6,2);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Prinosnice (7);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Okajnice (18);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Naknadnice (7,1);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(jednak zakon za okajnicu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naknadnicu 7,7);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Pričesnice (7,11);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Zahvalnica (12)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Zavjetnica (16)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lnSpc>
                <a:spcPct val="100000"/>
              </a:lnSpc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Prikaznica (30)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lnSpc>
                <a:spcPct val="100000"/>
              </a:lnSpc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Podizanica (34)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5" name="Picture 5"/>
          <p:cNvPicPr/>
          <p:nvPr/>
        </p:nvPicPr>
        <p:blipFill>
          <a:blip r:embed="rId2"/>
          <a:stretch/>
        </p:blipFill>
        <p:spPr>
          <a:xfrm>
            <a:off x="6035760" y="1417680"/>
            <a:ext cx="3108240" cy="4713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59B7B5-96CB-4067-950C-02121842C61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9836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Mojsijeva svećenička služba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942840"/>
            <a:ext cx="8229600" cy="4947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prvi izvršava u 8,14-29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primjer i primjena: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                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8,14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(4,8.20.25...)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           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8,15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(4,7.18.25.30...)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8,18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(1,3s.6.9s.13s...)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itd.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posvetnica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kojom se posvećuje (</a:t>
            </a:r>
            <a:r>
              <a:rPr lang="hr-HR" sz="29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8,23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uho, 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i 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noga 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Arona i njegovih sinova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prinosi i životinje (v14-25)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ostale žrtve od tijesta (v26)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Picture 6"/>
          <p:cNvPicPr/>
          <p:nvPr/>
        </p:nvPicPr>
        <p:blipFill>
          <a:blip r:embed="rId2"/>
          <a:stretch/>
        </p:blipFill>
        <p:spPr>
          <a:xfrm>
            <a:off x="6788160" y="942840"/>
            <a:ext cx="2355840" cy="386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Text Box 7"/>
          <p:cNvSpPr/>
          <p:nvPr/>
        </p:nvSpPr>
        <p:spPr>
          <a:xfrm>
            <a:off x="6788160" y="4803840"/>
            <a:ext cx="2355840" cy="39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G. Hoet, A. de Blois, “Figures de la Bible”, Haag 1728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 Box 8"/>
          <p:cNvSpPr/>
          <p:nvPr/>
        </p:nvSpPr>
        <p:spPr>
          <a:xfrm>
            <a:off x="1332000" y="1709640"/>
            <a:ext cx="4287600" cy="42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žrtva “okajnica/zbog grijeha”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 Box 9"/>
          <p:cNvSpPr/>
          <p:nvPr/>
        </p:nvSpPr>
        <p:spPr>
          <a:xfrm>
            <a:off x="1305000" y="2054160"/>
            <a:ext cx="3676680" cy="41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31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krv na rogovima žrtvenika 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 Box 10"/>
          <p:cNvSpPr/>
          <p:nvPr/>
        </p:nvSpPr>
        <p:spPr>
          <a:xfrm>
            <a:off x="1333440" y="2379600"/>
            <a:ext cx="1401840" cy="41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31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paljenica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18776E-71FA-4478-8E4F-88E686F1F26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12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Blagoslov i Slava za sve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037880"/>
            <a:ext cx="8686800" cy="513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Posveta pred svom zajednicom (8,3-5)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traje (</a:t>
            </a:r>
            <a:r>
              <a:rPr lang="hr-HR" sz="23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8,33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 dana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Aronova prva služba: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Kada, pred kim (</a:t>
            </a:r>
            <a:r>
              <a:rPr lang="hr-HR" sz="23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9,1.5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Osmi dan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(1), cijela zajednica (5)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Reakcija u 9,24b?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Veselje i klanjanje (</a:t>
            </a:r>
            <a:r>
              <a:rPr lang="hr-HR" sz="27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9,24b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Aron prvi put </a:t>
            </a:r>
            <a:r>
              <a:rPr lang="hr-HR" sz="27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zajednicu (9,22)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80000"/>
              </a:lnSpc>
              <a:spcBef>
                <a:spcPts val="47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vidi Br 6,23-27</a:t>
            </a:r>
            <a:endParaRPr lang="hr-HR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Najava u 9,4b: 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de-DE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će se ukazati (9,4b)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Ostvarenje u 23b: </a:t>
            </a:r>
            <a:r>
              <a:rPr lang="he-IL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כבוד יהוה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23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kome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 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svemu narodu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27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kabôd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(važnost), </a:t>
            </a:r>
            <a:r>
              <a:rPr lang="el-G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δόξα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(fenomen)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Picture 5"/>
          <p:cNvPicPr/>
          <p:nvPr/>
        </p:nvPicPr>
        <p:blipFill>
          <a:blip r:embed="rId2"/>
          <a:stretch/>
        </p:blipFill>
        <p:spPr>
          <a:xfrm>
            <a:off x="6472080" y="0"/>
            <a:ext cx="2671920" cy="32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Text Box 6"/>
          <p:cNvSpPr/>
          <p:nvPr/>
        </p:nvSpPr>
        <p:spPr>
          <a:xfrm>
            <a:off x="6553080" y="3335400"/>
            <a:ext cx="257508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Darlene Slavujac, Mojsij</a:t>
            </a: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 </a:t>
            </a: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posve</a:t>
            </a: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ćuje Arona, ulje na platnu, 1994.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ברכי נפשׁי את יהוה</a:t>
            </a:r>
            <a:br>
              <a:rPr sz="4000"/>
            </a:b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barahi nafši et Adonaj (Ps 103)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39640" y="5084280"/>
            <a:ext cx="7772400" cy="1451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Blagoslivljaj, dušo moja,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Blagoslivljaj Gospodina!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41" name="Picture 4"/>
          <p:cNvPicPr/>
          <p:nvPr/>
        </p:nvPicPr>
        <p:blipFill>
          <a:blip r:embed="rId2"/>
          <a:stretch/>
        </p:blipFill>
        <p:spPr>
          <a:xfrm>
            <a:off x="0" y="1844640"/>
            <a:ext cx="9144000" cy="317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E8054B-4F9C-4AB7-B5D8-C179945AB77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Zakoni svetosti (Lev 19s)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6840" y="1042560"/>
            <a:ext cx="8040600" cy="508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Lev 19: riječi Mojsiju (v1)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koga (2a)?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“za </a:t>
            </a:r>
            <a:r>
              <a:rPr lang="pl-PL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cijelu zajednicu</a:t>
            </a: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200"/>
            </a:b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sinova Izraelovih” (2a)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Teme iz deset zapovijedi </a:t>
            </a:r>
            <a:br>
              <a:rPr sz="2900"/>
            </a:b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19,</a:t>
            </a:r>
            <a:r>
              <a:rPr lang="hr-HR" sz="29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3.4.11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Poštovanje roditelja, dan Gospodnji (v3);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Zabrana kumira (v4),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Zabrana krađe i laži (v11)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AutoShape 14" descr="Slikovni rezultat za decalogue"/>
          <p:cNvSpPr/>
          <p:nvPr/>
        </p:nvSpPr>
        <p:spPr>
          <a:xfrm>
            <a:off x="155520" y="46080"/>
            <a:ext cx="5095800" cy="29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AutoShape 16" descr="Slikovni rezultat za decalogue"/>
          <p:cNvSpPr/>
          <p:nvPr/>
        </p:nvSpPr>
        <p:spPr>
          <a:xfrm>
            <a:off x="155520" y="46080"/>
            <a:ext cx="5095800" cy="29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19" descr="Slikovni rezultat za decalogue"/>
          <p:cNvPicPr/>
          <p:nvPr/>
        </p:nvPicPr>
        <p:blipFill>
          <a:blip r:embed="rId2"/>
          <a:stretch/>
        </p:blipFill>
        <p:spPr>
          <a:xfrm>
            <a:off x="5105520" y="1800360"/>
            <a:ext cx="4038480" cy="2301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4A41C1-502F-4D4E-9D3E-DFEFDD06C74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Posebnosti u Lev 19s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055520"/>
            <a:ext cx="8229600" cy="507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Posebnosti: 1) briga za siromahe (v</a:t>
            </a: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9s.15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kod žetve i berbe ostavi za </a:t>
            </a:r>
            <a:br>
              <a:rPr sz="2900"/>
            </a:b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siromaha i stranca (v9s)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sudu ne zanemari malenoga (v15)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2) ljubi                  (v34)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sebe samoga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(zašto?)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 si bio stranac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~Ljubite neprijatelje!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774"/>
              </a:spcBef>
              <a:buNone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(Mt 5,44, Lk 6,27.35)</a:t>
            </a:r>
            <a:endParaRPr lang="hr-HR" sz="3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1" name="Picture 7"/>
          <p:cNvPicPr/>
          <p:nvPr/>
        </p:nvPicPr>
        <p:blipFill>
          <a:blip r:embed="rId2"/>
          <a:stretch/>
        </p:blipFill>
        <p:spPr>
          <a:xfrm>
            <a:off x="4649760" y="3551400"/>
            <a:ext cx="4384800" cy="1428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Text Box 11"/>
          <p:cNvSpPr/>
          <p:nvPr/>
        </p:nvSpPr>
        <p:spPr>
          <a:xfrm>
            <a:off x="2270160" y="2908440"/>
            <a:ext cx="1708200" cy="58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stranca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E48AB4-9291-4C9D-BFAA-CC4026C7529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Budite sveti!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41768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okvirom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19,2; 20,26: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“Budite sveti!”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c20 pripada uz c19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Picture 6"/>
          <p:cNvPicPr/>
          <p:nvPr/>
        </p:nvPicPr>
        <p:blipFill>
          <a:blip r:embed="rId2"/>
          <a:stretch/>
        </p:blipFill>
        <p:spPr>
          <a:xfrm>
            <a:off x="5950080" y="731880"/>
            <a:ext cx="3193920" cy="432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Text Box 7"/>
          <p:cNvSpPr/>
          <p:nvPr/>
        </p:nvSpPr>
        <p:spPr>
          <a:xfrm>
            <a:off x="6526080" y="5052960"/>
            <a:ext cx="216072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Joram Raanan, Brdo Sinaj, 2002-03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2846D8-8E90-425B-8EC1-EFA243A1430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Lev 23: Blagdani Gospodnji v2.44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60000" y="1079280"/>
            <a:ext cx="7830000" cy="5051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 Mojsiju (v1.9.23.26.33)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redoviti nalog čak 4x: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“govori sinovima Izraelovim”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(v2a.10a.24a.34a)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za 2 dijela (v22.43):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sam Jahve, Bog vaš”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 glavna blagdana: Pasha (~proljeće),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Pedesetnica (~ljeto), Sjenice (~jesen)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 ima teol.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utemeljenje u Izlasku (v43)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postaje glavni blagdan: 1 Kr 8, Neh 8, Zah 14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1" name="Picture 5"/>
          <p:cNvPicPr/>
          <p:nvPr/>
        </p:nvPicPr>
        <p:blipFill>
          <a:blip r:embed="rId2"/>
          <a:stretch/>
        </p:blipFill>
        <p:spPr>
          <a:xfrm>
            <a:off x="6210360" y="1079640"/>
            <a:ext cx="2933640" cy="4038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Text Box 6"/>
          <p:cNvSpPr/>
          <p:nvPr/>
        </p:nvSpPr>
        <p:spPr>
          <a:xfrm>
            <a:off x="6408720" y="5249880"/>
            <a:ext cx="273528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Joram Raanan, Blagdan sjenica, 2002-03.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37DB70-4AE5-4050-AA54-F86701494D4D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Lev 25: sedma i jubilejska godina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6840" y="930240"/>
            <a:ext cx="6505560" cy="5200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 Mojsiju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geografski podatak (v1)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redoviti nalog: “govori sinovima Izraelovim” (v2a vrijedi do 26,45)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počinak za zemlju 7. godine (v2b-7)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oprosna godina (v8-24):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Pedeseta v10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Sveta 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socijalni značaj oprosne godine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(v25-55)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otkupiteljsko pravo (v25s)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ostali propisi o odnosu prema </a:t>
            </a:r>
            <a:br>
              <a:rPr sz="2300"/>
            </a:b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bližnjemu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Izraelci = sluge Gospodnji (v42.55)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Picture 7"/>
          <p:cNvPicPr/>
          <p:nvPr/>
        </p:nvPicPr>
        <p:blipFill>
          <a:blip r:embed="rId2"/>
          <a:stretch/>
        </p:blipFill>
        <p:spPr>
          <a:xfrm>
            <a:off x="5972040" y="1244520"/>
            <a:ext cx="3171960" cy="403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Text Box 8"/>
          <p:cNvSpPr/>
          <p:nvPr/>
        </p:nvSpPr>
        <p:spPr>
          <a:xfrm>
            <a:off x="6534000" y="5762520"/>
            <a:ext cx="2448000" cy="2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Paul Hardy, proglašenje jubilejske godine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2" dur="20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7" dur="2000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svoj zemlji (Ps 19)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0" y="2520000"/>
            <a:ext cx="9144000" cy="16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C7028B-2B51-4919-A9D1-F1CF99FA278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Text Box 2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80" name="Picture 79"/>
          <p:cNvPicPr/>
          <p:nvPr/>
        </p:nvPicPr>
        <p:blipFill>
          <a:blip r:embed="rId4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E90F95-1E08-4161-AFA7-E8850C4EC60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1981080" y="3962160"/>
            <a:ext cx="667080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Najpoznatiji po </a:t>
            </a: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19,18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...Ljubi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po </a:t>
            </a: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12,8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(prinos za dijete Isusa u Lk 2,24)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Picture 4"/>
          <p:cNvPicPr/>
          <p:nvPr/>
        </p:nvPicPr>
        <p:blipFill>
          <a:blip r:embed="rId3"/>
          <a:stretch/>
        </p:blipFill>
        <p:spPr>
          <a:xfrm>
            <a:off x="6737400" y="1797120"/>
            <a:ext cx="2406600" cy="493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Rectangle 5"/>
          <p:cNvSpPr/>
          <p:nvPr/>
        </p:nvSpPr>
        <p:spPr>
          <a:xfrm>
            <a:off x="1980720" y="5522760"/>
            <a:ext cx="421920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...dvije grlice ili dva golubića...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Rectangle 7"/>
          <p:cNvSpPr/>
          <p:nvPr/>
        </p:nvSpPr>
        <p:spPr>
          <a:xfrm>
            <a:off x="3063960" y="4530600"/>
            <a:ext cx="383832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bližnjega kao samoga sebe...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5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Rectangle 2"/>
          <p:cNvSpPr/>
          <p:nvPr/>
        </p:nvSpPr>
        <p:spPr>
          <a:xfrm>
            <a:off x="657360" y="1252440"/>
            <a:ext cx="6335640" cy="264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2500" lnSpcReduction="9999"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Levitski 			zakonik</a:t>
            </a: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Text Box 3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89" name="Picture 88"/>
          <p:cNvPicPr/>
          <p:nvPr/>
        </p:nvPicPr>
        <p:blipFill>
          <a:blip r:embed="rId5"/>
          <a:stretch/>
        </p:blipFill>
        <p:spPr>
          <a:xfrm>
            <a:off x="7506720" y="0"/>
            <a:ext cx="1637280" cy="182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D7C8A4-EF5B-40EB-9546-5593F382CBF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A25A09-03DC-4AF7-B913-D252C95EE34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20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Smještanje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930240"/>
            <a:ext cx="8686800" cy="5200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u NZ citira Lev 19,18? 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Isus uz glavnu zapovijed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(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Mt 22,39; </a:t>
            </a:r>
            <a:r>
              <a:rPr lang="de-DE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k 12,31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(Lk 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10,27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Kamo knjiga pripada prema </a:t>
            </a:r>
            <a:r>
              <a:rPr lang="hr-HR" sz="21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27,34</a:t>
            </a: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 (osvrt)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Zapovijedi Mojsiju na Sinaju za Izraelce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hebrejski naziv: vidi JB XIII </a:t>
            </a:r>
            <a:br>
              <a:rPr sz="21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 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ויקרא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vajjiqra’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                     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(Lev 1,1)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אהל מועד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’ohel mô‘ed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“šator sastanka/svjedočanstva” (1,1)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upute u Izl 26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put s tim imenom u Izl 27,21 (= povezan tekst)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                                                                      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Izl 40,35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6"/>
          <p:cNvPicPr/>
          <p:nvPr/>
        </p:nvPicPr>
        <p:blipFill>
          <a:blip r:embed="rId2"/>
          <a:stretch/>
        </p:blipFill>
        <p:spPr>
          <a:xfrm>
            <a:off x="4576680" y="0"/>
            <a:ext cx="4567320" cy="264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 Box 7"/>
          <p:cNvSpPr/>
          <p:nvPr/>
        </p:nvSpPr>
        <p:spPr>
          <a:xfrm>
            <a:off x="7300800" y="3063960"/>
            <a:ext cx="170028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Jean-Léon Gérome, Mojsije na gori Sinaju (1895-1900)</a:t>
            </a:r>
            <a:endParaRPr lang="hr-HR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Rectangle 8"/>
          <p:cNvSpPr/>
          <p:nvPr/>
        </p:nvSpPr>
        <p:spPr>
          <a:xfrm>
            <a:off x="744480" y="2135160"/>
            <a:ext cx="218736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zakonoznanac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Rectangle 9"/>
          <p:cNvSpPr/>
          <p:nvPr/>
        </p:nvSpPr>
        <p:spPr>
          <a:xfrm>
            <a:off x="1110600" y="5495760"/>
            <a:ext cx="6813720" cy="44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“oblak na </a:t>
            </a:r>
            <a:r>
              <a:rPr lang="hr-HR" sz="23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šatoru sastanka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slava  </a:t>
            </a:r>
            <a:r>
              <a:rPr lang="he-IL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prebivalištu”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Rectangle 9"/>
          <p:cNvSpPr/>
          <p:nvPr/>
        </p:nvSpPr>
        <p:spPr>
          <a:xfrm>
            <a:off x="3350160" y="3800520"/>
            <a:ext cx="168804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 zovnu...”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89D1B-ED8F-4E2C-9C18-C1B02AA0CDE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33440" y="237600"/>
            <a:ext cx="8229600" cy="114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Literarna struktura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60000" y="961920"/>
            <a:ext cx="7192800" cy="516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pis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I.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“I govorio je 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Mojsiju”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dvije vrste: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nalogom Mojsiju (novi slušatelji):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“Govori                                    !”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1,2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4,2; 12,2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“Zapovjedi                                                !”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6,2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.18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uvod u nastavak propisa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5,14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.20; 6,12; 14,1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II. “I govorio je Jahve                             ” </a:t>
            </a:r>
            <a:br>
              <a:rPr sz="2800"/>
            </a:b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11,1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15,1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nalog u množini: 11,2a; 15,2a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“govorite sinovima Izraelovim” 11,2a; 15,2a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       :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13,1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14,33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III.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</a:t>
            </a: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10,8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raspoznavati sveto i čisto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Picture 7"/>
          <p:cNvPicPr/>
          <p:nvPr/>
        </p:nvPicPr>
        <p:blipFill>
          <a:blip r:embed="rId2"/>
          <a:stretch/>
        </p:blipFill>
        <p:spPr>
          <a:xfrm>
            <a:off x="7413480" y="0"/>
            <a:ext cx="1730520" cy="50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 Box 8"/>
          <p:cNvSpPr/>
          <p:nvPr/>
        </p:nvSpPr>
        <p:spPr>
          <a:xfrm>
            <a:off x="5892840" y="31680"/>
            <a:ext cx="152064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Giotto di Bondone, </a:t>
            </a:r>
            <a:br>
              <a:rPr sz="900"/>
            </a:b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Mojsije na gori Sinaju, freska, Kapelica Sovregni, Padova (1046-06)</a:t>
            </a:r>
            <a:endParaRPr lang="hr-HR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Box 10"/>
          <p:cNvSpPr/>
          <p:nvPr/>
        </p:nvSpPr>
        <p:spPr>
          <a:xfrm>
            <a:off x="2340000" y="2198520"/>
            <a:ext cx="250020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sinovima Izraelovim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Box 11"/>
          <p:cNvSpPr/>
          <p:nvPr/>
        </p:nvSpPr>
        <p:spPr>
          <a:xfrm>
            <a:off x="2622600" y="2544480"/>
            <a:ext cx="31417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Aronu i njegovim sinovima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 Box 12"/>
          <p:cNvSpPr/>
          <p:nvPr/>
        </p:nvSpPr>
        <p:spPr>
          <a:xfrm>
            <a:off x="4140000" y="3350880"/>
            <a:ext cx="2857680" cy="5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Mojsiju i Aronu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Box 13"/>
          <p:cNvSpPr/>
          <p:nvPr/>
        </p:nvSpPr>
        <p:spPr>
          <a:xfrm>
            <a:off x="1065960" y="5049720"/>
            <a:ext cx="37940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uvod u nastavak propisa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 Box 14"/>
          <p:cNvSpPr/>
          <p:nvPr/>
        </p:nvSpPr>
        <p:spPr>
          <a:xfrm>
            <a:off x="1299240" y="5478480"/>
            <a:ext cx="1220760" cy="5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Aronu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6966DE-82BA-47FD-B60F-56C3A79710A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Zakon o žrtvama (Lev 1-7)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6327720" cy="525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Lev </a:t>
            </a:r>
            <a:r>
              <a:rPr lang="hr-HR" sz="3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7,37s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“ovo je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Tora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za...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(vrste žrtava…) koju je zapovjedio </a:t>
            </a:r>
            <a:br>
              <a:rPr sz="3000"/>
            </a:b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Tko? Kome? Gdje?)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Mojsiju na Sinaju.”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pravni slučajevi koji započinju s “ako”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’im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 22x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1,3.10; </a:t>
            </a:r>
            <a:r>
              <a:rPr lang="hr-HR" sz="26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4,3.13.27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ako je žrtva od krupne stoke (1,3);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 od sitne (v10);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ako pogriješi svećenik (4,3),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cijela zajednica (v13)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 neka duša iz naroda (v27).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5"/>
          <p:cNvPicPr/>
          <p:nvPr/>
        </p:nvPicPr>
        <p:blipFill>
          <a:blip r:embed="rId2"/>
          <a:stretch/>
        </p:blipFill>
        <p:spPr>
          <a:xfrm>
            <a:off x="6370560" y="1714680"/>
            <a:ext cx="2664000" cy="394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 Box 7"/>
          <p:cNvSpPr/>
          <p:nvPr/>
        </p:nvSpPr>
        <p:spPr>
          <a:xfrm>
            <a:off x="6370560" y="5661000"/>
            <a:ext cx="26640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Minijatura, Petrus Comestor, Bible Historiale, Francuska, 1372</a:t>
            </a:r>
            <a:endParaRPr lang="hr-HR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0331B9-3E4A-4A4B-9EB6-3C8CB275103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95280" y="259920"/>
            <a:ext cx="8229600" cy="60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Obred pomirenja </a:t>
            </a:r>
            <a:br>
              <a:rPr sz="4200"/>
            </a:b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(Lev 4s) – 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167680" cy="453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7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pomirna žrtva </a:t>
            </a:r>
            <a:endParaRPr lang="hr-HR" sz="3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7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</a:t>
            </a:r>
            <a:r>
              <a:rPr lang="hr-HR" sz="31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vanjski čin</a:t>
            </a: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1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4,6s</a:t>
            </a: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 uzima krv (4,6.17)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poškropi zastor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svetištu (4,6.17)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stavlja je na rogove žrtvenika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(kadionog ili za paljenice),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svu ostalu krv izlijeva podno žrtvenika za paljenice (4,7.18.25.30.34)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Picture 9" descr="Die Stiftshütte: Der Vorhof :: Der Altar:: Der Altar als unser Lebensacker"/>
          <p:cNvPicPr/>
          <p:nvPr/>
        </p:nvPicPr>
        <p:blipFill>
          <a:blip r:embed="rId2"/>
          <a:stretch/>
        </p:blipFill>
        <p:spPr>
          <a:xfrm>
            <a:off x="5330880" y="0"/>
            <a:ext cx="3813120" cy="2860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B4826E-2A74-4261-8359-90BF07184AD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95280" y="259920"/>
            <a:ext cx="8229600" cy="60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Obred pomirenja </a:t>
            </a:r>
            <a:br>
              <a:rPr sz="4200"/>
            </a:b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(Lev 4s) – B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577520"/>
            <a:ext cx="8167680" cy="455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</a:t>
            </a:r>
            <a:r>
              <a:rPr lang="hr-HR" sz="27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teološko djelovanje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Svećenik: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כפר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kipper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7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4,20b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.26.31.35; </a:t>
            </a:r>
            <a:br>
              <a:rPr sz="2700"/>
            </a:b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5,6.10.13.16.18.26)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“izvršava obred pomirenja” (KS)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“pribavlja pomirenje” (Šarić)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</a:t>
            </a:r>
            <a:r>
              <a:rPr lang="he-IL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סלח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salaḥ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(pasiv </a:t>
            </a:r>
            <a:r>
              <a:rPr lang="hr-HR" sz="27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4,20b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.26.31.35; 5,10.13.16.18.26)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oproštenje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Kako, gdje? 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5,26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ključ! (+4,4.6s.15[2x].17s.24)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(licem)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Picture 4"/>
          <p:cNvPicPr/>
          <p:nvPr/>
        </p:nvPicPr>
        <p:blipFill>
          <a:blip r:embed="rId2"/>
          <a:stretch/>
        </p:blipFill>
        <p:spPr>
          <a:xfrm>
            <a:off x="5651640" y="0"/>
            <a:ext cx="3465360" cy="321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Application>Microsoft Office PowerPoint</Application>
  <PresentationFormat>On-screen Show (4:3)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</vt:lpstr>
      <vt:lpstr>Office</vt:lpstr>
      <vt:lpstr>PowerPoint Presentation</vt:lpstr>
      <vt:lpstr>PowerPoint Presentation</vt:lpstr>
      <vt:lpstr>Petoknjižje i  Povijesne knjige</vt:lpstr>
      <vt:lpstr>PowerPoint Presentation</vt:lpstr>
      <vt:lpstr>Smještanje</vt:lpstr>
      <vt:lpstr>Literarna struktura</vt:lpstr>
      <vt:lpstr>Zakon o žrtvama (Lev 1-7)</vt:lpstr>
      <vt:lpstr>Obred pomirenja  (Lev 4s) – A</vt:lpstr>
      <vt:lpstr>Obred pomirenja  (Lev 4s) – B</vt:lpstr>
      <vt:lpstr>Propisi za Arona i sinove</vt:lpstr>
      <vt:lpstr>Mojsijeva svećenička služba</vt:lpstr>
      <vt:lpstr>Blagoslov i Slava za sve</vt:lpstr>
      <vt:lpstr>ברכי נפשׁי את יהוה barahi nafši et Adonaj (Ps 103)</vt:lpstr>
      <vt:lpstr>Zakoni svetosti (Lev 19s)</vt:lpstr>
      <vt:lpstr>Posebnosti u Lev 19s</vt:lpstr>
      <vt:lpstr>Budite sveti!</vt:lpstr>
      <vt:lpstr>Lev 23: Blagdani Gospodnji v2.44</vt:lpstr>
      <vt:lpstr>Lev 25: sedma i jubilejska godina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Levitski zakonik</dc:title>
  <dc:subject/>
  <dc:creator>Guenther</dc:creator>
  <dc:description/>
  <cp:lastModifiedBy/>
  <cp:revision>100</cp:revision>
  <cp:lastPrinted>2025-10-28T17:30:59Z</cp:lastPrinted>
  <dcterms:created xsi:type="dcterms:W3CDTF">2008-10-28T20:17:14Z</dcterms:created>
  <dcterms:modified xsi:type="dcterms:W3CDTF">2025-10-28T16:34:08Z</dcterms:modified>
  <dc:language>hr-HR</dc:language>
</cp:coreProperties>
</file>