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_rels/slide22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media/image6.png" ContentType="image/png"/>
  <Override PartName="/ppt/media/image7.jpeg" ContentType="image/jpeg"/>
  <Override PartName="/ppt/media/image11.jpeg" ContentType="image/jpeg"/>
  <Override PartName="/ppt/media/image8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5.jpeg" ContentType="image/jpeg"/>
  <Override PartName="/ppt/media/image27.jpeg" ContentType="image/jpeg"/>
  <Override PartName="/ppt/media/image4.png" ContentType="image/png"/>
  <Override PartName="/ppt/media/image9.jpeg" ContentType="image/jpeg"/>
  <Override PartName="/ppt/media/image19.jpeg" ContentType="image/jpeg"/>
  <Override PartName="/ppt/media/image10.png" ContentType="image/png"/>
  <Override PartName="/ppt/media/image13.png" ContentType="image/png"/>
  <Override PartName="/ppt/media/image12.jpeg" ContentType="image/jpeg"/>
  <Override PartName="/ppt/media/image14.png" ContentType="image/png"/>
  <Override PartName="/ppt/media/image15.jpeg" ContentType="image/jpeg"/>
  <Override PartName="/ppt/media/image16.jpeg" ContentType="image/jpeg"/>
  <Override PartName="/ppt/media/image24.jpeg" ContentType="image/jpeg"/>
  <Override PartName="/ppt/media/image17.png" ContentType="image/png"/>
  <Override PartName="/ppt/media/image18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5.jpeg" ContentType="image/jpeg"/>
  <Override PartName="/ppt/media/image26.jpeg" ContentType="image/jpeg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_rels/notesSlide1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notesSlide4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2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54" r:id="rId4"/>
    <p:sldMasterId id="2147483657" r:id="rId5"/>
    <p:sldMasterId id="2147483660" r:id="rId6"/>
    <p:sldMasterId id="2147483663" r:id="rId7"/>
    <p:sldMasterId id="2147483665" r:id="rId8"/>
    <p:sldMasterId id="2147483667" r:id="rId9"/>
    <p:sldMasterId id="2147483669" r:id="rId10"/>
    <p:sldMasterId id="2147483672" r:id="rId11"/>
    <p:sldMasterId id="2147483674" r:id="rId12"/>
    <p:sldMasterId id="2147483677" r:id="rId13"/>
    <p:sldMasterId id="2147483680" r:id="rId14"/>
    <p:sldMasterId id="2147483683" r:id="rId15"/>
    <p:sldMasterId id="2147483686" r:id="rId16"/>
  </p:sldMasterIdLst>
  <p:notesMasterIdLst>
    <p:notesMasterId r:id="rId17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</p:sldIdLst>
  <p:sldSz cx="9144000" cy="6858000"/>
  <p:notesSz cx="8686800" cy="64008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notesMaster" Target="notesMasters/notesMaster1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33" Type="http://schemas.openxmlformats.org/officeDocument/2006/relationships/slide" Target="slides/slide16.xml"/><Relationship Id="rId34" Type="http://schemas.openxmlformats.org/officeDocument/2006/relationships/slide" Target="slides/slide17.xml"/><Relationship Id="rId35" Type="http://schemas.openxmlformats.org/officeDocument/2006/relationships/slide" Target="slides/slide18.xml"/><Relationship Id="rId36" Type="http://schemas.openxmlformats.org/officeDocument/2006/relationships/slide" Target="slides/slide19.xml"/><Relationship Id="rId37" Type="http://schemas.openxmlformats.org/officeDocument/2006/relationships/slide" Target="slides/slide20.xml"/><Relationship Id="rId38" Type="http://schemas.openxmlformats.org/officeDocument/2006/relationships/slide" Target="slides/slide21.xml"/><Relationship Id="rId39" Type="http://schemas.openxmlformats.org/officeDocument/2006/relationships/slide" Target="slides/slide22.xml"/><Relationship Id="rId40" Type="http://schemas.openxmlformats.org/officeDocument/2006/relationships/slide" Target="slides/slide23.xml"/><Relationship Id="rId4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"/>
          <p:cNvSpPr/>
          <p:nvPr/>
        </p:nvSpPr>
        <p:spPr>
          <a:xfrm>
            <a:off x="0" y="0"/>
            <a:ext cx="8686800" cy="6400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hdr"/>
          </p:nvPr>
        </p:nvSpPr>
        <p:spPr>
          <a:xfrm>
            <a:off x="-360" y="-360"/>
            <a:ext cx="3763800" cy="320760"/>
          </a:xfrm>
          <a:prstGeom prst="rect">
            <a:avLst/>
          </a:prstGeom>
          <a:noFill/>
          <a:ln w="0">
            <a:noFill/>
          </a:ln>
        </p:spPr>
        <p:txBody>
          <a:bodyPr lIns="86400" rIns="86400" tIns="43200" bIns="432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sz_003.ppt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dt" idx="34"/>
          </p:nvPr>
        </p:nvSpPr>
        <p:spPr>
          <a:xfrm>
            <a:off x="4921200" y="-360"/>
            <a:ext cx="3764160" cy="320760"/>
          </a:xfrm>
          <a:prstGeom prst="rect">
            <a:avLst/>
          </a:prstGeom>
          <a:noFill/>
          <a:ln w="0">
            <a:noFill/>
          </a:ln>
        </p:spPr>
        <p:txBody>
          <a:bodyPr lIns="86400" rIns="86400" tIns="43200" bIns="432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  <a:def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D12377DD-8049-4EC9-B71A-356D26016569}" type="datetime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20.10.25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sldImg"/>
          </p:nvPr>
        </p:nvSpPr>
        <p:spPr>
          <a:xfrm>
            <a:off x="2743200" y="479160"/>
            <a:ext cx="3200400" cy="240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868320" y="3039840"/>
            <a:ext cx="6950160" cy="288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notes' format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ftr" idx="35"/>
          </p:nvPr>
        </p:nvSpPr>
        <p:spPr>
          <a:xfrm>
            <a:off x="-360" y="6079680"/>
            <a:ext cx="3763800" cy="319320"/>
          </a:xfrm>
          <a:prstGeom prst="rect">
            <a:avLst/>
          </a:prstGeom>
          <a:noFill/>
          <a:ln w="0">
            <a:noFill/>
          </a:ln>
        </p:spPr>
        <p:txBody>
          <a:bodyPr lIns="86400" rIns="86400" tIns="43200" bIns="432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  <a:def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sldNum" idx="36"/>
          </p:nvPr>
        </p:nvSpPr>
        <p:spPr>
          <a:xfrm>
            <a:off x="4921200" y="6079680"/>
            <a:ext cx="3764160" cy="319320"/>
          </a:xfrm>
          <a:prstGeom prst="rect">
            <a:avLst/>
          </a:prstGeom>
          <a:noFill/>
          <a:ln w="0">
            <a:noFill/>
          </a:ln>
        </p:spPr>
        <p:txBody>
          <a:bodyPr lIns="86400" rIns="86400" tIns="43200" bIns="432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  <a:def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94725C94-A585-4A87-89D8-CB7784A6ECA7}" type="slidenum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ctangle 6"/>
          <p:cNvSpPr/>
          <p:nvPr/>
        </p:nvSpPr>
        <p:spPr>
          <a:xfrm>
            <a:off x="0" y="9721800"/>
            <a:ext cx="3078000" cy="51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90720"/>
                <a:tab algn="l" pos="1981080"/>
                <a:tab algn="l" pos="2971800"/>
                <a:tab algn="l" pos="3962520"/>
                <a:tab algn="l" pos="4952880"/>
                <a:tab algn="l" pos="5943600"/>
                <a:tab algn="l" pos="6934320"/>
                <a:tab algn="l" pos="7924680"/>
                <a:tab algn="l" pos="8915400"/>
                <a:tab algn="l" pos="9906120"/>
                <a:tab algn="l" pos="10896480"/>
              </a:tabLst>
            </a:pPr>
            <a:r>
              <a:rPr b="0" lang="hr-HR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amdg.eu</a:t>
            </a:r>
            <a:endParaRPr b="0" lang="hr-HR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" name="PlaceHolder 1"/>
          <p:cNvSpPr>
            <a:spLocks noGrp="1"/>
          </p:cNvSpPr>
          <p:nvPr>
            <p:ph type="sldImg"/>
          </p:nvPr>
        </p:nvSpPr>
        <p:spPr>
          <a:xfrm>
            <a:off x="992160" y="766800"/>
            <a:ext cx="5118120" cy="3838680"/>
          </a:xfrm>
          <a:prstGeom prst="rect">
            <a:avLst/>
          </a:prstGeom>
          <a:ln w="0">
            <a:noFill/>
          </a:ln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709200" y="4860720"/>
            <a:ext cx="5684760" cy="460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8"/>
          <p:cNvSpPr/>
          <p:nvPr/>
        </p:nvSpPr>
        <p:spPr>
          <a:xfrm>
            <a:off x="0" y="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" name="Rectangle 5"/>
          <p:cNvSpPr/>
          <p:nvPr/>
        </p:nvSpPr>
        <p:spPr>
          <a:xfrm>
            <a:off x="4921200" y="0"/>
            <a:ext cx="376416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B8F3400C-C53D-454E-B7B1-9FAEF376FCA9}" type="datetime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20.10.25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Rectangle 9"/>
          <p:cNvSpPr/>
          <p:nvPr/>
        </p:nvSpPr>
        <p:spPr>
          <a:xfrm>
            <a:off x="0" y="6080040"/>
            <a:ext cx="376380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" name="Rectangle 10"/>
          <p:cNvSpPr/>
          <p:nvPr/>
        </p:nvSpPr>
        <p:spPr>
          <a:xfrm>
            <a:off x="4921200" y="6080040"/>
            <a:ext cx="376416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6DD5B97D-3791-46F1-B079-14894F9D23FF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" name="PlaceHolder 1"/>
          <p:cNvSpPr>
            <a:spLocks noGrp="1"/>
          </p:cNvSpPr>
          <p:nvPr>
            <p:ph type="sldImg"/>
          </p:nvPr>
        </p:nvSpPr>
        <p:spPr>
          <a:xfrm>
            <a:off x="2744640" y="480960"/>
            <a:ext cx="3198960" cy="239868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868320" y="3039840"/>
            <a:ext cx="6950160" cy="28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ectangle 2"/>
          <p:cNvSpPr/>
          <p:nvPr/>
        </p:nvSpPr>
        <p:spPr>
          <a:xfrm>
            <a:off x="0" y="0"/>
            <a:ext cx="3078000" cy="51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90720"/>
                <a:tab algn="l" pos="1981080"/>
                <a:tab algn="l" pos="2971800"/>
                <a:tab algn="l" pos="3962520"/>
                <a:tab algn="l" pos="4952880"/>
                <a:tab algn="l" pos="5943600"/>
                <a:tab algn="l" pos="6934320"/>
                <a:tab algn="l" pos="7924680"/>
                <a:tab algn="l" pos="8915400"/>
                <a:tab algn="l" pos="9906120"/>
                <a:tab algn="l" pos="10896480"/>
              </a:tabLst>
            </a:pPr>
            <a:r>
              <a:rPr b="0" lang="hr-HR" sz="1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sz_003.ppt</a:t>
            </a:r>
            <a:endParaRPr b="0" lang="hr-HR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" name="Rectangle 3"/>
          <p:cNvSpPr/>
          <p:nvPr/>
        </p:nvSpPr>
        <p:spPr>
          <a:xfrm>
            <a:off x="4024440" y="0"/>
            <a:ext cx="3078000" cy="51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90720"/>
                <a:tab algn="l" pos="1981080"/>
                <a:tab algn="l" pos="2971800"/>
                <a:tab algn="l" pos="3962520"/>
                <a:tab algn="l" pos="4952880"/>
                <a:tab algn="l" pos="5943600"/>
                <a:tab algn="l" pos="6934320"/>
                <a:tab algn="l" pos="7924680"/>
                <a:tab algn="l" pos="8915400"/>
                <a:tab algn="l" pos="9906120"/>
                <a:tab algn="l" pos="10896480"/>
              </a:tabLst>
            </a:pPr>
            <a:fld id="{E3BE1ADF-0469-4D32-85CF-6C48EECB8EBE}" type="datetime">
              <a:rPr b="0" lang="hr-HR" sz="1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20.10.25</a:t>
            </a:fld>
            <a:endParaRPr b="0" lang="hr-HR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" name="Rectangle 6"/>
          <p:cNvSpPr/>
          <p:nvPr/>
        </p:nvSpPr>
        <p:spPr>
          <a:xfrm>
            <a:off x="0" y="9721800"/>
            <a:ext cx="3078000" cy="51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90720"/>
                <a:tab algn="l" pos="1981080"/>
                <a:tab algn="l" pos="2971800"/>
                <a:tab algn="l" pos="3962520"/>
                <a:tab algn="l" pos="4952880"/>
                <a:tab algn="l" pos="5943600"/>
                <a:tab algn="l" pos="6934320"/>
                <a:tab algn="l" pos="7924680"/>
                <a:tab algn="l" pos="8915400"/>
                <a:tab algn="l" pos="9906120"/>
                <a:tab algn="l" pos="10896480"/>
              </a:tabLst>
            </a:pPr>
            <a:r>
              <a:rPr b="0" lang="hr-HR" sz="1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b="0" lang="hr-HR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Rectangle 7"/>
          <p:cNvSpPr/>
          <p:nvPr/>
        </p:nvSpPr>
        <p:spPr>
          <a:xfrm>
            <a:off x="4024440" y="9721800"/>
            <a:ext cx="3078000" cy="51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90720"/>
                <a:tab algn="l" pos="1981080"/>
                <a:tab algn="l" pos="2971800"/>
                <a:tab algn="l" pos="3962520"/>
                <a:tab algn="l" pos="4952880"/>
                <a:tab algn="l" pos="5943600"/>
                <a:tab algn="l" pos="6934320"/>
                <a:tab algn="l" pos="7924680"/>
                <a:tab algn="l" pos="8915400"/>
                <a:tab algn="l" pos="9906120"/>
                <a:tab algn="l" pos="10896480"/>
              </a:tabLst>
            </a:pPr>
            <a:fld id="{97D60300-C681-4787-9B65-5266AE558221}" type="slidenum">
              <a:rPr b="0" lang="hr-HR" sz="1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b="0" lang="hr-HR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Rectangle 2"/>
          <p:cNvSpPr/>
          <p:nvPr/>
        </p:nvSpPr>
        <p:spPr>
          <a:xfrm>
            <a:off x="0" y="0"/>
            <a:ext cx="3078000" cy="51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90720"/>
                <a:tab algn="l" pos="1981080"/>
                <a:tab algn="l" pos="2971800"/>
                <a:tab algn="l" pos="3962520"/>
                <a:tab algn="l" pos="4952880"/>
                <a:tab algn="l" pos="5943600"/>
                <a:tab algn="l" pos="6934320"/>
                <a:tab algn="l" pos="7924680"/>
                <a:tab algn="l" pos="8915400"/>
                <a:tab algn="l" pos="9906120"/>
                <a:tab algn="l" pos="10896480"/>
              </a:tabLst>
            </a:pPr>
            <a:r>
              <a:rPr b="0" lang="hr-HR" sz="1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ferbt1_004sz_003.ppt</a:t>
            </a:r>
            <a:endParaRPr b="0" lang="hr-HR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Rectangle 3"/>
          <p:cNvSpPr/>
          <p:nvPr/>
        </p:nvSpPr>
        <p:spPr>
          <a:xfrm>
            <a:off x="4024440" y="0"/>
            <a:ext cx="3078000" cy="51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90720"/>
                <a:tab algn="l" pos="1981080"/>
                <a:tab algn="l" pos="2971800"/>
                <a:tab algn="l" pos="3962520"/>
                <a:tab algn="l" pos="4952880"/>
                <a:tab algn="l" pos="5943600"/>
                <a:tab algn="l" pos="6934320"/>
                <a:tab algn="l" pos="7924680"/>
                <a:tab algn="l" pos="8915400"/>
                <a:tab algn="l" pos="9906120"/>
                <a:tab algn="l" pos="10896480"/>
              </a:tabLst>
            </a:pPr>
            <a:fld id="{8613EAA6-F75A-4626-8F0E-F5150929679F}" type="datetime">
              <a:rPr b="0" lang="hr-HR" sz="1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20.10.25</a:t>
            </a:fld>
            <a:endParaRPr b="0" lang="hr-HR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PlaceHolder 1"/>
          <p:cNvSpPr>
            <a:spLocks noGrp="1"/>
          </p:cNvSpPr>
          <p:nvPr>
            <p:ph type="sldImg"/>
          </p:nvPr>
        </p:nvSpPr>
        <p:spPr>
          <a:xfrm>
            <a:off x="992160" y="766800"/>
            <a:ext cx="5118120" cy="3838680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709200" y="4860720"/>
            <a:ext cx="5684760" cy="460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350BD0-418F-490C-AEF0-0428FF4DF1E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62F7E30-D06C-48ED-BF31-D13A91111B8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1AC26C5-B7E1-4AE2-85D0-4141A425FCD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3A08C573-77EF-4F31-B616-AFC2EE7EB01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5F1B1128-7B99-4FA5-8EBD-193D9490953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5071E7CF-1410-4DE2-B0A0-727BFAD4B9C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F3E8E450-00CA-4C99-880F-FBFA8AE15D0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34918D5A-3FA9-48E0-9E5B-924A455F7E4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_Titl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E4941621-746D-47BC-8198-7CC99CBDF55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2796C0A-236F-488E-A81A-5D1948B5BA4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1_Titl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A6B593EB-566B-4F07-9750-6255327C77E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9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2A5D2BDD-1E1E-4894-B364-F141F84840D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9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4996332E-E9FC-40F1-A5A0-79CDEAE191D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1_Default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Default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8BFE4EB-BC30-4B49-A092-3989EB2D3AE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1BDA5C1-4583-4BFB-A562-187781E5F92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770CD02-4B6B-464E-90A9-D6F83B362DD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C03E583-6DAC-4BC6-A1A6-3EE8CBCF9B8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0311CC9-5E69-4E3A-ADCB-292E917AD4C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51682A1-7D49-498B-A549-C763EA294EE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62F9C94-824E-4363-89EB-2C3B89882CD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6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1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2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3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</a:t>
            </a: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15.10.13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ferbt1_03.ppt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B534E54-BC47-4AC0-891A-1BA03EAAD85E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dt" idx="22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&lt;date/time&gt;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ftr" idx="23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sldNum" idx="24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6A23B4B-4DB9-4ECA-B555-895961CE2700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Line 8"/>
          <p:cNvSpPr/>
          <p:nvPr/>
        </p:nvSpPr>
        <p:spPr>
          <a:xfrm>
            <a:off x="1981080" y="39607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dt" idx="25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ftr" idx="26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sldNum" idx="27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E57574C-CB11-49EB-A5E3-3C64F93E0AD2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  <p:sldLayoutId id="2147483676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dt" idx="28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04.10.13.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ftr" idx="29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sldNum" idx="30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DA14DC3-DF83-4984-B338-277B6087F870}" type="slidenum">
              <a:rPr b="1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2"/>
    <p:sldLayoutId id="2147483679" r:id="rId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dt" idx="3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04.10.13.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ftr" idx="32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sldNum" idx="3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446795B-2591-4EF4-88F5-9AB680B7BC31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2"/>
    <p:sldLayoutId id="2147483682" r:id="rId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36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2895480 w 2895120"/>
                <a:gd name="textAreaTop" fmla="*/ 0 h 6857640"/>
                <a:gd name="textAreaBottom" fmla="*/ 6858000 h 6857640"/>
                <a:gd name="GluePoint1X" fmla="*/ 0 w 1824"/>
                <a:gd name="GluePoint1Y" fmla="*/ 57668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57668 h 3840"/>
                <a:gd name="GluePoint5X" fmla="*/ 0 w 1824"/>
                <a:gd name="GluePoint5Y" fmla="*/ 57668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tl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sr-Latn-R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138" name="Picture 8" descr="CITBANND"/>
            <p:cNvPicPr/>
            <p:nvPr/>
          </p:nvPicPr>
          <p:blipFill>
            <a:blip r:embed="rId3"/>
            <a:srcRect l="30669" t="0" r="5331" b="86693"/>
            <a:stretch/>
          </p:blipFill>
          <p:spPr>
            <a:xfrm>
              <a:off x="2514600" y="0"/>
              <a:ext cx="6629040" cy="13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39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320" bIns="31320" anchor="ctr">
              <a:noAutofit/>
            </a:bodyPr>
            <a:p>
              <a:endParaRPr b="1" lang="sr-Latn-R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140" name="Group 20"/>
            <p:cNvGrpSpPr/>
            <p:nvPr/>
          </p:nvGrpSpPr>
          <p:grpSpPr>
            <a:xfrm>
              <a:off x="0" y="3581280"/>
              <a:ext cx="5781240" cy="149040"/>
              <a:chOff x="0" y="3581280"/>
              <a:chExt cx="5781240" cy="149040"/>
            </a:xfrm>
          </p:grpSpPr>
          <p:sp>
            <p:nvSpPr>
              <p:cNvPr id="141" name="Freeform 10"/>
              <p:cNvSpPr/>
              <p:nvPr/>
            </p:nvSpPr>
            <p:spPr>
              <a:xfrm>
                <a:off x="0" y="3666960"/>
                <a:ext cx="5781240" cy="1080"/>
              </a:xfrm>
              <a:custGeom>
                <a:avLst/>
                <a:gdLst>
                  <a:gd name="textAreaLeft" fmla="*/ 0 w 5781240"/>
                  <a:gd name="textAreaRight" fmla="*/ 5781600 w 5781240"/>
                  <a:gd name="textAreaTop" fmla="*/ 0 h 1080"/>
                  <a:gd name="textAreaBottom" fmla="*/ 1440 h 1080"/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3560" bIns="-43560" anchor="ctr">
                <a:noAutofit/>
              </a:bodyPr>
              <a:p>
                <a:endParaRPr b="0" lang="en-GB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42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43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44" name="Oval 21"/>
                <p:cNvSpPr/>
                <p:nvPr/>
              </p:nvSpPr>
              <p:spPr>
                <a:xfrm>
                  <a:off x="236232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45" name="Oval 22"/>
                <p:cNvSpPr/>
                <p:nvPr/>
              </p:nvSpPr>
              <p:spPr>
                <a:xfrm>
                  <a:off x="320040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46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de-DE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b="0" lang="de-DE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b="0" lang="de-DE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4"/>
    <p:sldLayoutId id="2147483685" r:id="rId5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52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2895480 w 2895120"/>
                <a:gd name="textAreaTop" fmla="*/ 0 h 6857640"/>
                <a:gd name="textAreaBottom" fmla="*/ 6858000 h 6857640"/>
                <a:gd name="GluePoint1X" fmla="*/ 0 w 1824"/>
                <a:gd name="GluePoint1Y" fmla="*/ 57668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57668 h 3840"/>
                <a:gd name="GluePoint5X" fmla="*/ 0 w 1824"/>
                <a:gd name="GluePoint5Y" fmla="*/ 57668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tl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sr-Latn-R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154" name="Picture 8" descr="CITBANND"/>
            <p:cNvPicPr/>
            <p:nvPr/>
          </p:nvPicPr>
          <p:blipFill>
            <a:blip r:embed="rId3"/>
            <a:srcRect l="30669" t="0" r="5331" b="86693"/>
            <a:stretch/>
          </p:blipFill>
          <p:spPr>
            <a:xfrm>
              <a:off x="2514600" y="0"/>
              <a:ext cx="6629040" cy="13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55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320" bIns="31320" anchor="ctr">
              <a:noAutofit/>
            </a:bodyPr>
            <a:p>
              <a:endParaRPr b="1" lang="sr-Latn-R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156" name="Group 20"/>
            <p:cNvGrpSpPr/>
            <p:nvPr/>
          </p:nvGrpSpPr>
          <p:grpSpPr>
            <a:xfrm>
              <a:off x="0" y="3581280"/>
              <a:ext cx="5781240" cy="149040"/>
              <a:chOff x="0" y="3581280"/>
              <a:chExt cx="5781240" cy="149040"/>
            </a:xfrm>
          </p:grpSpPr>
          <p:sp>
            <p:nvSpPr>
              <p:cNvPr id="157" name="Freeform 10"/>
              <p:cNvSpPr/>
              <p:nvPr/>
            </p:nvSpPr>
            <p:spPr>
              <a:xfrm>
                <a:off x="0" y="3666960"/>
                <a:ext cx="5781240" cy="1080"/>
              </a:xfrm>
              <a:custGeom>
                <a:avLst/>
                <a:gdLst>
                  <a:gd name="textAreaLeft" fmla="*/ 0 w 5781240"/>
                  <a:gd name="textAreaRight" fmla="*/ 5781600 w 5781240"/>
                  <a:gd name="textAreaTop" fmla="*/ 0 h 1080"/>
                  <a:gd name="textAreaBottom" fmla="*/ 1440 h 1080"/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3560" bIns="-43560" anchor="ctr">
                <a:noAutofit/>
              </a:bodyPr>
              <a:p>
                <a:endParaRPr b="0" lang="en-GB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58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59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60" name="Oval 21"/>
                <p:cNvSpPr/>
                <p:nvPr/>
              </p:nvSpPr>
              <p:spPr>
                <a:xfrm>
                  <a:off x="236232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61" name="Oval 22"/>
                <p:cNvSpPr/>
                <p:nvPr/>
              </p:nvSpPr>
              <p:spPr>
                <a:xfrm>
                  <a:off x="320040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62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de-DE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b="0" lang="de-DE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b="0" lang="de-DE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4"/>
    <p:sldLayoutId id="2147483688" r:id="rId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15.10.13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ferbt1_03.ppt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B44E2A3-DC94-499D-90EB-29809D704865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2"/>
    <p:sldLayoutId id="2147483653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15.10.13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8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ferbt1_03.ppt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BC7D898-8077-4AD7-B147-0AAF12B29144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  <p:sldLayoutId id="2147483656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12.10.2012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ftr" idx="11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amdg.eu 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03A3040-081F-4C2B-950A-12EF4476910B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2"/>
    <p:sldLayoutId id="2147483659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dt" idx="13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12.10.2012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ftr" idx="14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amdg.eu 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sldNum" idx="1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E8C8458-6C1C-4257-AC0B-A5194DB8E634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  <p:sldLayoutId id="2147483662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8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6921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6921 h 3840"/>
                <a:gd name="GluePoint5X" fmla="*/ 0 w 1824"/>
                <a:gd name="GluePoint5Y" fmla="*/ 6921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50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1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52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53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54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55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6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7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8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4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15785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15785 h 3840"/>
                <a:gd name="GluePoint5X" fmla="*/ 0 w 1824"/>
                <a:gd name="GluePoint5Y" fmla="*/ 15785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66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7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68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69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70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71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4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dt" idx="16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&lt;date/time&gt;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ftr" idx="17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sldNum" idx="18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4FEFAFA-9EBF-443C-A1CD-A404FA6EF69B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dt" idx="19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ftr" idx="20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sldNum" idx="21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27F0A6E-4E0A-4C64-BC4D-9D36CA92DFD2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  <p:sldLayoutId id="2147483671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6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6309026-AD7B-40BF-8C19-25E220E7BD47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87600" y="1303560"/>
            <a:ext cx="7772400" cy="2476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8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Jakov </a:t>
            </a:r>
            <a:br>
              <a:rPr sz="8000"/>
            </a:br>
            <a:r>
              <a:rPr b="1" lang="hr-HR" sz="8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8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je Izrael</a:t>
            </a:r>
            <a:endParaRPr b="0" lang="hr-HR" sz="8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2050920" y="4014360"/>
            <a:ext cx="5765760" cy="175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 9,8–17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7" name="Picture 10" descr=""/>
          <p:cNvPicPr/>
          <p:nvPr/>
        </p:nvPicPr>
        <p:blipFill>
          <a:blip r:embed="rId1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8" name="Text Box 2"/>
          <p:cNvSpPr/>
          <p:nvPr/>
        </p:nvSpPr>
        <p:spPr>
          <a:xfrm>
            <a:off x="1187280" y="189000"/>
            <a:ext cx="4680000" cy="10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Družbe Isusove</a:t>
            </a:r>
            <a:br>
              <a:rPr sz="1700"/>
            </a:b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Jordanovac 110, dvorana Kolvenbach</a:t>
            </a:r>
            <a:endParaRPr b="0" lang="hr-H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teologija</a:t>
            </a:r>
            <a:endParaRPr b="0" lang="hr-H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2"/>
          <a:stretch/>
        </p:blipFill>
        <p:spPr>
          <a:xfrm>
            <a:off x="8100000" y="0"/>
            <a:ext cx="1097280" cy="1226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0" name="Picture 1" descr=""/>
          <p:cNvPicPr/>
          <p:nvPr/>
        </p:nvPicPr>
        <p:blipFill>
          <a:blip r:embed="rId3"/>
          <a:stretch/>
        </p:blipFill>
        <p:spPr>
          <a:xfrm>
            <a:off x="6359760" y="1224000"/>
            <a:ext cx="2784600" cy="563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1" name="Text Box 1"/>
          <p:cNvSpPr/>
          <p:nvPr/>
        </p:nvSpPr>
        <p:spPr>
          <a:xfrm>
            <a:off x="4292640" y="6120000"/>
            <a:ext cx="2067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James Tissot, Jakov,</a:t>
            </a:r>
            <a:br>
              <a:rPr sz="1400"/>
            </a:b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cca. 1896.–1902.</a:t>
            </a:r>
            <a:r>
              <a: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hr-HR" sz="4400" strike="noStrike" u="none">
                <a:solidFill>
                  <a:schemeClr val="dk2"/>
                </a:solidFill>
                <a:effectLst/>
                <a:uFillTx/>
                <a:latin typeface="Times New Roman"/>
              </a:rPr>
              <a:t>Kad se probudim (Ps 17)</a:t>
            </a:r>
            <a:endParaRPr b="0" lang="de-DE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212" name="Picture 8" descr="A close-up of a music note&#10;&#10;AI-generated content may be incorrect."/>
          <p:cNvPicPr/>
          <p:nvPr/>
        </p:nvPicPr>
        <p:blipFill>
          <a:blip r:embed="rId1"/>
          <a:stretch/>
        </p:blipFill>
        <p:spPr>
          <a:xfrm>
            <a:off x="108000" y="2565360"/>
            <a:ext cx="8856360" cy="2015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10920" y="1341360"/>
            <a:ext cx="5368680" cy="244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5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Praotac Jakov</a:t>
            </a:r>
            <a:br>
              <a:rPr sz="5800"/>
            </a:br>
            <a:r>
              <a:rPr b="1" i="1" lang="hr-HR" sz="5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opet u domovini</a:t>
            </a:r>
            <a:endParaRPr b="0" lang="hr-HR" sz="5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1557360" y="4121280"/>
            <a:ext cx="7416720" cy="2736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9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 35,1-15</a:t>
            </a:r>
            <a:endParaRPr b="0" lang="hr-HR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5" name="Picture 4" descr=""/>
          <p:cNvPicPr/>
          <p:nvPr/>
        </p:nvPicPr>
        <p:blipFill>
          <a:blip r:embed="rId1"/>
          <a:stretch/>
        </p:blipFill>
        <p:spPr>
          <a:xfrm>
            <a:off x="5889600" y="0"/>
            <a:ext cx="3254400" cy="4724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Dođite, poklonimo se (Ps 95)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1"/>
          <a:stretch/>
        </p:blipFill>
        <p:spPr>
          <a:xfrm>
            <a:off x="108000" y="2637000"/>
            <a:ext cx="9036000" cy="18630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774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Povratak (35,1-8)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9600" cy="514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lvl="1" marL="743040" indent="-2858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Objavio se (Post 35,1.9):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“dao se vidjeti” (usp. 18,1)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Procjena Jakovljeva puta: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Bijeg! (</a:t>
            </a:r>
            <a:r>
              <a:rPr b="1" lang="he-IL" sz="34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v1, Jakov v7), </a:t>
            </a:r>
            <a:br>
              <a:rPr sz="3400"/>
            </a:b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“dan tjeskobe” (v3)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Božji</a:t>
            </a: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glas: “Uziđi!” (v1)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27,8.13.43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Majka: “Poslušaj moj glas!”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Umire majčina dadilja (35,8)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0" name="Picture 4" descr=""/>
          <p:cNvPicPr/>
          <p:nvPr/>
        </p:nvPicPr>
        <p:blipFill>
          <a:blip r:embed="rId1"/>
          <a:stretch/>
        </p:blipFill>
        <p:spPr>
          <a:xfrm>
            <a:off x="6262560" y="0"/>
            <a:ext cx="2881440" cy="5516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2" dur="indefinite" restart="never" nodeType="tmRoot">
          <p:childTnLst>
            <p:seq>
              <p:cTn id="223" dur="indefinite" nodeType="mainSeq">
                <p:childTnLst>
                  <p:par>
                    <p:cTn id="224" nodeType="clickEffect" fill="hold">
                      <p:stCondLst>
                        <p:cond delay="indefinite"/>
                      </p:stCondLst>
                      <p:childTnLst>
                        <p:par>
                          <p:cTn id="2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1" dur="1000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nodeType="clickEffect" fill="hold">
                      <p:stCondLst>
                        <p:cond delay="indefinite"/>
                      </p:stCondLst>
                      <p:childTnLst>
                        <p:par>
                          <p:cTn id="23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0" dur="1000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1" dur="1000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2" dur="10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nodeType="clickEffect" fill="hold">
                      <p:stCondLst>
                        <p:cond delay="indefinite"/>
                      </p:stCondLst>
                      <p:childTnLst>
                        <p:par>
                          <p:cTn id="24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47" dur="500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nodeType="clickEffect" fill="hold">
                      <p:stCondLst>
                        <p:cond delay="indefinite"/>
                      </p:stCondLst>
                      <p:childTnLst>
                        <p:par>
                          <p:cTn id="24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0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52" dur="500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nodeType="clickEffect" fill="hold">
                      <p:stCondLst>
                        <p:cond delay="indefinite"/>
                      </p:stCondLst>
                      <p:childTnLst>
                        <p:par>
                          <p:cTn id="2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57" dur="500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nodeType="clickEffect" fill="hold">
                      <p:stCondLst>
                        <p:cond delay="indefinite"/>
                      </p:stCondLst>
                      <p:childTnLst>
                        <p:par>
                          <p:cTn id="2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62" dur="500"/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85920" y="142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Ispunjen zavjet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9600" cy="514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Jakov: “Sa mnom na putu”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(35,3 ← 31,5)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 tobom” (28,15)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“ako” (v20)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Gospodar na čelu zajednice (35,2.6)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obitelj: “dom” (2), “puk” (6)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Jakov: “odbacite tuđe bogove” (v2) </a:t>
            </a:r>
            <a:r>
              <a:rPr b="1" lang="hr-HR" sz="30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(A)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Bog: “načini žrtvenik!” (v1)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Jakov gradi žrtvenik (v7 usp. v1) </a:t>
            </a:r>
            <a:r>
              <a:rPr b="1" lang="hr-HR" sz="30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(B)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Ispunja zavjet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 Post 28,20s </a:t>
            </a:r>
            <a:r>
              <a:rPr b="1" lang="hr-HR" sz="30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(A+B)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b="1" lang="de-DE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će biti moj Bog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3" name="Picture 4" descr=""/>
          <p:cNvPicPr/>
          <p:nvPr/>
        </p:nvPicPr>
        <p:blipFill>
          <a:blip r:embed="rId1"/>
          <a:stretch/>
        </p:blipFill>
        <p:spPr>
          <a:xfrm>
            <a:off x="6831000" y="0"/>
            <a:ext cx="2313000" cy="3357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3" dur="indefinite" restart="never" nodeType="tmRoot">
          <p:childTnLst>
            <p:seq>
              <p:cTn id="264" dur="indefinite" nodeType="mainSeq">
                <p:childTnLst>
                  <p:par>
                    <p:cTn id="265" nodeType="clickEffect" fill="hold">
                      <p:stCondLst>
                        <p:cond delay="indefinite"/>
                      </p:stCondLst>
                      <p:childTnLst>
                        <p:par>
                          <p:cTn id="26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69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nodeType="clickEffect" fill="hold">
                      <p:stCondLst>
                        <p:cond delay="indefinite"/>
                      </p:stCondLst>
                      <p:childTnLst>
                        <p:par>
                          <p:cTn id="27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2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4" dur="1000" fill="hold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5" dur="1000" fill="hold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6" dur="1000" fill="hold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 tm="0">
                                          <p:val>
                                            <p:str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7" dur="1000" fill="hold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 tm="0">
                                          <p:val>
                                            <p:str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nodeType="clickEffect" fill="hold">
                      <p:stCondLst>
                        <p:cond delay="indefinite"/>
                      </p:stCondLst>
                      <p:childTnLst>
                        <p:par>
                          <p:cTn id="2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0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82" dur="5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nodeType="clickEffect" fill="hold">
                      <p:stCondLst>
                        <p:cond delay="indefinite"/>
                      </p:stCondLst>
                      <p:childTnLst>
                        <p:par>
                          <p:cTn id="28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87" dur="500"/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nodeType="clickEffect" fill="hold">
                      <p:stCondLst>
                        <p:cond delay="indefinite"/>
                      </p:stCondLst>
                      <p:childTnLst>
                        <p:par>
                          <p:cTn id="28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92" dur="500"/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nodeType="clickEffect" fill="hold">
                      <p:stCondLst>
                        <p:cond delay="indefinite"/>
                      </p:stCondLst>
                      <p:childTnLst>
                        <p:par>
                          <p:cTn id="29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0" dur="1000" fill="hold"/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 Placeholder 5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73D3ACA-18AD-47C0-A70D-350F74BCF91F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Rectangle 6"/>
          <p:cNvSpPr/>
          <p:nvPr/>
        </p:nvSpPr>
        <p:spPr>
          <a:xfrm>
            <a:off x="655308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A8413B4-DCD6-4A18-B5F7-F4B6D24770ED}" type="slidenum">
              <a:rPr b="0" lang="hr-HR" sz="1000" strike="noStrike" u="none">
                <a:solidFill>
                  <a:srgbClr val="000000"/>
                </a:solidFill>
                <a:effectLst/>
                <a:uFillTx/>
                <a:latin typeface="Verdana"/>
                <a:ea typeface="Times New Roman"/>
              </a:rPr>
              <a:t>&lt;number&gt;</a:t>
            </a:fld>
            <a:endParaRPr b="0" lang="hr-H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68360" y="259920"/>
            <a:ext cx="8229600" cy="738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Nova objava (35,9-15)</a:t>
            </a:r>
            <a:endParaRPr b="0" lang="hr-HR" sz="4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476280" y="981000"/>
            <a:ext cx="8229600" cy="5175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potvrđuje (Post 35,9s):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Blagoslov (9)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prijevarom (Post 27), ni bitkom (Post 32)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Novo 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ime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(10)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“Kako ti je ime?” (32,28)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“Ja sam Ezav” (27,19)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ישׂראל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ji</a:t>
            </a:r>
            <a:r>
              <a:rPr b="0" i="1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ś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ra’el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“borit će se Bog”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Jakov daje ime: Bet-El (15)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otkriva ime: El 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Šadaj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(v11)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“Svesilni” (KS),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“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Svemoćni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”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(Š.)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“Ne smiješ me pitati!” (32,20)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Može okrenuti na dobro 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 28,3)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8" name="Picture 4" descr=""/>
          <p:cNvPicPr/>
          <p:nvPr/>
        </p:nvPicPr>
        <p:blipFill>
          <a:blip r:embed="rId1"/>
          <a:stretch/>
        </p:blipFill>
        <p:spPr>
          <a:xfrm>
            <a:off x="6516720" y="0"/>
            <a:ext cx="2627280" cy="200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9" name="Picture 5" descr=""/>
          <p:cNvPicPr/>
          <p:nvPr/>
        </p:nvPicPr>
        <p:blipFill>
          <a:blip r:embed="rId2"/>
          <a:stretch/>
        </p:blipFill>
        <p:spPr>
          <a:xfrm>
            <a:off x="6297480" y="3429000"/>
            <a:ext cx="284652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0" name="Text Box 6"/>
          <p:cNvSpPr/>
          <p:nvPr/>
        </p:nvSpPr>
        <p:spPr>
          <a:xfrm>
            <a:off x="3276720" y="1413000"/>
            <a:ext cx="3479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-------------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stvaranje!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Text Box 7"/>
          <p:cNvSpPr/>
          <p:nvPr/>
        </p:nvSpPr>
        <p:spPr>
          <a:xfrm>
            <a:off x="3357720" y="2349360"/>
            <a:ext cx="3479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-------------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stvaranje!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5" dur="indefinite" restart="never" nodeType="tmRoot">
          <p:childTnLst>
            <p:seq>
              <p:cTn id="306" dur="indefinite" nodeType="mainSeq">
                <p:childTnLst>
                  <p:par>
                    <p:cTn id="307" nodeType="clickEffect" fill="hold">
                      <p:stCondLst>
                        <p:cond delay="indefinite"/>
                      </p:stCondLst>
                      <p:childTnLst>
                        <p:par>
                          <p:cTn id="30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11" dur="5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nodeType="clickEffect" fill="hold">
                      <p:stCondLst>
                        <p:cond delay="indefinite"/>
                      </p:stCondLst>
                      <p:childTnLst>
                        <p:par>
                          <p:cTn id="31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16" dur="5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nodeType="clickEffect" fill="hold">
                      <p:stCondLst>
                        <p:cond delay="indefinite"/>
                      </p:stCondLst>
                      <p:childTnLst>
                        <p:par>
                          <p:cTn id="3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9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4" dur="1000" fill="hold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nodeType="clickEffect" fill="hold">
                      <p:stCondLst>
                        <p:cond delay="indefinite"/>
                      </p:stCondLst>
                      <p:childTnLst>
                        <p:par>
                          <p:cTn id="3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33" dur="5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nodeType="clickEffect" fill="hold">
                      <p:stCondLst>
                        <p:cond delay="indefinite"/>
                      </p:stCondLst>
                      <p:childTnLst>
                        <p:par>
                          <p:cTn id="3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38" dur="500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nodeType="clickEffect" fill="hold">
                      <p:stCondLst>
                        <p:cond delay="indefinite"/>
                      </p:stCondLst>
                      <p:childTnLst>
                        <p:par>
                          <p:cTn id="3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4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nodeType="clickEffect" fill="hold">
                      <p:stCondLst>
                        <p:cond delay="indefinite"/>
                      </p:stCondLst>
                      <p:childTnLst>
                        <p:par>
                          <p:cTn id="3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4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nodeType="clickEffect" fill="hold">
                      <p:stCondLst>
                        <p:cond delay="indefinite"/>
                      </p:stCondLst>
                      <p:childTnLst>
                        <p:par>
                          <p:cTn id="3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53" dur="500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nodeType="clickEffect" fill="hold">
                      <p:stCondLst>
                        <p:cond delay="indefinite"/>
                      </p:stCondLst>
                      <p:childTnLst>
                        <p:par>
                          <p:cTn id="3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8" dur="1000" fill="hold"/>
                                        <p:tgtEl>
                                          <p:spTgt spid="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9" dur="1000" fill="hold"/>
                                        <p:tgtEl>
                                          <p:spTgt spid="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60" dur="1000"/>
                                        <p:tgtEl>
                                          <p:spTgt spid="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nodeType="clickEffect" fill="hold">
                      <p:stCondLst>
                        <p:cond delay="indefinite"/>
                      </p:stCondLst>
                      <p:childTnLst>
                        <p:par>
                          <p:cTn id="3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5" dur="1000" fill="hold"/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6" dur="1000" fill="hold"/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67" dur="1000"/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nodeType="clickEffect" fill="hold">
                      <p:stCondLst>
                        <p:cond delay="indefinite"/>
                      </p:stCondLst>
                      <p:childTnLst>
                        <p:par>
                          <p:cTn id="3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0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2" dur="1000" fill="hold"/>
                                        <p:tgtEl>
                                          <p:spTgt spid="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3" dur="1000" fill="hold"/>
                                        <p:tgtEl>
                                          <p:spTgt spid="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4" dur="1000" fill="hold"/>
                                        <p:tgtEl>
                                          <p:spTgt spid="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 tm="0">
                                          <p:val>
                                            <p:str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5" dur="1000" fill="hold"/>
                                        <p:tgtEl>
                                          <p:spTgt spid="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 tm="0">
                                          <p:val>
                                            <p:str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6"/>
          <p:cNvSpPr/>
          <p:nvPr/>
        </p:nvSpPr>
        <p:spPr>
          <a:xfrm>
            <a:off x="655308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2A3A3E6-9288-4B85-9A2F-8FD66F1F447C}" type="slidenum">
              <a:rPr b="0" lang="hr-HR" sz="1000" strike="noStrike" u="none">
                <a:solidFill>
                  <a:srgbClr val="000000"/>
                </a:solidFill>
                <a:effectLst/>
                <a:uFillTx/>
                <a:latin typeface="Verdana"/>
                <a:ea typeface="Times New Roman"/>
              </a:rPr>
              <a:t>&lt;number&gt;</a:t>
            </a:fld>
            <a:endParaRPr b="0" lang="hr-H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142560"/>
            <a:ext cx="8229600" cy="919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Jakov – nov čovjek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468360" y="981000"/>
            <a:ext cx="8229600" cy="5184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Domovina: “Betel” (Post 35,6 ← 28,19)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Nakon tuđine (c29-31) i pomirenja (c33)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Sluša pra-zapovijed, blagoslov u Post 35,11: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“Budi plodan i rasti!” (usp. 1,28; Iv 15,16)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Nov pristup objavi: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mnoštvo (</a:t>
            </a: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קהל</a:t>
            </a:r>
            <a:r>
              <a:rPr b="1" lang="el-G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q</a:t>
            </a: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ā</a:t>
            </a:r>
            <a:r>
              <a:rPr b="0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</a:t>
            </a: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ā</a:t>
            </a:r>
            <a:r>
              <a:rPr b="0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~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Crkva)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naroda, kraljevi (35,11)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zemlja (12)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kruha, ruha, sigurnost (28,20)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Ljevanica = pristanak (35,14)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35" name="Picture 11" descr=""/>
          <p:cNvPicPr/>
          <p:nvPr/>
        </p:nvPicPr>
        <p:blipFill>
          <a:blip r:embed="rId1"/>
          <a:stretch/>
        </p:blipFill>
        <p:spPr>
          <a:xfrm>
            <a:off x="6288120" y="2997360"/>
            <a:ext cx="2855880" cy="3860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6" dur="indefinite" restart="never" nodeType="tmRoot">
          <p:childTnLst>
            <p:seq>
              <p:cTn id="377" dur="indefinite" nodeType="mainSeq">
                <p:childTnLst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82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87" dur="5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4" dur="1000" fill="hold"/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5" dur="1000" fill="hold"/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06" dur="1000"/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tebe se uzdam (Ps 25)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37" name="" descr=""/>
          <p:cNvPicPr/>
          <p:nvPr/>
        </p:nvPicPr>
        <p:blipFill>
          <a:blip r:embed="rId1"/>
          <a:stretch/>
        </p:blipFill>
        <p:spPr>
          <a:xfrm>
            <a:off x="0" y="2577960"/>
            <a:ext cx="9144000" cy="207504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28200" y="1294920"/>
            <a:ext cx="7908840" cy="266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Pomirna </a:t>
            </a:r>
            <a:br>
              <a:rPr sz="5600"/>
            </a:br>
            <a:r>
              <a:rPr b="1" lang="hr-HR" sz="5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žrtva </a:t>
            </a:r>
            <a:br>
              <a:rPr sz="5600"/>
            </a:br>
            <a:r>
              <a:rPr b="1" lang="hr-HR" sz="5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praoca Jakova</a:t>
            </a:r>
            <a:br>
              <a:rPr sz="5600"/>
            </a:br>
            <a:endParaRPr b="0" lang="hr-HR" sz="5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subTitle"/>
          </p:nvPr>
        </p:nvSpPr>
        <p:spPr>
          <a:xfrm>
            <a:off x="1981080" y="3960360"/>
            <a:ext cx="6553440" cy="175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9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 46,1-7</a:t>
            </a:r>
            <a:endParaRPr b="0" lang="hr-H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0" name="Picture 5" descr=""/>
          <p:cNvPicPr/>
          <p:nvPr/>
        </p:nvPicPr>
        <p:blipFill>
          <a:blip r:embed="rId1"/>
          <a:stretch/>
        </p:blipFill>
        <p:spPr>
          <a:xfrm>
            <a:off x="3780000" y="0"/>
            <a:ext cx="5364000" cy="3016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10400" y="180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Povratak na izvore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457200" y="1142640"/>
            <a:ext cx="8229600" cy="498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Beer Šeba – granica (46,1)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Kao Abraham, kao apostoli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Žrtva Bogu Izakovu (46,1.3)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„Ja sam Bog tvoga oca” (46,3)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Sin Jakov i otac Izak: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Krađa blagoslova (Post 27)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Susret pred smrt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Hebronu (35,27)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Jakov i Ezav pokapaju Izaka (29)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3" name="Picture 5" descr=""/>
          <p:cNvPicPr/>
          <p:nvPr/>
        </p:nvPicPr>
        <p:blipFill>
          <a:blip r:embed="rId1"/>
          <a:stretch/>
        </p:blipFill>
        <p:spPr>
          <a:xfrm>
            <a:off x="6413400" y="0"/>
            <a:ext cx="2730600" cy="5230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7" dur="indefinite" restart="never" nodeType="tmRoot">
          <p:childTnLst>
            <p:seq>
              <p:cTn id="408" dur="indefinite" nodeType="mainSeq">
                <p:childTnLst>
                  <p:par>
                    <p:cTn id="409" nodeType="clickEffect" fill="hold">
                      <p:stCondLst>
                        <p:cond delay="indefinite"/>
                      </p:stCondLst>
                      <p:childTnLst>
                        <p:par>
                          <p:cTn id="4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1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3" dur="500" fill="hold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4" dur="500" fill="hold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15" dur="500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nodeType="clickEffect" fill="hold">
                      <p:stCondLst>
                        <p:cond delay="indefinite"/>
                      </p:stCondLst>
                      <p:childTnLst>
                        <p:par>
                          <p:cTn id="4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8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0" dur="500" fill="hold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1" dur="500" fill="hold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22" dur="500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nodeType="clickEffect" fill="hold">
                      <p:stCondLst>
                        <p:cond delay="indefinite"/>
                      </p:stCondLst>
                      <p:childTnLst>
                        <p:par>
                          <p:cTn id="42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5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7" dur="500" fill="hold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8" dur="500" fill="hold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29" dur="500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nodeType="clickEffect" fill="hold">
                      <p:stCondLst>
                        <p:cond delay="indefinite"/>
                      </p:stCondLst>
                      <p:childTnLst>
                        <p:par>
                          <p:cTn id="4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2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4" dur="500" fill="hold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5" dur="500" fill="hold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36" dur="500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nodeType="clickEffect" fill="hold">
                      <p:stCondLst>
                        <p:cond delay="indefinite"/>
                      </p:stCondLst>
                      <p:childTnLst>
                        <p:par>
                          <p:cTn id="4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9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1" dur="500" fill="hold"/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2" dur="500" fill="hold"/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43" dur="500"/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nodeType="clickEffect" fill="hold">
                      <p:stCondLst>
                        <p:cond delay="indefinite"/>
                      </p:stCondLst>
                      <p:childTnLst>
                        <p:par>
                          <p:cTn id="4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6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8" dur="500" fill="hold"/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9" dur="500" fill="hold"/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0" dur="500"/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hr-HR" sz="4400" strike="noStrike" u="none">
                <a:solidFill>
                  <a:schemeClr val="dk2"/>
                </a:solidFill>
                <a:effectLst/>
                <a:uFillTx/>
                <a:latin typeface="Times New Roman"/>
              </a:rPr>
              <a:t>Neka se raduje srce (Ps 105)</a:t>
            </a:r>
            <a:endParaRPr b="0" lang="de-DE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83" name="Picture 3" descr="A sheet music with notes&#10;&#10;AI-generated content may be incorrect."/>
          <p:cNvPicPr/>
          <p:nvPr/>
        </p:nvPicPr>
        <p:blipFill>
          <a:blip r:embed="rId1"/>
          <a:stretch/>
        </p:blipFill>
        <p:spPr>
          <a:xfrm>
            <a:off x="122400" y="2637000"/>
            <a:ext cx="8899200" cy="1863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Jakov i njegov Bog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457200" y="1066320"/>
            <a:ext cx="8229600" cy="506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San: ljestve do neba (Post 28)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Borba s Bogom (Post 32)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Hula: </a:t>
            </a:r>
            <a:r>
              <a:rPr b="1" lang="en-GB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mi je pomogao</a:t>
            </a:r>
            <a:r>
              <a:rPr b="1" lang="en-GB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(27,20)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domovini: Bog potvrđuje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blagoslov i ime (Post 35,9.10)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Otkriva se: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El Šadaj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(35,11 usp. 28,3)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Sada: “Evo me!” (46,2)</a:t>
            </a: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prvi put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Bez “ako”, bez bitke,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bez straha i zahtjeva za blagoslovom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noćnim viđenjima (46,2) – usp. Daniel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6" name="Picture 5" descr=""/>
          <p:cNvPicPr/>
          <p:nvPr/>
        </p:nvPicPr>
        <p:blipFill>
          <a:blip r:embed="rId1"/>
          <a:stretch/>
        </p:blipFill>
        <p:spPr>
          <a:xfrm>
            <a:off x="6253200" y="0"/>
            <a:ext cx="2890800" cy="3646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1" dur="indefinite" restart="never" nodeType="tmRoot">
          <p:childTnLst>
            <p:seq>
              <p:cTn id="452" dur="indefinite" nodeType="mainSeq">
                <p:childTnLst>
                  <p:par>
                    <p:cTn id="453" nodeType="clickEffect" fill="hold">
                      <p:stCondLst>
                        <p:cond delay="indefinite"/>
                      </p:stCondLst>
                      <p:childTnLst>
                        <p:par>
                          <p:cTn id="4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57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nodeType="clickEffect" fill="hold">
                      <p:stCondLst>
                        <p:cond delay="indefinite"/>
                      </p:stCondLst>
                      <p:childTnLst>
                        <p:par>
                          <p:cTn id="4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62" dur="5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nodeType="clickEffect" fill="hold">
                      <p:stCondLst>
                        <p:cond delay="indefinite"/>
                      </p:stCondLst>
                      <p:childTnLst>
                        <p:par>
                          <p:cTn id="4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67" dur="5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nodeType="clickEffect" fill="hold">
                      <p:stCondLst>
                        <p:cond delay="indefinite"/>
                      </p:stCondLst>
                      <p:childTnLst>
                        <p:par>
                          <p:cTn id="4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72" dur="500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nodeType="clickEffect" fill="hold">
                      <p:stCondLst>
                        <p:cond delay="indefinite"/>
                      </p:stCondLst>
                      <p:childTnLst>
                        <p:par>
                          <p:cTn id="4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77" dur="500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nodeType="clickEffect" fill="hold">
                      <p:stCondLst>
                        <p:cond delay="indefinite"/>
                      </p:stCondLst>
                      <p:childTnLst>
                        <p:par>
                          <p:cTn id="4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82" dur="500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99960" y="151920"/>
            <a:ext cx="822960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Jakovljevo zvanje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399600" y="907920"/>
            <a:ext cx="8744040" cy="522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2x ime = obraćenje, zvanje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Život u Egiptu, do smrti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Bijeg, prijevare, velika obitelj,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povratak i pomirenje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2x „Jakove” (46,2)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Izrael (1.2)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Šimune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sine Ivanov (Iv 21)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“Ne boj se!” (Post 46,3) – ne općenito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Sići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(46,3) – teološka riječ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Sišao sam</a:t>
            </a:r>
            <a:r>
              <a:rPr b="1" lang="en-GB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(Izl 3,8), Jona silazi (4x),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Isus sama sebe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ponizio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(Fil 2</a:t>
            </a:r>
            <a:r>
              <a:rPr b="1" lang="de-DE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,8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Ići u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Egipat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poslanje od Boga,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Jakov blagoslivlja Faraona (47,7)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9" name="Picture 5" descr=""/>
          <p:cNvPicPr/>
          <p:nvPr/>
        </p:nvPicPr>
        <p:blipFill>
          <a:blip r:embed="rId1"/>
          <a:stretch/>
        </p:blipFill>
        <p:spPr>
          <a:xfrm>
            <a:off x="5508720" y="0"/>
            <a:ext cx="3635280" cy="2362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0" name="Picture 11" descr=""/>
          <p:cNvPicPr/>
          <p:nvPr/>
        </p:nvPicPr>
        <p:blipFill>
          <a:blip r:embed="rId2"/>
          <a:stretch/>
        </p:blipFill>
        <p:spPr>
          <a:xfrm>
            <a:off x="6959520" y="2421000"/>
            <a:ext cx="2184480" cy="2951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3" dur="indefinite" restart="never" nodeType="tmRoot">
          <p:childTnLst>
            <p:seq>
              <p:cTn id="484" dur="indefinite" nodeType="mainSeq">
                <p:childTnLst>
                  <p:par>
                    <p:cTn id="485" nodeType="clickEffect" fill="hold">
                      <p:stCondLst>
                        <p:cond delay="indefinite"/>
                      </p:stCondLst>
                      <p:childTnLst>
                        <p:par>
                          <p:cTn id="48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7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9" dur="500" fill="hold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0" dur="500" fill="hold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91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nodeType="clickEffect" fill="hold">
                      <p:stCondLst>
                        <p:cond delay="indefinite"/>
                      </p:stCondLst>
                      <p:childTnLst>
                        <p:par>
                          <p:cTn id="4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4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6" dur="500" fill="hold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7" dur="500" fill="hold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98" dur="5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nodeType="clickEffect" fill="hold">
                      <p:stCondLst>
                        <p:cond delay="indefinite"/>
                      </p:stCondLst>
                      <p:childTnLst>
                        <p:par>
                          <p:cTn id="5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1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3" dur="500" fill="hold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4" dur="500" fill="hold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05" dur="5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nodeType="clickEffect" fill="hold">
                      <p:stCondLst>
                        <p:cond delay="indefinite"/>
                      </p:stCondLst>
                      <p:childTnLst>
                        <p:par>
                          <p:cTn id="50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8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0" dur="500" fill="hold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1" dur="500" fill="hold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2" dur="5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nodeType="clickEffect" fill="hold">
                      <p:stCondLst>
                        <p:cond delay="indefinite"/>
                      </p:stCondLst>
                      <p:childTnLst>
                        <p:par>
                          <p:cTn id="5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5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7" dur="500" fill="hold"/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8" dur="500" fill="hold"/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9" dur="500"/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nodeType="clickEffect" fill="hold">
                      <p:stCondLst>
                        <p:cond delay="indefinite"/>
                      </p:stCondLst>
                      <p:childTnLst>
                        <p:par>
                          <p:cTn id="5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22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4" dur="500" fill="hold"/>
                                        <p:tgtEl>
                                          <p:spTgt spid="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5" dur="500" fill="hold"/>
                                        <p:tgtEl>
                                          <p:spTgt spid="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26" dur="500"/>
                                        <p:tgtEl>
                                          <p:spTgt spid="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nodeType="clickEffect" fill="hold">
                      <p:stCondLst>
                        <p:cond delay="indefinite"/>
                      </p:stCondLst>
                      <p:childTnLst>
                        <p:par>
                          <p:cTn id="5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29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1" dur="500" fill="hold"/>
                                        <p:tgtEl>
                                          <p:spTgt spid="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2" dur="500" fill="hold"/>
                                        <p:tgtEl>
                                          <p:spTgt spid="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33" dur="500"/>
                                        <p:tgtEl>
                                          <p:spTgt spid="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10400" y="180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Razlozi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362800" cy="507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Svrha: “velik narod” (46,3)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Božje djelo: ja ću napraviti (3)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Ispunjenje pra-zapovijedi (1,28)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Potomstvo: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djeca, unučad (46,5.6)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Temelj hrabrosti (46,4):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 tobom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sići ću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KS: I vratiti te (</a:t>
            </a:r>
            <a:r>
              <a:rPr b="1" lang="en-GB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b="1" lang="de-DE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ću ti sigurno dati </a:t>
            </a:r>
            <a:r>
              <a:rPr b="1" lang="de-DE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 uziđeš</a:t>
            </a:r>
            <a:r>
              <a:rPr b="1" lang="en-GB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v4)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Susret s Josipom – zato polazi („vidjet ću ga” 45,28),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kad vidi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kola</a:t>
            </a:r>
            <a:r>
              <a:rPr b="1" i="1" lang="en-GB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(46,5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←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45,27)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3" name="Picture 5" descr=""/>
          <p:cNvPicPr/>
          <p:nvPr/>
        </p:nvPicPr>
        <p:blipFill>
          <a:blip r:embed="rId1"/>
          <a:stretch/>
        </p:blipFill>
        <p:spPr>
          <a:xfrm>
            <a:off x="5919840" y="0"/>
            <a:ext cx="3224160" cy="4076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4" dur="indefinite" restart="never" nodeType="tmRoot">
          <p:childTnLst>
            <p:seq>
              <p:cTn id="535" dur="indefinite" nodeType="mainSeq">
                <p:childTnLst>
                  <p:par>
                    <p:cTn id="536" nodeType="clickEffect" fill="hold">
                      <p:stCondLst>
                        <p:cond delay="indefinite"/>
                      </p:stCondLst>
                      <p:childTnLst>
                        <p:par>
                          <p:cTn id="53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38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40" dur="500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nodeType="clickEffect" fill="hold">
                      <p:stCondLst>
                        <p:cond delay="indefinite"/>
                      </p:stCondLst>
                      <p:childTnLst>
                        <p:par>
                          <p:cTn id="5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3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45" dur="500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nodeType="clickEffect" fill="hold">
                      <p:stCondLst>
                        <p:cond delay="indefinite"/>
                      </p:stCondLst>
                      <p:childTnLst>
                        <p:par>
                          <p:cTn id="5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8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50" dur="500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nodeType="clickEffect" fill="hold">
                      <p:stCondLst>
                        <p:cond delay="indefinite"/>
                      </p:stCondLst>
                      <p:childTnLst>
                        <p:par>
                          <p:cTn id="55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53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55" dur="500"/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nodeType="clickEffect" fill="hold">
                      <p:stCondLst>
                        <p:cond delay="indefinite"/>
                      </p:stCondLst>
                      <p:childTnLst>
                        <p:par>
                          <p:cTn id="5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58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60" dur="500"/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nodeType="clickEffect" fill="hold">
                      <p:stCondLst>
                        <p:cond delay="indefinite"/>
                      </p:stCondLst>
                      <p:childTnLst>
                        <p:par>
                          <p:cTn id="5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63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65" dur="500"/>
                                        <p:tgtEl>
                                          <p:spTgt spid="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lide Number Placeholder 6"/>
          <p:cNvSpPr/>
          <p:nvPr/>
        </p:nvSpPr>
        <p:spPr>
          <a:xfrm>
            <a:off x="655308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2A927F2-D9C4-4148-9BD6-5F667D81F8CF}" type="slidenum">
              <a:rPr b="0" lang="hr-HR" sz="1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&lt;number&gt;</a:t>
            </a:fld>
            <a:endParaRPr b="0" lang="hr-H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31640" y="97920"/>
            <a:ext cx="8229600" cy="9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Jakov otac i djed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457200" y="907920"/>
            <a:ext cx="6410160" cy="522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Sin Josip – mrtav? (Post 37,35)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Susret pun ganuća (46,29)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Kraj knjige: Josipova smrt  (Post 50)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Manaše i Efrajim – unuci u 48,</a:t>
            </a:r>
            <a:r>
              <a:rPr b="1" lang="hr-HR" sz="30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14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Jakov daje prednost mlađemu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Zaključak u 49,3-27 (vidi </a:t>
            </a:r>
            <a:r>
              <a:rPr b="1" lang="hr-HR" sz="26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28)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Svi sinovi blagoslovljeni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(v28)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2862360" y="4689000"/>
            <a:ext cx="4038480" cy="112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Duhovni put (18):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“Uzdam se”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8" name="Picture 4" descr=""/>
          <p:cNvPicPr/>
          <p:nvPr/>
        </p:nvPicPr>
        <p:blipFill>
          <a:blip r:embed="rId1"/>
          <a:stretch/>
        </p:blipFill>
        <p:spPr>
          <a:xfrm>
            <a:off x="6216480" y="3068640"/>
            <a:ext cx="2927520" cy="378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9" name="Text Box 5"/>
          <p:cNvSpPr/>
          <p:nvPr/>
        </p:nvSpPr>
        <p:spPr>
          <a:xfrm>
            <a:off x="4751280" y="6218280"/>
            <a:ext cx="1440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Matthias Scheits, </a:t>
            </a:r>
            <a:br>
              <a:rPr sz="1200"/>
            </a:b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Jakov blagoslivlja sinove, 1672.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60" name="Picture 6" descr=""/>
          <p:cNvPicPr/>
          <p:nvPr/>
        </p:nvPicPr>
        <p:blipFill>
          <a:blip r:embed="rId2"/>
          <a:stretch/>
        </p:blipFill>
        <p:spPr>
          <a:xfrm>
            <a:off x="250920" y="4643280"/>
            <a:ext cx="2520720" cy="2214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1" name="Text Box 7"/>
          <p:cNvSpPr/>
          <p:nvPr/>
        </p:nvSpPr>
        <p:spPr>
          <a:xfrm>
            <a:off x="2816280" y="6218280"/>
            <a:ext cx="1655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Rembrandt, Jakov blagoslivlja Josipove sinove, 1656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62" name="Picture 9" descr="josip_mladi"/>
          <p:cNvPicPr/>
          <p:nvPr/>
        </p:nvPicPr>
        <p:blipFill>
          <a:blip r:embed="rId3"/>
          <a:stretch/>
        </p:blipFill>
        <p:spPr>
          <a:xfrm>
            <a:off x="6900840" y="0"/>
            <a:ext cx="2243160" cy="2781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66" dur="indefinite" restart="never" nodeType="tmRoot">
          <p:childTnLst>
            <p:seq>
              <p:cTn id="567" dur="indefinite" nodeType="mainSeq">
                <p:childTnLst>
                  <p:par>
                    <p:cTn id="568" nodeType="clickEffect" fill="hold">
                      <p:stCondLst>
                        <p:cond delay="indefinite"/>
                      </p:stCondLst>
                      <p:childTnLst>
                        <p:par>
                          <p:cTn id="5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7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72" dur="50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nodeType="clickEffect" fill="hold">
                      <p:stCondLst>
                        <p:cond delay="indefinite"/>
                      </p:stCondLst>
                      <p:childTnLst>
                        <p:par>
                          <p:cTn id="5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7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77" dur="50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8" nodeType="clickEffect" fill="hold">
                      <p:stCondLst>
                        <p:cond delay="indefinite"/>
                      </p:stCondLst>
                      <p:childTnLst>
                        <p:par>
                          <p:cTn id="5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8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582" dur="500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nodeType="clickEffect" fill="hold">
                      <p:stCondLst>
                        <p:cond delay="indefinite"/>
                      </p:stCondLst>
                      <p:childTnLst>
                        <p:par>
                          <p:cTn id="58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8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587" dur="500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nodeType="clickEffect" fill="hold">
                      <p:stCondLst>
                        <p:cond delay="indefinite"/>
                      </p:stCondLst>
                      <p:childTnLst>
                        <p:par>
                          <p:cTn id="58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9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92" dur="5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4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DEC2702-33F3-4237-92E8-B184FE67D5EF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1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40000" y="1799280"/>
            <a:ext cx="7839000" cy="21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6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Petoknjižje i </a:t>
            </a:r>
            <a:br>
              <a:rPr sz="6600"/>
            </a:br>
            <a:r>
              <a:rPr b="1" lang="hr-HR" sz="6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b="0" lang="hr-HR" sz="6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ubTitle"/>
          </p:nvPr>
        </p:nvSpPr>
        <p:spPr>
          <a:xfrm>
            <a:off x="1980720" y="3962160"/>
            <a:ext cx="7162920" cy="289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→ Nastava: FTI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→  Petoknjižje i Povijesne knjige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Literatura, Audio i video udžbenik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7" name="Picture 2" descr=""/>
          <p:cNvPicPr/>
          <p:nvPr/>
        </p:nvPicPr>
        <p:blipFill>
          <a:blip r:embed="rId1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8" name="Text Box 3"/>
          <p:cNvSpPr/>
          <p:nvPr/>
        </p:nvSpPr>
        <p:spPr>
          <a:xfrm>
            <a:off x="1187280" y="189000"/>
            <a:ext cx="4680000" cy="102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Družbe Isusove</a:t>
            </a:r>
            <a:br>
              <a:rPr sz="1700"/>
            </a:b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Jordanovac 110 </a:t>
            </a:r>
            <a:endParaRPr b="1" lang="hr-H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 </a:t>
            </a:r>
            <a:endParaRPr b="1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2"/>
          <a:stretch/>
        </p:blipFill>
        <p:spPr>
          <a:xfrm>
            <a:off x="6297840" y="0"/>
            <a:ext cx="2899440" cy="324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lide Number Placeholder 5"/>
          <p:cNvSpPr/>
          <p:nvPr/>
        </p:nvSpPr>
        <p:spPr>
          <a:xfrm>
            <a:off x="655308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CF8AF46-E4F6-4124-8230-BFD8AA5BF912}" type="slidenum">
              <a:rPr b="0" lang="hr-HR" sz="1000" strike="noStrike" u="none">
                <a:solidFill>
                  <a:srgbClr val="000000"/>
                </a:solidFill>
                <a:effectLst/>
                <a:uFillTx/>
                <a:latin typeface="Verdana"/>
                <a:ea typeface="Times New Roman"/>
              </a:rPr>
              <a:t>&lt;number&gt;</a:t>
            </a:fld>
            <a:endParaRPr b="0" lang="hr-H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Rectangle 6"/>
          <p:cNvSpPr/>
          <p:nvPr/>
        </p:nvSpPr>
        <p:spPr>
          <a:xfrm>
            <a:off x="655308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19CE107-21ED-4241-995F-C3B08E88B684}" type="slidenum">
              <a:rPr b="0" lang="hr-HR" sz="1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&lt;number&gt;</a:t>
            </a:fld>
            <a:endParaRPr b="0" lang="hr-H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57360" y="1268280"/>
            <a:ext cx="7772400" cy="220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6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Početak </a:t>
            </a:r>
            <a:br>
              <a:rPr sz="6600"/>
            </a:br>
            <a:r>
              <a:rPr b="1" i="1" lang="hr-HR" sz="6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i="1" lang="hr-HR" sz="6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iz snova</a:t>
            </a:r>
            <a:endParaRPr b="0" lang="hr-HR" sz="6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1962000" y="4193640"/>
            <a:ext cx="6553440" cy="175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9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Zavjet praoca Jakova</a:t>
            </a:r>
            <a:endParaRPr b="0" lang="hr-HR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9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(Post 28,10-22)</a:t>
            </a:r>
            <a:endParaRPr b="0" lang="hr-HR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4" name="Picture 6" descr=""/>
          <p:cNvPicPr/>
          <p:nvPr/>
        </p:nvPicPr>
        <p:blipFill>
          <a:blip r:embed="rId1"/>
          <a:stretch/>
        </p:blipFill>
        <p:spPr>
          <a:xfrm>
            <a:off x="5851440" y="0"/>
            <a:ext cx="3292560" cy="4238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31640" y="142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Noć na putu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998640"/>
            <a:ext cx="8686800" cy="513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Dvoznačan odlazak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razorenih odnosa;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sunce zašlo (Post 28,11)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Potraga za zajedništvom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Briga za konak: uzglavlje (11)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San: duša otvorena (12)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Bez trgovanja i prijevare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Veza s nebom (ne treba kula 11,4)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Vidi anđele prije Natanaela (Iv 1,51)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Jakov 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vidi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(Post 28,13) i čuje Gospodina (12-15)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Poslušaj moj glas!”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(Rebeka u 27,8.13.43)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7" name="Picture 4" descr="jacobsDream"/>
          <p:cNvPicPr/>
          <p:nvPr/>
        </p:nvPicPr>
        <p:blipFill>
          <a:blip r:embed="rId1"/>
          <a:stretch/>
        </p:blipFill>
        <p:spPr>
          <a:xfrm>
            <a:off x="6012000" y="0"/>
            <a:ext cx="3132000" cy="4103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nodeType="clickEffect" fill="hold">
                      <p:stCondLst>
                        <p:cond delay="indefinite"/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nodeType="clickEffect" fill="hold">
                      <p:stCondLst>
                        <p:cond delay="indefinite"/>
                      </p:stCondLst>
                      <p:childTnLst>
                        <p:par>
                          <p:cTn id="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nodeType="clickEffect" fill="hold">
                      <p:stCondLst>
                        <p:cond delay="indefinite"/>
                      </p:stCondLst>
                      <p:childTnLst>
                        <p:par>
                          <p:cTn id="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27" dur="1000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nodeType="clickEffect" fill="hold">
                      <p:stCondLst>
                        <p:cond delay="indefinite"/>
                      </p:stCondLst>
                      <p:childTnLst>
                        <p:par>
                          <p:cTn id="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nodeType="clickEffect" fill="hold">
                      <p:stCondLst>
                        <p:cond delay="indefinite"/>
                      </p:stCondLst>
                      <p:childTnLst>
                        <p:par>
                          <p:cTn id="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0" dur="1000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nodeType="clickEffect" fill="hold">
                      <p:stCondLst>
                        <p:cond delay="indefinite"/>
                      </p:stCondLst>
                      <p:childTnLst>
                        <p:par>
                          <p:cTn id="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7" dur="1000"/>
                                        <p:tgtEl>
                                          <p:spTgt spid="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72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Dvostruk Jakovljev odgovor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089000"/>
            <a:ext cx="8686800" cy="5084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vjeran: zemlja, potomstvo,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blagoslov (Post 28,13s)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Abrahamu, Izaku – Jakovu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Noć: Strah, strašno mjesto (17)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 stvarno tu” (16)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</a:t>
            </a: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 je pomogao” (27,20)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Dan zavjetovanja: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Kruha, ruha, siguran put (28,20s)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će biti moj Bog” (3. lice)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Gospodin se ne protivi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0" name="Picture 4" descr="william_blake_jacobs_ladder"/>
          <p:cNvPicPr/>
          <p:nvPr/>
        </p:nvPicPr>
        <p:blipFill>
          <a:blip r:embed="rId1"/>
          <a:stretch/>
        </p:blipFill>
        <p:spPr>
          <a:xfrm>
            <a:off x="6100920" y="2303640"/>
            <a:ext cx="3043080" cy="3877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" dur="indefinite" restart="never" nodeType="tmRoot">
          <p:childTnLst>
            <p:seq>
              <p:cTn id="49" dur="indefinite" nodeType="mainSeq">
                <p:childTnLst>
                  <p:par>
                    <p:cTn id="50" nodeType="clickEffect" fill="hold">
                      <p:stCondLst>
                        <p:cond delay="indefinite"/>
                      </p:stCondLst>
                      <p:childTnLst>
                        <p:par>
                          <p:cTn id="5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4" dur="5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nodeType="clickEffect" fill="hold">
                      <p:stCondLst>
                        <p:cond delay="indefinite"/>
                      </p:stCondLst>
                      <p:childTnLst>
                        <p:par>
                          <p:cTn id="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nodeType="clickEffect" fill="hold">
                      <p:stCondLst>
                        <p:cond delay="indefinite"/>
                      </p:stCondLst>
                      <p:childTnLst>
                        <p:par>
                          <p:cTn id="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67" dur="1000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nodeType="clickEffect" fill="hold">
                      <p:stCondLst>
                        <p:cond delay="indefinite"/>
                      </p:stCondLst>
                      <p:childTnLst>
                        <p:par>
                          <p:cTn id="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2" dur="500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nodeType="clickEffect" fill="hold">
                      <p:stCondLst>
                        <p:cond delay="indefinite"/>
                      </p:stCondLst>
                      <p:childTnLst>
                        <p:par>
                          <p:cTn id="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7" dur="500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nodeType="clickEffect" fill="hold">
                      <p:stCondLst>
                        <p:cond delay="indefinite"/>
                      </p:stCondLst>
                      <p:childTnLst>
                        <p:par>
                          <p:cTn id="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2" dur="500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85920" y="189000"/>
            <a:ext cx="8229600" cy="94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Zavjet? (Post 28,20-22)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475920" y="1179360"/>
            <a:ext cx="4545000" cy="4935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Ako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v20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v15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Ako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v21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v15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Put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v20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v13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Hrana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v20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v13s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Odijelo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v20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v14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Onda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moj Bog v21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4122720" y="1133280"/>
            <a:ext cx="5021280" cy="499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 tobom, čuvati (</a:t>
            </a:r>
            <a:r>
              <a:rPr b="1" lang="hr-HR" sz="2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15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Dovesti natrag (</a:t>
            </a:r>
            <a:r>
              <a:rPr b="1" lang="hr-HR" sz="2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15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Zemlja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(13)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Potomstvo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3x (13s)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Koliko (14) – usp. 13,16?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Blagoslov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(14)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koga? Usp. 12,3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Bog Abrahamov, Izakov – vjeran obećanju (13s)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4" name="Picture 6" descr=""/>
          <p:cNvPicPr/>
          <p:nvPr/>
        </p:nvPicPr>
        <p:blipFill>
          <a:blip r:embed="rId1"/>
          <a:stretch/>
        </p:blipFill>
        <p:spPr>
          <a:xfrm>
            <a:off x="7461360" y="1673280"/>
            <a:ext cx="1682640" cy="2025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3" dur="indefinite" restart="never" nodeType="tmRoot">
          <p:childTnLst>
            <p:seq>
              <p:cTn id="84" dur="indefinite" nodeType="mainSeq">
                <p:childTnLst>
                  <p:par>
                    <p:cTn id="85" nodeType="clickEffect" fill="hold">
                      <p:stCondLst>
                        <p:cond delay="indefinite"/>
                      </p:stCondLst>
                      <p:childTnLst>
                        <p:par>
                          <p:cTn id="8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9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nodeType="clickEffect" fill="hold">
                      <p:stCondLst>
                        <p:cond delay="indefinite"/>
                      </p:stCondLst>
                      <p:childTnLst>
                        <p:par>
                          <p:cTn id="9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94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nodeType="clickEffect" fill="hold">
                      <p:stCondLst>
                        <p:cond delay="indefinite"/>
                      </p:stCondLst>
                      <p:childTnLst>
                        <p:par>
                          <p:cTn id="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nodeType="clickEffect" fill="hold">
                      <p:stCondLst>
                        <p:cond delay="indefinite"/>
                      </p:stCondLst>
                      <p:childTnLst>
                        <p:par>
                          <p:cTn id="1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nodeType="clickEffect" fill="hold">
                      <p:stCondLst>
                        <p:cond delay="indefinite"/>
                      </p:stCondLst>
                      <p:childTnLst>
                        <p:par>
                          <p:cTn id="10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nodeType="clickEffect" fill="hold">
                      <p:stCondLst>
                        <p:cond delay="indefinite"/>
                      </p:stCondLst>
                      <p:childTnLst>
                        <p:par>
                          <p:cTn id="10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11" dur="5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nodeType="clickEffect" fill="hold">
                      <p:stCondLst>
                        <p:cond delay="indefinite"/>
                      </p:stCondLst>
                      <p:childTnLst>
                        <p:par>
                          <p:cTn id="11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6" dur="5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9" dur="500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nodeType="clickEffect" fill="hold">
                      <p:stCondLst>
                        <p:cond delay="indefinite"/>
                      </p:stCondLst>
                      <p:childTnLst>
                        <p:par>
                          <p:cTn id="1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4" dur="500"/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7" dur="500"/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nodeType="clickEffect" fill="hold">
                      <p:stCondLst>
                        <p:cond delay="indefinite"/>
                      </p:stCondLst>
                      <p:childTnLst>
                        <p:par>
                          <p:cTn id="1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2" dur="500"/>
                                        <p:tgtEl>
                                          <p:spTgt spid="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76280" y="188640"/>
            <a:ext cx="8229600" cy="80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Potraga za iskustvom</a:t>
            </a:r>
            <a:endParaRPr b="0" lang="hr-HR" sz="4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457200" y="1042560"/>
            <a:ext cx="8229600" cy="508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Uvjetovanje, provjera: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 mnom, čuvar (Post 28,15.20)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dovesti natrag (15.21)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Razlika: hrana, odijelo, povratak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uz </a:t>
            </a:r>
            <a:r>
              <a:rPr b="1" lang="hr-HR" sz="26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šalom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(20s)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zemlja, </a:t>
            </a:r>
            <a:br>
              <a:rPr sz="2600"/>
            </a:b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potomstvo, blagoslov (13s)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Novost u: “sve što ćeš mi dati” (22b)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Molitva (“ti”)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Božja širina (“sve”)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Jakov daje ime: “Bet-El” = Dom Božji (19)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7" name="Picture 7" descr="10508_Jacobs_Dream_f"/>
          <p:cNvPicPr/>
          <p:nvPr/>
        </p:nvPicPr>
        <p:blipFill>
          <a:blip r:embed="rId1"/>
          <a:stretch/>
        </p:blipFill>
        <p:spPr>
          <a:xfrm>
            <a:off x="6192720" y="0"/>
            <a:ext cx="2951280" cy="3879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3" dur="indefinite" restart="never" nodeType="tmRoot">
          <p:childTnLst>
            <p:seq>
              <p:cTn id="134" dur="indefinite" nodeType="mainSeq">
                <p:childTnLst>
                  <p:par>
                    <p:cTn id="135" nodeType="clickEffect" fill="hold">
                      <p:stCondLst>
                        <p:cond delay="indefinite"/>
                      </p:stCondLst>
                      <p:childTnLst>
                        <p:par>
                          <p:cTn id="1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9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nodeType="clickEffect" fill="hold">
                      <p:stCondLst>
                        <p:cond delay="indefinite"/>
                      </p:stCondLst>
                      <p:childTnLst>
                        <p:par>
                          <p:cTn id="1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44" dur="5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nodeType="clickEffect" fill="hold">
                      <p:stCondLst>
                        <p:cond delay="indefinite"/>
                      </p:stCondLst>
                      <p:childTnLst>
                        <p:par>
                          <p:cTn id="1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9" dur="1000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" dur="1000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151" dur="1000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nodeType="clickEffect" fill="hold">
                      <p:stCondLst>
                        <p:cond delay="indefinite"/>
                      </p:stCondLst>
                      <p:childTnLst>
                        <p:par>
                          <p:cTn id="1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6" dur="1000" fill="hold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1000" fill="hold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8" dur="1000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nodeType="clickEffect" fill="hold">
                      <p:stCondLst>
                        <p:cond delay="indefinite"/>
                      </p:stCondLst>
                      <p:childTnLst>
                        <p:par>
                          <p:cTn id="1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3" dur="1000" fill="hold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" dur="1000" fill="hold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5" dur="1000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nodeType="clickEffect" fill="hold">
                      <p:stCondLst>
                        <p:cond delay="indefinite"/>
                      </p:stCondLst>
                      <p:childTnLst>
                        <p:par>
                          <p:cTn id="1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0" dur="1000" fill="hold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1000" fill="hold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2" dur="1000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142560"/>
            <a:ext cx="8229600" cy="81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Borba za blagoslov (Post 32,25–31)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431280" y="953640"/>
            <a:ext cx="8326440" cy="521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 kim se Jakov bori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</a:t>
            </a: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אישׁ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’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îš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“netko, on” (Post 32,25)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odgovor na v10-13, </a:t>
            </a:r>
            <a:endParaRPr b="0" lang="hr-H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tajno ime (30), </a:t>
            </a:r>
            <a:endParaRPr b="0" lang="hr-H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osobno svjedočanstvo (31)</a:t>
            </a:r>
            <a:r>
              <a:rPr b="1" lang="hr-HR" sz="1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b="0" lang="hr-HR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slika pomirenja u </a:t>
            </a:r>
            <a:r>
              <a:rPr b="1" lang="hr-HR" sz="21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33,10</a:t>
            </a:r>
            <a:r>
              <a:rPr b="1" lang="hr-HR" sz="2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b="0" lang="hr-H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Kao lice Božje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 Jakov traži (</a:t>
            </a:r>
            <a:r>
              <a:rPr b="1" i="1" lang="hr-HR" sz="24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27</a:t>
            </a:r>
            <a:r>
              <a:rPr b="1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Blagoslov, dobiva u v30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 mora reći (</a:t>
            </a:r>
            <a:r>
              <a:rPr b="1" i="1" lang="hr-HR" sz="24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28</a:t>
            </a:r>
            <a:r>
              <a:rPr b="1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usp. 27,19)?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Ime, tko je –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novo u v29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ישׂראל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ji</a:t>
            </a:r>
            <a:r>
              <a:rPr b="0" i="1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ś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ra’el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“borit će se Bog” (29)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“Hvatač pete” postaje “Izrael”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Vanjski znak </a:t>
            </a:r>
            <a:r>
              <a:rPr b="1" i="1" lang="hr-HR" sz="24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32,32</a:t>
            </a:r>
            <a:r>
              <a:rPr b="1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usp. 28,11: 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Sunce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mu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je ogranulo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0" name="Picture 4" descr="JACOB-ANGEL"/>
          <p:cNvPicPr/>
          <p:nvPr/>
        </p:nvPicPr>
        <p:blipFill>
          <a:blip r:embed="rId1"/>
          <a:stretch/>
        </p:blipFill>
        <p:spPr>
          <a:xfrm>
            <a:off x="5888160" y="2079720"/>
            <a:ext cx="3255840" cy="4093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3" dur="indefinite" restart="never" nodeType="tmRoot">
          <p:childTnLst>
            <p:seq>
              <p:cTn id="174" dur="indefinite" nodeType="mainSeq">
                <p:childTnLst>
                  <p:par>
                    <p:cTn id="175" nodeType="clickEffect" fill="hold">
                      <p:stCondLst>
                        <p:cond delay="indefinite"/>
                      </p:stCondLst>
                      <p:childTnLst>
                        <p:par>
                          <p:cTn id="17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nodeType="clickEffect" fill="hold">
                      <p:stCondLst>
                        <p:cond delay="indefinite"/>
                      </p:stCondLst>
                      <p:childTnLst>
                        <p:par>
                          <p:cTn id="1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nodeType="clickEffect" fill="hold">
                      <p:stCondLst>
                        <p:cond delay="indefinite"/>
                      </p:stCondLst>
                      <p:childTnLst>
                        <p:par>
                          <p:cTn id="18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nodeType="clickEffect" fill="hold">
                      <p:stCondLst>
                        <p:cond delay="indefinite"/>
                      </p:stCondLst>
                      <p:childTnLst>
                        <p:par>
                          <p:cTn id="19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nodeType="clickEffect" fill="hold">
                      <p:stCondLst>
                        <p:cond delay="indefinite"/>
                      </p:stCondLst>
                      <p:childTnLst>
                        <p:par>
                          <p:cTn id="19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201" dur="2000"/>
                                        <p:tgtEl>
                                          <p:spTgt spid="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nodeType="clickEffect" fill="hold">
                      <p:stCondLst>
                        <p:cond delay="indefinite"/>
                      </p:stCondLst>
                      <p:childTnLst>
                        <p:par>
                          <p:cTn id="20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06" dur="500"/>
                                        <p:tgtEl>
                                          <p:spTgt spid="2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nodeType="clickEffect" fill="hold">
                      <p:stCondLst>
                        <p:cond delay="indefinite"/>
                      </p:stCondLst>
                      <p:childTnLst>
                        <p:par>
                          <p:cTn id="20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11" dur="500"/>
                                        <p:tgtEl>
                                          <p:spTgt spid="2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nodeType="clickEffect" fill="hold">
                      <p:stCondLst>
                        <p:cond delay="indefinite"/>
                      </p:stCondLst>
                      <p:childTnLst>
                        <p:par>
                          <p:cTn id="21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16" dur="500"/>
                                        <p:tgtEl>
                                          <p:spTgt spid="2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nodeType="clickEffect" fill="hold">
                      <p:stCondLst>
                        <p:cond delay="indefinite"/>
                      </p:stCondLst>
                      <p:childTnLst>
                        <p:par>
                          <p:cTn id="2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21" dur="500"/>
                                        <p:tgtEl>
                                          <p:spTgt spid="2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</TotalTime>
  <Application>LibreOffice/25.8.1.1$Windows_X86_64 LibreOffice_project/54047653041915e595ad4e45cccea684809c77b5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2008-04-22T22:33:04Z</dcterms:created>
  <dc:creator>Guenther</dc:creator>
  <dc:description/>
  <dc:language>hr-HR</dc:language>
  <cp:lastModifiedBy/>
  <cp:lastPrinted>2025-10-20T21:17:36Z</cp:lastPrinted>
  <dcterms:modified xsi:type="dcterms:W3CDTF">2025-10-20T21:17:25Z</dcterms:modified>
  <cp:revision>164</cp:revision>
  <dc:subject/>
  <dc:title>Pedagoški procesi u Svetom pismu</dc:title>
</cp:coreProperties>
</file>