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3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media/image1.png" ContentType="image/png"/>
  <Override PartName="/ppt/media/image7.jpeg" ContentType="image/jpeg"/>
  <Override PartName="/ppt/media/image2.png" ContentType="image/png"/>
  <Override PartName="/ppt/media/image3.png" ContentType="image/png"/>
  <Override PartName="/ppt/media/image4.png" ContentType="image/png"/>
  <Override PartName="/ppt/media/image6.jpeg" ContentType="image/jpeg"/>
  <Override PartName="/ppt/media/image5.png" ContentType="image/png"/>
  <Override PartName="/ppt/media/image8.png" ContentType="image/png"/>
  <Override PartName="/ppt/media/image9.jpeg" ContentType="image/jpeg"/>
  <Override PartName="/ppt/media/image10.png" ContentType="image/png"/>
  <Override PartName="/ppt/media/image11.jpeg" ContentType="image/jpeg"/>
  <Override PartName="/ppt/media/image12.jpeg" ContentType="image/jpeg"/>
  <Override PartName="/ppt/media/image13.png" ContentType="image/png"/>
  <Override PartName="/ppt/media/image14.jpeg" ContentType="image/jpeg"/>
  <Override PartName="/ppt/media/image15.png" ContentType="image/png"/>
  <Override PartName="/ppt/media/image16.png" ContentType="image/png"/>
  <Override PartName="/ppt/media/image17.png" ContentType="image/png"/>
  <Override PartName="/ppt/media/image18.jpeg" ContentType="image/jpeg"/>
  <Override PartName="/ppt/media/image19.jpe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3" r:id="rId4"/>
    <p:sldMasterId id="214748365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x="9144000" cy="6858000"/>
  <p:notesSz cx="7102475" cy="102346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hr-HR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move the slide</a:t>
            </a:r>
            <a:endParaRPr b="0" lang="hr-HR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notes' format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AFB1E944-2990-4423-9C4F-F3A60C4F2B5B}" type="slidenum"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dt" idx="13"/>
          </p:nvPr>
        </p:nvSpPr>
        <p:spPr>
          <a:xfrm>
            <a:off x="4920120" y="0"/>
            <a:ext cx="3765240" cy="31896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86400" rIns="86400" tIns="43200" bIns="43200" anchor="t">
            <a:noAutofit/>
          </a:bodyPr>
          <a:lstStyle>
            <a:lvl1pPr indent="0" algn="r" defTabSz="862200">
              <a:lnSpc>
                <a:spcPct val="100000"/>
              </a:lnSpc>
              <a:buNone/>
              <a:defRPr b="0" lang="hr-HR" sz="11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 defTabSz="862200">
              <a:lnSpc>
                <a:spcPct val="100000"/>
              </a:lnSpc>
              <a:buNone/>
            </a:pPr>
            <a:fld id="{44C95174-EDB8-42C5-BC75-BF2C14A221A7}" type="datetime1">
              <a:rPr b="0" lang="hr-HR" sz="11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03.10.2025</a:t>
            </a:fld>
            <a:r>
              <a:rPr b="0" lang="hr-HR" sz="11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06.11.12.</a:t>
            </a:r>
            <a:endParaRPr b="0" lang="hr-HR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" name="Rectangle 1"/>
          <p:cNvSpPr/>
          <p:nvPr/>
        </p:nvSpPr>
        <p:spPr>
          <a:xfrm>
            <a:off x="0" y="0"/>
            <a:ext cx="3765240" cy="32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216000" lIns="86400" rIns="86400" tIns="43200" bIns="43200" anchor="t">
            <a:noAutofit/>
          </a:bodyPr>
          <a:p>
            <a:pPr defTabSz="862200">
              <a:lnSpc>
                <a:spcPct val="100000"/>
              </a:lnSpc>
              <a:tabLst>
                <a:tab algn="l" pos="0"/>
              </a:tabLst>
            </a:pPr>
            <a:r>
              <a:rPr b="0" lang="hr-HR" sz="1100" strike="noStrike" u="non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ferbt1_12_012</a:t>
            </a:r>
            <a:endParaRPr b="0" lang="hr-HR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5" name="Rectangle 4"/>
          <p:cNvSpPr/>
          <p:nvPr/>
        </p:nvSpPr>
        <p:spPr>
          <a:xfrm>
            <a:off x="4920120" y="0"/>
            <a:ext cx="3765240" cy="32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216000" lIns="86400" rIns="86400" tIns="43200" bIns="43200" anchor="t">
            <a:noAutofit/>
          </a:bodyPr>
          <a:p>
            <a:pPr algn="r" defTabSz="862200">
              <a:lnSpc>
                <a:spcPct val="100000"/>
              </a:lnSpc>
              <a:tabLst>
                <a:tab algn="l" pos="0"/>
              </a:tabLst>
            </a:pPr>
            <a:r>
              <a:rPr b="0" lang="hr-HR" sz="1100" strike="noStrike" u="non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15.01.13.</a:t>
            </a:r>
            <a:endParaRPr b="0" lang="hr-HR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6" name="Rectangle 6"/>
          <p:cNvSpPr/>
          <p:nvPr/>
        </p:nvSpPr>
        <p:spPr>
          <a:xfrm>
            <a:off x="0" y="6080040"/>
            <a:ext cx="3765240" cy="31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216000" lIns="86400" rIns="86400" tIns="43200" bIns="43200" anchor="b">
            <a:noAutofit/>
          </a:bodyPr>
          <a:p>
            <a:pPr defTabSz="862200">
              <a:lnSpc>
                <a:spcPct val="100000"/>
              </a:lnSpc>
              <a:tabLst>
                <a:tab algn="l" pos="0"/>
              </a:tabLst>
            </a:pPr>
            <a:r>
              <a:rPr b="0" lang="hr-HR" sz="1100" strike="noStrike" u="non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amdg.eu</a:t>
            </a:r>
            <a:endParaRPr b="0" lang="hr-HR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7" name="Rectangle 7"/>
          <p:cNvSpPr/>
          <p:nvPr/>
        </p:nvSpPr>
        <p:spPr>
          <a:xfrm>
            <a:off x="4920120" y="6080040"/>
            <a:ext cx="3765240" cy="31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216000" lIns="86400" rIns="86400" tIns="43200" bIns="43200" anchor="b">
            <a:noAutofit/>
          </a:bodyPr>
          <a:p>
            <a:pPr algn="r" defTabSz="862200">
              <a:lnSpc>
                <a:spcPct val="100000"/>
              </a:lnSpc>
              <a:tabLst>
                <a:tab algn="l" pos="0"/>
              </a:tabLst>
            </a:pPr>
            <a:fld id="{4F0DA182-07B1-43A1-A34B-0EB53E460E29}" type="slidenum">
              <a:rPr b="0" lang="hr-HR" sz="1100" strike="noStrike" u="non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&lt;number&gt;</a:t>
            </a:fld>
            <a:endParaRPr b="0" lang="hr-HR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8" name="Rectangle 16"/>
          <p:cNvSpPr/>
          <p:nvPr/>
        </p:nvSpPr>
        <p:spPr>
          <a:xfrm>
            <a:off x="0" y="0"/>
            <a:ext cx="3765240" cy="32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216000" lIns="86400" rIns="86400" tIns="43200" bIns="43200" anchor="t">
            <a:noAutofit/>
          </a:bodyPr>
          <a:p>
            <a:pPr defTabSz="862200">
              <a:lnSpc>
                <a:spcPct val="100000"/>
              </a:lnSpc>
              <a:tabLst>
                <a:tab algn="l" pos="0"/>
              </a:tabLst>
            </a:pPr>
            <a:r>
              <a:rPr b="0" lang="hr-HR" sz="1100" strike="noStrike" u="non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ferbt1_10.ppt</a:t>
            </a:r>
            <a:endParaRPr b="0" lang="hr-HR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9" name="Rectangle 17"/>
          <p:cNvSpPr/>
          <p:nvPr/>
        </p:nvSpPr>
        <p:spPr>
          <a:xfrm>
            <a:off x="4920120" y="0"/>
            <a:ext cx="3765240" cy="32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216000" lIns="86400" rIns="86400" tIns="43200" bIns="43200" anchor="t">
            <a:noAutofit/>
          </a:bodyPr>
          <a:p>
            <a:pPr algn="r" defTabSz="862200">
              <a:lnSpc>
                <a:spcPct val="100000"/>
              </a:lnSpc>
              <a:tabLst>
                <a:tab algn="l" pos="0"/>
              </a:tabLst>
            </a:pPr>
            <a:r>
              <a:rPr b="0" lang="hr-HR" sz="1100" strike="noStrike" u="non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22.05.12.</a:t>
            </a:r>
            <a:endParaRPr b="0" lang="hr-HR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0" name="Rectangle 18"/>
          <p:cNvSpPr/>
          <p:nvPr/>
        </p:nvSpPr>
        <p:spPr>
          <a:xfrm>
            <a:off x="0" y="6080040"/>
            <a:ext cx="3765240" cy="31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216000" lIns="86400" rIns="86400" tIns="43200" bIns="43200" anchor="b">
            <a:noAutofit/>
          </a:bodyPr>
          <a:p>
            <a:pPr defTabSz="862200">
              <a:lnSpc>
                <a:spcPct val="100000"/>
              </a:lnSpc>
              <a:tabLst>
                <a:tab algn="l" pos="0"/>
              </a:tabLst>
            </a:pPr>
            <a:r>
              <a:rPr b="0" lang="hr-HR" sz="1100" strike="noStrike" u="non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http://amdg.eu/fer-bt1</a:t>
            </a:r>
            <a:endParaRPr b="0" lang="hr-HR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1" name="Rectangle 19"/>
          <p:cNvSpPr/>
          <p:nvPr/>
        </p:nvSpPr>
        <p:spPr>
          <a:xfrm>
            <a:off x="4920120" y="6080040"/>
            <a:ext cx="3765240" cy="31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216000" lIns="86400" rIns="86400" tIns="43200" bIns="43200" anchor="b">
            <a:noAutofit/>
          </a:bodyPr>
          <a:p>
            <a:pPr algn="r" defTabSz="862200">
              <a:lnSpc>
                <a:spcPct val="100000"/>
              </a:lnSpc>
              <a:tabLst>
                <a:tab algn="l" pos="0"/>
              </a:tabLst>
            </a:pPr>
            <a:fld id="{9B520DAA-2CD2-4BB2-8DA2-9BC7D79B514F}" type="slidenum">
              <a:rPr b="0" lang="hr-HR" sz="1100" strike="noStrike" u="non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&lt;number&gt;</a:t>
            </a:fld>
            <a:endParaRPr b="0" lang="hr-HR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sldImg"/>
          </p:nvPr>
        </p:nvSpPr>
        <p:spPr>
          <a:xfrm>
            <a:off x="2743200" y="479520"/>
            <a:ext cx="3200040" cy="2400120"/>
          </a:xfrm>
          <a:prstGeom prst="rect">
            <a:avLst/>
          </a:prstGeom>
          <a:ln w="0">
            <a:noFill/>
          </a:ln>
        </p:spPr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868680" y="3040560"/>
            <a:ext cx="6949800" cy="288072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86400" rIns="86400" tIns="43200" bIns="43200" anchor="t">
            <a:noAutofit/>
          </a:bodyPr>
          <a:p>
            <a:pPr indent="0">
              <a:buNone/>
            </a:pPr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dt" idx="14"/>
          </p:nvPr>
        </p:nvSpPr>
        <p:spPr>
          <a:xfrm>
            <a:off x="4920120" y="0"/>
            <a:ext cx="3765240" cy="31896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86400" rIns="86400" tIns="43200" bIns="43200" anchor="t">
            <a:noAutofit/>
          </a:bodyPr>
          <a:lstStyle>
            <a:lvl1pPr indent="0" algn="r" defTabSz="862200">
              <a:lnSpc>
                <a:spcPct val="100000"/>
              </a:lnSpc>
              <a:buNone/>
              <a:defRPr b="0" lang="hr-HR" sz="11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 defTabSz="862200">
              <a:lnSpc>
                <a:spcPct val="100000"/>
              </a:lnSpc>
              <a:buNone/>
            </a:pPr>
            <a:fld id="{514234A2-B60E-4973-9648-58200897B1B0}" type="datetime1">
              <a:rPr b="0" lang="hr-HR" sz="11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03.10.2025</a:t>
            </a:fld>
            <a:r>
              <a:rPr b="0" lang="hr-HR" sz="11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06.11.12.</a:t>
            </a:r>
            <a:endParaRPr b="0" lang="hr-HR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" name="Rectangle 14"/>
          <p:cNvSpPr/>
          <p:nvPr/>
        </p:nvSpPr>
        <p:spPr>
          <a:xfrm>
            <a:off x="0" y="0"/>
            <a:ext cx="3765240" cy="32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216000" lIns="86400" rIns="86400" tIns="43200" bIns="43200" anchor="t">
            <a:noAutofit/>
          </a:bodyPr>
          <a:p>
            <a:pPr defTabSz="862200">
              <a:lnSpc>
                <a:spcPct val="100000"/>
              </a:lnSpc>
              <a:tabLst>
                <a:tab algn="l" pos="0"/>
              </a:tabLst>
            </a:pPr>
            <a:r>
              <a:rPr b="0" lang="hr-HR" sz="1100" strike="noStrike" u="non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ferbt1_12_012</a:t>
            </a:r>
            <a:endParaRPr b="0" lang="hr-HR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6" name="Rectangle 15"/>
          <p:cNvSpPr/>
          <p:nvPr/>
        </p:nvSpPr>
        <p:spPr>
          <a:xfrm>
            <a:off x="4920120" y="0"/>
            <a:ext cx="3765240" cy="32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216000" lIns="86400" rIns="86400" tIns="43200" bIns="43200" anchor="t">
            <a:noAutofit/>
          </a:bodyPr>
          <a:p>
            <a:pPr algn="r" defTabSz="862200">
              <a:lnSpc>
                <a:spcPct val="100000"/>
              </a:lnSpc>
              <a:tabLst>
                <a:tab algn="l" pos="0"/>
              </a:tabLst>
            </a:pPr>
            <a:r>
              <a:rPr b="0" lang="hr-HR" sz="1100" strike="noStrike" u="non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15.01.13.</a:t>
            </a:r>
            <a:endParaRPr b="0" lang="hr-HR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7" name="Rectangle 21"/>
          <p:cNvSpPr/>
          <p:nvPr/>
        </p:nvSpPr>
        <p:spPr>
          <a:xfrm>
            <a:off x="0" y="6080040"/>
            <a:ext cx="3765240" cy="31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216000" lIns="86400" rIns="86400" tIns="43200" bIns="43200" anchor="b">
            <a:noAutofit/>
          </a:bodyPr>
          <a:p>
            <a:pPr defTabSz="862200">
              <a:lnSpc>
                <a:spcPct val="100000"/>
              </a:lnSpc>
              <a:tabLst>
                <a:tab algn="l" pos="0"/>
              </a:tabLst>
            </a:pPr>
            <a:r>
              <a:rPr b="0" lang="hr-HR" sz="1100" strike="noStrike" u="non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amdg.eu</a:t>
            </a:r>
            <a:endParaRPr b="0" lang="hr-HR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8" name="Rectangle 22"/>
          <p:cNvSpPr/>
          <p:nvPr/>
        </p:nvSpPr>
        <p:spPr>
          <a:xfrm>
            <a:off x="4920120" y="6080040"/>
            <a:ext cx="3765240" cy="31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216000" lIns="86400" rIns="86400" tIns="43200" bIns="43200" anchor="b">
            <a:noAutofit/>
          </a:bodyPr>
          <a:p>
            <a:pPr algn="r" defTabSz="862200">
              <a:lnSpc>
                <a:spcPct val="100000"/>
              </a:lnSpc>
              <a:tabLst>
                <a:tab algn="l" pos="0"/>
              </a:tabLst>
            </a:pPr>
            <a:fld id="{335A56CE-81DB-4D8E-BD4A-06A397A931CC}" type="slidenum">
              <a:rPr b="0" lang="hr-HR" sz="1100" strike="noStrike" u="non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&lt;number&gt;</a:t>
            </a:fld>
            <a:endParaRPr b="0" lang="hr-HR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9" name="Rectangle 23"/>
          <p:cNvSpPr/>
          <p:nvPr/>
        </p:nvSpPr>
        <p:spPr>
          <a:xfrm>
            <a:off x="0" y="0"/>
            <a:ext cx="3765240" cy="32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216000" lIns="86400" rIns="86400" tIns="43200" bIns="43200" anchor="t">
            <a:noAutofit/>
          </a:bodyPr>
          <a:p>
            <a:pPr defTabSz="862200">
              <a:lnSpc>
                <a:spcPct val="100000"/>
              </a:lnSpc>
              <a:tabLst>
                <a:tab algn="l" pos="0"/>
              </a:tabLst>
            </a:pPr>
            <a:r>
              <a:rPr b="0" lang="hr-HR" sz="1100" strike="noStrike" u="non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ferbt1_10.ppt</a:t>
            </a:r>
            <a:endParaRPr b="0" lang="hr-HR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0" name="Rectangle 24"/>
          <p:cNvSpPr/>
          <p:nvPr/>
        </p:nvSpPr>
        <p:spPr>
          <a:xfrm>
            <a:off x="4920120" y="0"/>
            <a:ext cx="3765240" cy="32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216000" lIns="86400" rIns="86400" tIns="43200" bIns="43200" anchor="t">
            <a:noAutofit/>
          </a:bodyPr>
          <a:p>
            <a:pPr algn="r" defTabSz="862200">
              <a:lnSpc>
                <a:spcPct val="100000"/>
              </a:lnSpc>
              <a:tabLst>
                <a:tab algn="l" pos="0"/>
              </a:tabLst>
            </a:pPr>
            <a:r>
              <a:rPr b="0" lang="hr-HR" sz="1100" strike="noStrike" u="non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22.05.12.</a:t>
            </a:r>
            <a:endParaRPr b="0" lang="hr-HR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1" name="Rectangle 25"/>
          <p:cNvSpPr/>
          <p:nvPr/>
        </p:nvSpPr>
        <p:spPr>
          <a:xfrm>
            <a:off x="0" y="6080040"/>
            <a:ext cx="3765240" cy="31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216000" lIns="86400" rIns="86400" tIns="43200" bIns="43200" anchor="b">
            <a:noAutofit/>
          </a:bodyPr>
          <a:p>
            <a:pPr defTabSz="862200">
              <a:lnSpc>
                <a:spcPct val="100000"/>
              </a:lnSpc>
              <a:tabLst>
                <a:tab algn="l" pos="0"/>
              </a:tabLst>
            </a:pPr>
            <a:r>
              <a:rPr b="0" lang="hr-HR" sz="1100" strike="noStrike" u="non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http://amdg.eu/fer-bt1</a:t>
            </a:r>
            <a:endParaRPr b="0" lang="hr-HR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2" name="Rectangle 26"/>
          <p:cNvSpPr/>
          <p:nvPr/>
        </p:nvSpPr>
        <p:spPr>
          <a:xfrm>
            <a:off x="4920120" y="6080040"/>
            <a:ext cx="3765240" cy="31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216000" lIns="86400" rIns="86400" tIns="43200" bIns="43200" anchor="b">
            <a:noAutofit/>
          </a:bodyPr>
          <a:p>
            <a:pPr algn="r" defTabSz="862200">
              <a:lnSpc>
                <a:spcPct val="100000"/>
              </a:lnSpc>
              <a:tabLst>
                <a:tab algn="l" pos="0"/>
              </a:tabLst>
            </a:pPr>
            <a:fld id="{DF1F4D51-B9D3-4B6B-806F-0DA47E76BAF9}" type="slidenum">
              <a:rPr b="0" lang="hr-HR" sz="1100" strike="noStrike" u="non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&lt;number&gt;</a:t>
            </a:fld>
            <a:endParaRPr b="0" lang="hr-HR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sldImg"/>
          </p:nvPr>
        </p:nvSpPr>
        <p:spPr>
          <a:xfrm>
            <a:off x="2743200" y="479520"/>
            <a:ext cx="3200040" cy="2400120"/>
          </a:xfrm>
          <a:prstGeom prst="rect">
            <a:avLst/>
          </a:prstGeom>
          <a:ln w="0">
            <a:noFill/>
          </a:ln>
        </p:spPr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868680" y="3040560"/>
            <a:ext cx="6949800" cy="288072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86400" rIns="86400" tIns="43200" bIns="43200" anchor="t">
            <a:noAutofit/>
          </a:bodyPr>
          <a:p>
            <a:pPr indent="0">
              <a:buNone/>
            </a:pPr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hr-HR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3464FEE-E4C6-4553-B2CF-3F9BDD4E65E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9DE5678-D553-41FA-994F-7606356B51F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hr-HR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934EF67-0620-4A05-BF11-6448C33DBDA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hr-HR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4A9FF1C-1EB9-4640-8F69-72B80BA87B1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4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textAreaLeft" fmla="*/ 0 w 7925040"/>
              <a:gd name="textAreaRight" fmla="*/ 7925400 w 7925040"/>
              <a:gd name="textAreaTop" fmla="*/ 0 h 914400"/>
              <a:gd name="textAreaBottom" fmla="*/ 914760 h 914400"/>
              <a:gd name="GluePoint1X" fmla="*/ 0 w 1000"/>
              <a:gd name="GluePoint1Y" fmla="*/ 1000 h 1000"/>
              <a:gd name="GluePoint2X" fmla="*/ 0 w 1000"/>
              <a:gd name="GluePoint2Y" fmla="*/ 0 h 1000"/>
              <a:gd name="GluePoint3X" fmla="*/ 10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200" strike="noStrike" u="non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22400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hr-HR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39920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681200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15.10.13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ferbt1_03.ppt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4F18593-3679-493C-B952-94F9B4744A1A}" type="slidenum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200" strike="noStrike" u="non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22400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hr-HR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39920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681200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dt" idx="4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15.10.13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" name="PlaceHolder 4"/>
          <p:cNvSpPr>
            <a:spLocks noGrp="1"/>
          </p:cNvSpPr>
          <p:nvPr>
            <p:ph type="ftr" idx="5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ferbt1_03.ppt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" name="PlaceHolder 5"/>
          <p:cNvSpPr>
            <a:spLocks noGrp="1"/>
          </p:cNvSpPr>
          <p:nvPr>
            <p:ph type="sldNum" idx="6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A9CEF75-1934-4E8B-BEEA-F3DA66907F0A}" type="slidenum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textAreaLeft" fmla="*/ 0 w 8229600"/>
              <a:gd name="textAreaRight" fmla="*/ 8229960 w 8229600"/>
              <a:gd name="textAreaTop" fmla="*/ 0 h 609480"/>
              <a:gd name="textAreaBottom" fmla="*/ 609840 h 609480"/>
              <a:gd name="GluePoint1X" fmla="*/ 0 w 1000"/>
              <a:gd name="GluePoint1Y" fmla="*/ 1000 h 1000"/>
              <a:gd name="GluePoint2X" fmla="*/ 0 w 1000"/>
              <a:gd name="GluePoint2Y" fmla="*/ 0 h 1000"/>
              <a:gd name="GluePoint3X" fmla="*/ 10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  <p:sldLayoutId id="2147483652" r:id="rId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7"/>
          <p:cNvSpPr/>
          <p:nvPr/>
        </p:nvSpPr>
        <p:spPr>
          <a:xfrm>
            <a:off x="609480" y="1219320"/>
            <a:ext cx="7924320" cy="914040"/>
          </a:xfrm>
          <a:custGeom>
            <a:avLst/>
            <a:gdLst>
              <a:gd name="textAreaLeft" fmla="*/ 0 w 7924320"/>
              <a:gd name="textAreaRight" fmla="*/ 2852928000 w 7924320"/>
              <a:gd name="textAreaTop" fmla="*/ 0 h 914040"/>
              <a:gd name="textAreaBottom" fmla="*/ 329184000 h 914040"/>
            </a:gdLst>
            <a:ahLst/>
            <a:cxnLst/>
            <a:rect l="textAreaLeft" t="textAreaTop" r="textAreaRight" b="textAreaBottom"/>
            <a:pathLst>
              <a:path w="7924800" h="914400">
                <a:moveTo>
                  <a:pt x="0" y="914400"/>
                </a:moveTo>
                <a:lnTo>
                  <a:pt x="0" y="0"/>
                </a:lnTo>
                <a:lnTo>
                  <a:pt x="7924800" y="0"/>
                </a:lnTo>
              </a:path>
            </a:pathLst>
          </a:custGeom>
          <a:noFill/>
          <a:ln w="255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216000" lIns="0" rIns="8534520" tIns="0" bIns="2133720" anchor="t">
            <a:noAutofit/>
          </a:bodyPr>
          <a:p>
            <a:endParaRPr b="1" lang="en-US" sz="1800" strike="noStrike" u="none">
              <a:solidFill>
                <a:schemeClr val="dk1"/>
              </a:solidFill>
              <a:effectLst/>
              <a:uFillTx/>
              <a:latin typeface="Shruti"/>
              <a:ea typeface="Arial"/>
            </a:endParaRPr>
          </a:p>
        </p:txBody>
      </p:sp>
      <p:sp>
        <p:nvSpPr>
          <p:cNvPr id="19" name="Line 8"/>
          <p:cNvSpPr/>
          <p:nvPr/>
        </p:nvSpPr>
        <p:spPr>
          <a:xfrm>
            <a:off x="1981080" y="3962160"/>
            <a:ext cx="6512040" cy="360"/>
          </a:xfrm>
          <a:prstGeom prst="line">
            <a:avLst/>
          </a:prstGeom>
          <a:ln w="1908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216000" tIns="0" bIns="0" anchor="t">
            <a:noAutofit/>
          </a:bodyPr>
          <a:p>
            <a:endParaRPr b="1" lang="en-US" sz="1800" strike="noStrike" u="none">
              <a:solidFill>
                <a:schemeClr val="dk1"/>
              </a:solidFill>
              <a:effectLst/>
              <a:uFillTx/>
              <a:latin typeface="Shruti"/>
              <a:ea typeface="Arial"/>
            </a:endParaRPr>
          </a:p>
        </p:txBody>
      </p:sp>
      <p:sp>
        <p:nvSpPr>
          <p:cNvPr id="20" name="PlaceHolder 1"/>
          <p:cNvSpPr>
            <a:spLocks noGrp="1"/>
          </p:cNvSpPr>
          <p:nvPr>
            <p:ph type="dt" idx="7"/>
          </p:nvPr>
        </p:nvSpPr>
        <p:spPr>
          <a:xfrm>
            <a:off x="457200" y="624384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1440" rIns="91440" tIns="45720" bIns="45720" anchor="b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hr-HR" sz="1200" strike="noStrike" u="none">
                <a:solidFill>
                  <a:schemeClr val="dk1"/>
                </a:solidFill>
                <a:effectLst/>
                <a:uFillTx/>
                <a:latin typeface="Garamond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hr-HR" sz="1200" strike="noStrike" u="none">
                <a:solidFill>
                  <a:schemeClr val="dk1"/>
                </a:solidFill>
                <a:effectLst/>
                <a:uFillTx/>
                <a:latin typeface="Garamond"/>
                <a:ea typeface="Arial"/>
              </a:rPr>
              <a:t>&lt;date/time&gt;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ftr" idx="8"/>
          </p:nvPr>
        </p:nvSpPr>
        <p:spPr>
          <a:xfrm>
            <a:off x="3124080" y="6243840"/>
            <a:ext cx="289512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1440" rIns="91440" tIns="45720" bIns="45720" anchor="b">
            <a:noAutofit/>
          </a:bodyPr>
          <a:lstStyle>
            <a:lvl1pPr indent="0" algn="ctr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sldNum" idx="9"/>
          </p:nvPr>
        </p:nvSpPr>
        <p:spPr>
          <a:xfrm>
            <a:off x="6553080" y="624384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1440" rIns="91440" tIns="45720" bIns="45720" anchor="b">
            <a:noAutofit/>
          </a:bodyPr>
          <a:p>
            <a:pPr indent="0">
              <a:buNone/>
            </a:pPr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hr-HR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hr-HR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hr-HR" sz="3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b="0" lang="hr-HR" sz="22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1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28" name="Freeform 17" descr="CITTEXT"/>
            <p:cNvSpPr/>
            <p:nvPr/>
          </p:nvSpPr>
          <p:spPr>
            <a:xfrm>
              <a:off x="0" y="0"/>
              <a:ext cx="2895120" cy="6857640"/>
            </a:xfrm>
            <a:custGeom>
              <a:avLst/>
              <a:gdLst>
                <a:gd name="textAreaLeft" fmla="*/ 0 w 2895120"/>
                <a:gd name="textAreaRight" fmla="*/ 1042416000 w 2895120"/>
                <a:gd name="textAreaTop" fmla="*/ 0 h 6857640"/>
                <a:gd name="textAreaBottom" fmla="*/ 2468880000 h 6857640"/>
              </a:gdLst>
              <a:ahLst/>
              <a:cxnLst/>
              <a:rect l="textAreaLeft" t="textAreaTop" r="textAreaRight" b="textAreaBottom"/>
              <a:pathLst>
                <a:path w="2895600" h="6858000">
                  <a:moveTo>
                    <a:pt x="0" y="6858000"/>
                  </a:moveTo>
                  <a:lnTo>
                    <a:pt x="0" y="0"/>
                  </a:lnTo>
                  <a:lnTo>
                    <a:pt x="2895600" y="0"/>
                  </a:lnTo>
                  <a:cubicBezTo>
                    <a:pt x="117433" y="2150428"/>
                    <a:pt x="738244" y="6527483"/>
                    <a:pt x="925520" y="6858000"/>
                  </a:cubicBezTo>
                  <a:cubicBezTo>
                    <a:pt x="461955" y="6858000"/>
                    <a:pt x="0" y="6858000"/>
                    <a:pt x="0" y="6858000"/>
                  </a:cubicBezTo>
                  <a:close/>
                </a:path>
              </a:pathLst>
            </a:custGeom>
            <a:blipFill rotWithShape="0">
              <a:blip r:embed="rId2"/>
              <a:srcRect/>
              <a:tile tx="0" ty="0" sx="100000" sy="100000" algn="tl"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hr-H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" name="Rectangle 7"/>
            <p:cNvSpPr/>
            <p:nvPr/>
          </p:nvSpPr>
          <p:spPr>
            <a:xfrm>
              <a:off x="1600200" y="0"/>
              <a:ext cx="7543440" cy="380520"/>
            </a:xfrm>
            <a:prstGeom prst="rect">
              <a:avLst/>
            </a:pr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216000" wrap="none" anchor="ctr">
              <a:noAutofit/>
            </a:bodyPr>
            <a:p>
              <a:endParaRPr b="1" lang="hr-HR" sz="1800" strike="noStrike" u="none">
                <a:solidFill>
                  <a:schemeClr val="dk1"/>
                </a:solidFill>
                <a:effectLst/>
                <a:uFillTx/>
                <a:latin typeface="Tahoma"/>
                <a:ea typeface="Arial"/>
              </a:endParaRPr>
            </a:p>
          </p:txBody>
        </p:sp>
        <p:pic>
          <p:nvPicPr>
            <p:cNvPr id="30" name="Picture 8" descr="CITBANND"/>
            <p:cNvPicPr/>
            <p:nvPr/>
          </p:nvPicPr>
          <p:blipFill>
            <a:blip r:embed="rId3"/>
            <a:srcRect l="30665" t="0" r="5329" b="86587"/>
            <a:stretch/>
          </p:blipFill>
          <p:spPr>
            <a:xfrm>
              <a:off x="2514600" y="0"/>
              <a:ext cx="6629040" cy="1375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1" name="Rectangle 9"/>
            <p:cNvSpPr/>
            <p:nvPr/>
          </p:nvSpPr>
          <p:spPr>
            <a:xfrm>
              <a:off x="1600200" y="380880"/>
              <a:ext cx="7543440" cy="7596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216000" wrap="none" tIns="38160" bIns="38160" anchor="ctr">
              <a:noAutofit/>
            </a:bodyPr>
            <a:p>
              <a:endParaRPr b="1" lang="hr-HR" sz="1800" strike="noStrike" u="none">
                <a:solidFill>
                  <a:schemeClr val="dk1"/>
                </a:solidFill>
                <a:effectLst/>
                <a:uFillTx/>
                <a:latin typeface="Tahoma"/>
                <a:ea typeface="Arial"/>
              </a:endParaRPr>
            </a:p>
          </p:txBody>
        </p:sp>
        <p:grpSp>
          <p:nvGrpSpPr>
            <p:cNvPr id="32" name="Group 20"/>
            <p:cNvGrpSpPr/>
            <p:nvPr/>
          </p:nvGrpSpPr>
          <p:grpSpPr>
            <a:xfrm>
              <a:off x="0" y="3581280"/>
              <a:ext cx="5781240" cy="149040"/>
              <a:chOff x="0" y="3581280"/>
              <a:chExt cx="5781240" cy="149040"/>
            </a:xfrm>
          </p:grpSpPr>
          <p:sp>
            <p:nvSpPr>
              <p:cNvPr id="33" name="Freeform 10"/>
              <p:cNvSpPr/>
              <p:nvPr/>
            </p:nvSpPr>
            <p:spPr>
              <a:xfrm>
                <a:off x="0" y="3666960"/>
                <a:ext cx="5781240" cy="1080"/>
              </a:xfrm>
              <a:custGeom>
                <a:avLst/>
                <a:gdLst>
                  <a:gd name="textAreaLeft" fmla="*/ 0 w 5781240"/>
                  <a:gd name="textAreaRight" fmla="*/ 2081403000 w 5781240"/>
                  <a:gd name="textAreaTop" fmla="*/ 0 h 1080"/>
                  <a:gd name="textAreaBottom" fmla="*/ 457200 h 1080"/>
                </a:gdLst>
                <a:ahLst/>
                <a:cxnLst/>
                <a:rect l="textAreaLeft" t="textAreaTop" r="textAreaRight" b="textAreaBottom"/>
                <a:pathLst>
                  <a:path w="5781675" h="1270">
                    <a:moveTo>
                      <a:pt x="0" y="0"/>
                    </a:moveTo>
                    <a:lnTo>
                      <a:pt x="5781675" y="0"/>
                    </a:lnTo>
                  </a:path>
                </a:pathLst>
              </a:custGeom>
              <a:noFill/>
              <a:ln w="9360">
                <a:solidFill>
                  <a:schemeClr val="accent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hr-HR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34" name="Group 15"/>
              <p:cNvGrpSpPr/>
              <p:nvPr/>
            </p:nvGrpSpPr>
            <p:grpSpPr>
              <a:xfrm>
                <a:off x="1523880" y="3581280"/>
                <a:ext cx="2663640" cy="149040"/>
                <a:chOff x="1523880" y="3581280"/>
                <a:chExt cx="2663640" cy="149040"/>
              </a:xfrm>
            </p:grpSpPr>
            <p:sp>
              <p:nvSpPr>
                <p:cNvPr id="35" name="Oval 20"/>
                <p:cNvSpPr/>
                <p:nvPr/>
              </p:nvSpPr>
              <p:spPr>
                <a:xfrm>
                  <a:off x="15238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216000" wrap="none" anchor="ctr">
                  <a:noAutofit/>
                </a:bodyPr>
                <a:p>
                  <a:endParaRPr b="1" lang="hr-HR" sz="1800" strike="noStrike" u="none">
                    <a:solidFill>
                      <a:schemeClr val="dk1"/>
                    </a:solidFill>
                    <a:effectLst/>
                    <a:uFillTx/>
                    <a:latin typeface="Tahoma"/>
                    <a:ea typeface="Arial"/>
                  </a:endParaRPr>
                </a:p>
              </p:txBody>
            </p:sp>
            <p:sp>
              <p:nvSpPr>
                <p:cNvPr id="36" name="Oval 21"/>
                <p:cNvSpPr/>
                <p:nvPr/>
              </p:nvSpPr>
              <p:spPr>
                <a:xfrm>
                  <a:off x="236232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216000" wrap="none" anchor="ctr">
                  <a:noAutofit/>
                </a:bodyPr>
                <a:p>
                  <a:endParaRPr b="1" lang="hr-HR" sz="1800" strike="noStrike" u="none">
                    <a:solidFill>
                      <a:schemeClr val="dk1"/>
                    </a:solidFill>
                    <a:effectLst/>
                    <a:uFillTx/>
                    <a:latin typeface="Tahoma"/>
                    <a:ea typeface="Arial"/>
                  </a:endParaRPr>
                </a:p>
              </p:txBody>
            </p:sp>
            <p:sp>
              <p:nvSpPr>
                <p:cNvPr id="37" name="Oval 22"/>
                <p:cNvSpPr/>
                <p:nvPr/>
              </p:nvSpPr>
              <p:spPr>
                <a:xfrm>
                  <a:off x="320040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216000" wrap="none" anchor="ctr">
                  <a:noAutofit/>
                </a:bodyPr>
                <a:p>
                  <a:endParaRPr b="1" lang="hr-HR" sz="1800" strike="noStrike" u="none">
                    <a:solidFill>
                      <a:schemeClr val="dk1"/>
                    </a:solidFill>
                    <a:effectLst/>
                    <a:uFillTx/>
                    <a:latin typeface="Tahoma"/>
                    <a:ea typeface="Arial"/>
                  </a:endParaRPr>
                </a:p>
              </p:txBody>
            </p:sp>
            <p:sp>
              <p:nvSpPr>
                <p:cNvPr id="38" name="Oval 23"/>
                <p:cNvSpPr/>
                <p:nvPr/>
              </p:nvSpPr>
              <p:spPr>
                <a:xfrm>
                  <a:off x="40384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216000" wrap="none" anchor="ctr">
                  <a:noAutofit/>
                </a:bodyPr>
                <a:p>
                  <a:endParaRPr b="1" lang="hr-HR" sz="1800" strike="noStrike" u="none">
                    <a:solidFill>
                      <a:schemeClr val="dk1"/>
                    </a:solidFill>
                    <a:effectLst/>
                    <a:uFillTx/>
                    <a:latin typeface="Tahoma"/>
                    <a:ea typeface="Arial"/>
                  </a:endParaRPr>
                </a:p>
              </p:txBody>
            </p:sp>
          </p:grpSp>
        </p:grpSp>
      </p:grpSp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hr-HR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hr-HR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Click to edit the outline text format</a:t>
            </a:r>
            <a:endParaRPr b="0" lang="hr-HR" sz="32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4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Second Outline Level</a:t>
            </a:r>
            <a:endParaRPr b="0" lang="hr-HR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Third Outline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Fourth Outline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Fifth Outline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Sixth Outline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Seventh Outline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slideLayout" Target="../slideLayouts/slideLayout4.xml"/><Relationship Id="rId6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slideLayout" Target="../slideLayouts/slideLayout4.xml"/><Relationship Id="rId6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3"/>
          <p:cNvSpPr/>
          <p:nvPr/>
        </p:nvSpPr>
        <p:spPr>
          <a:xfrm>
            <a:off x="6553080" y="6243840"/>
            <a:ext cx="213336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21600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fld id="{12394FB2-C0FE-4842-974A-20E9FBE74D64}" type="slidenum">
              <a:rPr b="0" lang="hr-HR" sz="1200" strike="noStrike" u="none">
                <a:solidFill>
                  <a:schemeClr val="dk1"/>
                </a:solidFill>
                <a:effectLst/>
                <a:uFillTx/>
                <a:latin typeface="Garamond"/>
                <a:ea typeface="Arial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717480" y="1268640"/>
            <a:ext cx="7819560" cy="230472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hr-HR" sz="5400" strike="noStrike" u="none">
                <a:solidFill>
                  <a:schemeClr val="dk2"/>
                </a:solidFill>
                <a:effectLst/>
                <a:uFillTx/>
                <a:latin typeface="Georgia"/>
                <a:ea typeface="Garamond"/>
              </a:rPr>
              <a:t>Gdje je </a:t>
            </a:r>
            <a:br>
              <a:rPr sz="5400"/>
            </a:br>
            <a:r>
              <a:rPr b="1" lang="hr-HR" sz="5400" strike="noStrike" u="none">
                <a:solidFill>
                  <a:schemeClr val="dk2"/>
                </a:solidFill>
                <a:effectLst/>
                <a:uFillTx/>
                <a:latin typeface="Georgia"/>
                <a:ea typeface="Garamond"/>
              </a:rPr>
              <a:t>Deset </a:t>
            </a:r>
            <a:br>
              <a:rPr sz="5400"/>
            </a:br>
            <a:r>
              <a:rPr b="1" lang="hr-HR" sz="5400" strike="noStrike" u="none">
                <a:solidFill>
                  <a:schemeClr val="dk2"/>
                </a:solidFill>
                <a:effectLst/>
                <a:uFillTx/>
                <a:latin typeface="Georgia"/>
                <a:ea typeface="Garamond"/>
              </a:rPr>
              <a:t>zapovijedi?</a:t>
            </a:r>
            <a:endParaRPr b="0" lang="hr-HR" sz="5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1981080" y="3962520"/>
            <a:ext cx="6552720" cy="179748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1440" rIns="91440" tIns="45720" bIns="45720" anchor="t">
            <a:noAutofit/>
          </a:bodyPr>
          <a:p>
            <a:pPr indent="0" algn="ctr">
              <a:buNone/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Georgia"/>
                <a:ea typeface="Microsoft YaHei"/>
              </a:rPr>
              <a:t>Riječi koje je Bog izgovorio </a:t>
            </a:r>
            <a:br>
              <a:rPr sz="3000"/>
            </a:b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Georgia"/>
                <a:ea typeface="Microsoft YaHei"/>
              </a:rPr>
              <a:t> u 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Georgia"/>
                <a:ea typeface="Times New Roman"/>
              </a:rPr>
              <a:t>Izl 20,1-17 i Pnz 5,6-21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Georgia"/>
              </a:rPr>
              <a:t>  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0" name="Picture 2" descr="A picture containing text, clipart&#10;&#10;Description automatically generated"/>
          <p:cNvPicPr/>
          <p:nvPr/>
        </p:nvPicPr>
        <p:blipFill>
          <a:blip r:embed="rId1"/>
          <a:stretch/>
        </p:blipFill>
        <p:spPr>
          <a:xfrm>
            <a:off x="1531800" y="116280"/>
            <a:ext cx="1032120" cy="1033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1" name="Picture 3" descr="A heart with crown of thorns&#10;&#10;Description automatically generated"/>
          <p:cNvPicPr/>
          <p:nvPr/>
        </p:nvPicPr>
        <p:blipFill>
          <a:blip r:embed="rId2"/>
          <a:stretch/>
        </p:blipFill>
        <p:spPr>
          <a:xfrm>
            <a:off x="251640" y="60840"/>
            <a:ext cx="1032120" cy="1032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2" name="Picture 9" descr="A red heart with a white letter&#10;&#10;Description automatically generated"/>
          <p:cNvPicPr/>
          <p:nvPr/>
        </p:nvPicPr>
        <p:blipFill>
          <a:blip r:embed="rId3"/>
          <a:stretch/>
        </p:blipFill>
        <p:spPr>
          <a:xfrm>
            <a:off x="2811960" y="190440"/>
            <a:ext cx="1269720" cy="959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3" name="TextBox 2"/>
          <p:cNvSpPr/>
          <p:nvPr/>
        </p:nvSpPr>
        <p:spPr>
          <a:xfrm>
            <a:off x="337320" y="5854680"/>
            <a:ext cx="8662680" cy="51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216000" anchor="t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hr-HR" sz="2800" strike="noStrike" u="none">
                <a:solidFill>
                  <a:schemeClr val="dk1"/>
                </a:solidFill>
                <a:effectLst/>
                <a:uFillTx/>
                <a:latin typeface="Georgia"/>
                <a:ea typeface="Arial"/>
              </a:rPr>
              <a:t>„Biblija za odrasle” – 23. večer – amdg.eu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Georgia"/>
            </a:endParaRPr>
          </a:p>
        </p:txBody>
      </p:sp>
      <p:pic>
        <p:nvPicPr>
          <p:cNvPr id="54" name="Picture 1" descr="ten+commandments"/>
          <p:cNvPicPr/>
          <p:nvPr/>
        </p:nvPicPr>
        <p:blipFill>
          <a:blip r:embed="rId4"/>
          <a:stretch/>
        </p:blipFill>
        <p:spPr>
          <a:xfrm>
            <a:off x="5400000" y="0"/>
            <a:ext cx="3744000" cy="3744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394560" y="16128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48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Plodne raspre</a:t>
            </a:r>
            <a:endParaRPr b="0" lang="hr-HR" sz="48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457200" y="900000"/>
            <a:ext cx="8229600" cy="510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lvl="1" marL="669960" indent="-325440">
              <a:spcAft>
                <a:spcPts val="283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8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Koliko ima zapovijedi? 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283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Napisao je riječi Saveza </a:t>
            </a:r>
            <a:br>
              <a:rPr sz="2800"/>
            </a:b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– </a:t>
            </a:r>
            <a:r>
              <a:rPr b="1" i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deset riječi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(Izl  34,28)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283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Napisao je </a:t>
            </a:r>
            <a:r>
              <a:rPr b="1" i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deset riječi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(Pnz 10,4)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Aft>
                <a:spcPts val="283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δέκα λόγοι – nove ploče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283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8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Revan Bog (Izl 20,5; Pnz 5,9)?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Aft>
                <a:spcPts val="283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Usp. Ilija: gorljivo sam </a:t>
            </a:r>
            <a:r>
              <a:rPr b="1" i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revnovao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 (1 Kr 19,10.14)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Aft>
                <a:spcPts val="283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“pohađam, </a:t>
            </a:r>
            <a:r>
              <a:rPr b="1" lang="hr-HR" sz="2800" strike="noStrike" u="none">
                <a:solidFill>
                  <a:srgbClr val="996600"/>
                </a:solidFill>
                <a:effectLst/>
                <a:uFillTx/>
                <a:latin typeface="Times New Roman"/>
                <a:ea typeface="Times New Roman"/>
              </a:rPr>
              <a:t>brinem se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za krivnju otaca i kod sinova… koji me mrze” (Izl 20,5; Pnz 5,9)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Aft>
                <a:spcPts val="283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e-IL" sz="28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פקד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0" i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paqad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“pobrinuti se” 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Aft>
                <a:spcPts val="283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Pohodio sam vas u Egiptu (Izl 3,16)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90000"/>
              </a:lnSpc>
              <a:spcAft>
                <a:spcPts val="283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5" name="Picture 7" descr="ANd9GcR2PNGCt9xk3YnyMyaHe21PypJT1a38AgVoSJshl61DU_Mb-e0BxQ"/>
          <p:cNvPicPr/>
          <p:nvPr/>
        </p:nvPicPr>
        <p:blipFill>
          <a:blip r:embed="rId1"/>
          <a:stretch/>
        </p:blipFill>
        <p:spPr>
          <a:xfrm>
            <a:off x="5943240" y="0"/>
            <a:ext cx="3200760" cy="25401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08" dur="indefinite" restart="never" nodeType="tmRoot">
          <p:childTnLst>
            <p:seq>
              <p:cTn id="209" dur="indefinite" nodeType="mainSeq">
                <p:childTnLst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14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nodeType="clickEffect" fill="hold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plus(in)" transition="in">
                                      <p:cBhvr additive="repl">
                                        <p:cTn id="219" dur="20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nodeType="clickEffect" fill="hold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plus(in)" transition="in">
                                      <p:cBhvr additive="repl">
                                        <p:cTn id="224" dur="2000"/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nodeType="clickEffect" fill="hold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plus(in)" transition="in">
                                      <p:cBhvr additive="repl">
                                        <p:cTn id="229" dur="2000"/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nodeType="clickEffect" fill="hold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plus(in)" transition="in">
                                      <p:cBhvr additive="repl">
                                        <p:cTn id="234" dur="2000"/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nodeType="clickEffect" fill="hold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plus(in)" transition="in">
                                      <p:cBhvr additive="repl">
                                        <p:cTn id="239" dur="2000"/>
                                        <p:tgtEl>
                                          <p:spTgt spid="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nodeType="clickEffect" fill="hold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plus(in)" transition="in">
                                      <p:cBhvr additive="repl">
                                        <p:cTn id="244" dur="2000"/>
                                        <p:tgtEl>
                                          <p:spTgt spid="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385200" y="19728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48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Neplodne raspre</a:t>
            </a:r>
            <a:endParaRPr b="0" lang="hr-HR" sz="48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457200" y="1024200"/>
            <a:ext cx="8229600" cy="5106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8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Je li sav narod čuo 10 zapovijedi?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Aft>
                <a:spcPts val="283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„Sav je puk bio svjedok... </a:t>
            </a:r>
            <a:br>
              <a:rPr sz="2600"/>
            </a:b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gledali su i tresli se” (Izl 20,18)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Aft>
                <a:spcPts val="283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„Riječi svemu vašem zboru” </a:t>
            </a:r>
            <a:br>
              <a:rPr sz="2600"/>
            </a:b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(Pnz 5,22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283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8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Koji broj ima pojedina zapovijed?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Aft>
                <a:spcPts val="283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Posebna o idolima („druga”), </a:t>
            </a:r>
            <a:br>
              <a:rPr sz="2600"/>
            </a:b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 zajedno tuđa žena i imanje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Aft>
                <a:spcPts val="283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8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Koji je dan Dan Gospodnji, dan Počinka?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Aft>
                <a:spcPts val="283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Prema uskrsnuću Isusovu, po suboti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90000"/>
              </a:lnSpc>
              <a:spcAft>
                <a:spcPts val="283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8" name="" descr=""/>
          <p:cNvPicPr/>
          <p:nvPr/>
        </p:nvPicPr>
        <p:blipFill>
          <a:blip r:embed="rId1"/>
          <a:stretch/>
        </p:blipFill>
        <p:spPr>
          <a:xfrm>
            <a:off x="6121080" y="-17640"/>
            <a:ext cx="3022920" cy="40924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45" dur="indefinite" restart="never" nodeType="tmRoot">
          <p:childTnLst>
            <p:seq>
              <p:cTn id="246" dur="indefinite" nodeType="mainSeq">
                <p:childTnLst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1" dur="2000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6" dur="2000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1" dur="2000"/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6" dur="2000"/>
                                        <p:tgtEl>
                                          <p:spTgt spid="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76280" y="27936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44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Razlike: Dan počinka</a:t>
            </a:r>
            <a:endParaRPr b="0" lang="hr-HR" sz="44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476280" y="1038240"/>
            <a:ext cx="8527680" cy="5081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Pamti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taj dan (Izl 20,11)!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Da ga posvetiš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Bog ga je blagoslovio i </a:t>
            </a:r>
            <a:br>
              <a:rPr sz="2400"/>
            </a:b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posvetio (Post 2,3)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Obrazloženje u Izl: 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Bog je </a:t>
            </a:r>
            <a:r>
              <a:rPr b="1" i="1" lang="hr-HR" sz="2800" strike="noStrike" u="sng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počinuo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, svetost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Svrha u Pnz: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sng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Čuvaj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dan! (Pnz 5,12)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Zato da tvoj sluga i sluškinja </a:t>
            </a:r>
            <a:r>
              <a:rPr b="1" i="1" lang="hr-HR" sz="2800" strike="noStrike" u="sng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počinu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kao ti (14)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Pamti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: sam si bio sluga i Gospodin te je izveo (15)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2. put osnovica! – Dan Gospodnji zbog Izlaska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1" name="" descr=""/>
          <p:cNvPicPr/>
          <p:nvPr/>
        </p:nvPicPr>
        <p:blipFill>
          <a:blip r:embed="rId1"/>
          <a:stretch/>
        </p:blipFill>
        <p:spPr>
          <a:xfrm>
            <a:off x="5885280" y="234000"/>
            <a:ext cx="3204720" cy="32047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67" dur="indefinite" restart="never" nodeType="tmRoot">
          <p:childTnLst>
            <p:seq>
              <p:cTn id="268" dur="indefinite" nodeType="mainSeq">
                <p:childTnLst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73" dur="5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78" dur="500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3" dur="1000" fill="hold"/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4" dur="1000" fill="hold"/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85" dur="1000"/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0" dur="1000" fill="hold"/>
                                        <p:tgtEl>
                                          <p:spTgt spid="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1" dur="1000" fill="hold"/>
                                        <p:tgtEl>
                                          <p:spTgt spid="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92" dur="1000"/>
                                        <p:tgtEl>
                                          <p:spTgt spid="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7" dur="1000" fill="hold"/>
                                        <p:tgtEl>
                                          <p:spTgt spid="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8" dur="1000" fill="hold"/>
                                        <p:tgtEl>
                                          <p:spTgt spid="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99" dur="1000"/>
                                        <p:tgtEl>
                                          <p:spTgt spid="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4" dur="1000" fill="hold"/>
                                        <p:tgtEl>
                                          <p:spTgt spid="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5" dur="1000" fill="hold"/>
                                        <p:tgtEl>
                                          <p:spTgt spid="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06" dur="1000"/>
                                        <p:tgtEl>
                                          <p:spTgt spid="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11" dur="2000"/>
                                        <p:tgtEl>
                                          <p:spTgt spid="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76280" y="1800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42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Razlike: Tko i što govori</a:t>
            </a: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358920" y="720000"/>
            <a:ext cx="6661080" cy="54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6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Tko govori u Izl 20,1; Pnz 5,1?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Bog (Izl)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Wingdings"/>
              </a:rPr>
              <a:t>   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Mojsije (Pnz)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1134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6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Dodatak u Pnz 5,12.16?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2x “Kao što ti je </a:t>
            </a:r>
            <a:r>
              <a:rPr b="1" i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zapovjedio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Jahve, </a:t>
            </a:r>
            <a:br>
              <a:rPr sz="2800"/>
            </a:b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Bog tvoj” (roditelji, subota)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Zato ti je </a:t>
            </a:r>
            <a:r>
              <a:rPr b="1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zapovijedio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(5,15) 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= Mojsijeve riječi Izraelu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8x „Bog tvoj” 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1134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6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Što (Izl 20,1; Pnz 4,44)?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“ove riječi” Izl 20,1 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Wingdings"/>
              </a:rPr>
              <a:t>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  </a:t>
            </a:r>
            <a:r>
              <a:rPr b="1" lang="hr-HR" sz="2800" strike="noStrike" u="none">
                <a:solidFill>
                  <a:srgbClr val="996600"/>
                </a:solidFill>
                <a:effectLst/>
                <a:uFillTx/>
                <a:latin typeface="Times New Roman"/>
                <a:ea typeface="Times New Roman"/>
              </a:rPr>
              <a:t>4,44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e-IL" sz="28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תורה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0" i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tôrâ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Zakon (Pouka) Pnz 4,44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Usp. njima za pouku Izl 24,12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4" name="" descr=""/>
          <p:cNvPicPr/>
          <p:nvPr/>
        </p:nvPicPr>
        <p:blipFill>
          <a:blip r:embed="rId1"/>
          <a:stretch/>
        </p:blipFill>
        <p:spPr>
          <a:xfrm>
            <a:off x="5962320" y="1080000"/>
            <a:ext cx="3181680" cy="4320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12" dur="indefinite" restart="never" nodeType="tmRoot">
          <p:childTnLst>
            <p:seq>
              <p:cTn id="313" dur="indefinite" nodeType="mainSeq">
                <p:childTnLst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nodeType="click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8" dur="500" fill="hold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9" dur="500" fill="hold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nodeType="click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4" dur="500" fill="hold"/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5" dur="500" fill="hold"/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nodeType="clickEffect" fill="hold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id="330" dur="500"/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35" dur="2000"/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40" dur="2000"/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45" dur="2000"/>
                                        <p:tgtEl>
                                          <p:spTgt spid="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50" dur="2000"/>
                                        <p:tgtEl>
                                          <p:spTgt spid="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55" dur="2000"/>
                                        <p:tgtEl>
                                          <p:spTgt spid="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88800" y="24444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48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Razlike</a:t>
            </a:r>
            <a:endParaRPr b="0" lang="hr-HR" sz="48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385560" y="1051200"/>
            <a:ext cx="8357760" cy="510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6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Poredak „Ne poželi” (9. i 10. zapovijed):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1. kuća bližnjega, 2. žena (Izl 20,17)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1. žena, 2. kuća + njiva (Pnz 5,21)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6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Kada: Izl 19,1.16; Pnz 1,3</a:t>
            </a:r>
            <a:r>
              <a:rPr b="1" i="1" lang="de-DE" sz="26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?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Izl: 3. mjesec – </a:t>
            </a:r>
            <a:r>
              <a:rPr b="1" lang="de-DE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od Izlaska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(19,1), 3. dan (v16) 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Pnz: 1. 11. 40. 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6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Gdje: Izl 19,11.18.20.23; Pnz 4,46-49</a:t>
            </a:r>
            <a:r>
              <a:rPr b="1" i="1" lang="de-DE" sz="26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?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Izl: brdo Sinaj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Pnz: istočno od Jordana, u dolini 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Nasuprot Jerihonu (Pnz 34,1) 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= na ulazu u Obećanu zemlju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7" name="Picture 12" descr="https://encrypted-tbn3.gstatic.com/images?q=tbn:ANd9GcRv_glpGIqlSKpL-ct7rdUKDaXFAk_V-JPdaURx9SO_hmi3px8E"/>
          <p:cNvPicPr/>
          <p:nvPr/>
        </p:nvPicPr>
        <p:blipFill>
          <a:blip r:embed="rId1"/>
          <a:stretch/>
        </p:blipFill>
        <p:spPr>
          <a:xfrm>
            <a:off x="6777000" y="0"/>
            <a:ext cx="2367000" cy="23353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56" dur="indefinite" restart="never" nodeType="tmRoot">
          <p:childTnLst>
            <p:seq>
              <p:cTn id="357" dur="indefinite" nodeType="mainSeq">
                <p:childTnLst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2" dur="1000" fill="hold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3" dur="1000" fill="hold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64" dur="10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9" dur="1000" fill="hold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0" dur="1000" fill="hold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71" dur="1000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6" dur="1000" fill="hold"/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7" dur="1000" fill="hold"/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78" dur="1000"/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3" dur="1000" fill="hold"/>
                                        <p:tgtEl>
                                          <p:spTgt spid="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4" dur="1000" fill="hold"/>
                                        <p:tgtEl>
                                          <p:spTgt spid="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85" dur="1000"/>
                                        <p:tgtEl>
                                          <p:spTgt spid="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0" dur="1000" fill="hold"/>
                                        <p:tgtEl>
                                          <p:spTgt spid="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1" dur="1000" fill="hold"/>
                                        <p:tgtEl>
                                          <p:spTgt spid="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92" dur="1000"/>
                                        <p:tgtEl>
                                          <p:spTgt spid="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7" dur="1000" fill="hold"/>
                                        <p:tgtEl>
                                          <p:spTgt spid="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8" dur="1000" fill="hold"/>
                                        <p:tgtEl>
                                          <p:spTgt spid="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99" dur="1000"/>
                                        <p:tgtEl>
                                          <p:spTgt spid="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04" dur="1000" fill="hold"/>
                                        <p:tgtEl>
                                          <p:spTgt spid="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5" dur="1000" fill="hold"/>
                                        <p:tgtEl>
                                          <p:spTgt spid="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06" dur="1000"/>
                                        <p:tgtEl>
                                          <p:spTgt spid="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1" dur="1000" fill="hold"/>
                                        <p:tgtEl>
                                          <p:spTgt spid="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2" dur="1000" fill="hold"/>
                                        <p:tgtEl>
                                          <p:spTgt spid="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13" dur="1000"/>
                                        <p:tgtEl>
                                          <p:spTgt spid="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54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Zapovijedi za mene</a:t>
            </a:r>
            <a:endParaRPr b="0" lang="hr-HR" sz="54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457200" y="1260000"/>
            <a:ext cx="8229600" cy="486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lnSpc>
                <a:spcPct val="8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Koje su mi Božje </a:t>
            </a:r>
            <a:br>
              <a:rPr sz="3200"/>
            </a:br>
            <a:r>
              <a:rPr b="1" i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zabrane najteže?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Ima li Božjih zapovijedi </a:t>
            </a:r>
            <a:br>
              <a:rPr sz="3200"/>
            </a:br>
            <a:r>
              <a:rPr b="1" i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koje sasvim odgovaraju </a:t>
            </a:r>
            <a:br>
              <a:rPr sz="3200"/>
            </a:br>
            <a:r>
              <a:rPr b="1" i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mojim osobnim idealima?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Koliko mi Deset </a:t>
            </a:r>
            <a:br>
              <a:rPr sz="3200"/>
            </a:br>
            <a:r>
              <a:rPr b="1" i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zapovijedi pomaže u </a:t>
            </a:r>
            <a:br>
              <a:rPr sz="3200"/>
            </a:br>
            <a:r>
              <a:rPr b="1" i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molitvi i ljubavi prema Bogu?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0" name="" descr=""/>
          <p:cNvPicPr/>
          <p:nvPr/>
        </p:nvPicPr>
        <p:blipFill>
          <a:blip r:embed="rId1"/>
          <a:stretch/>
        </p:blipFill>
        <p:spPr>
          <a:xfrm>
            <a:off x="5562360" y="1153800"/>
            <a:ext cx="3588840" cy="3442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14" dur="indefinite" restart="never" nodeType="tmRoot">
          <p:childTnLst>
            <p:seq>
              <p:cTn id="415" dur="indefinite" nodeType="mainSeq">
                <p:childTnLst>
                  <p:par>
                    <p:cTn id="416" fill="hold">
                      <p:stCondLst>
                        <p:cond delay="indefinite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20" dur="20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25" dur="20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6" fill="hold">
                      <p:stCondLst>
                        <p:cond delay="indefinite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30" dur="20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"/>
          <p:cNvSpPr/>
          <p:nvPr/>
        </p:nvSpPr>
        <p:spPr>
          <a:xfrm>
            <a:off x="533520" y="333360"/>
            <a:ext cx="7772400" cy="115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hr-HR" sz="4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Divno ime (Ps 8)</a:t>
            </a:r>
            <a:endParaRPr b="0" lang="hr-H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2" name="" descr=""/>
          <p:cNvPicPr/>
          <p:nvPr/>
        </p:nvPicPr>
        <p:blipFill>
          <a:blip r:embed="rId1"/>
          <a:stretch/>
        </p:blipFill>
        <p:spPr>
          <a:xfrm>
            <a:off x="0" y="1413000"/>
            <a:ext cx="9144000" cy="544500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3352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hr-HR" sz="4400" strike="noStrike" u="none">
                <a:solidFill>
                  <a:schemeClr val="dk2"/>
                </a:solidFill>
                <a:effectLst/>
                <a:uFillTx/>
                <a:latin typeface="Times New Roman"/>
                <a:ea typeface="Times New Roman"/>
              </a:rPr>
              <a:t>Vijek hvaljen Bog (Ps 87)</a:t>
            </a:r>
            <a:endParaRPr b="0" lang="hr-HR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56" name="" descr=""/>
          <p:cNvPicPr/>
          <p:nvPr/>
        </p:nvPicPr>
        <p:blipFill>
          <a:blip r:embed="rId1"/>
          <a:stretch/>
        </p:blipFill>
        <p:spPr>
          <a:xfrm>
            <a:off x="0" y="2924640"/>
            <a:ext cx="9144000" cy="18032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lide Number Placeholder 1"/>
          <p:cNvSpPr/>
          <p:nvPr/>
        </p:nvSpPr>
        <p:spPr>
          <a:xfrm>
            <a:off x="6553080" y="6243840"/>
            <a:ext cx="213336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21600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fld id="{C8050331-7C9A-491F-A925-7C288CD21B83}" type="slidenum">
              <a:rPr b="0" lang="hr-HR" sz="1200" strike="noStrike" u="none">
                <a:solidFill>
                  <a:schemeClr val="dk1"/>
                </a:solidFill>
                <a:effectLst/>
                <a:uFillTx/>
                <a:latin typeface="Garamond"/>
                <a:ea typeface="Arial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717480" y="1268640"/>
            <a:ext cx="7819560" cy="230472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hr-HR" sz="5400" strike="noStrike" u="none">
                <a:solidFill>
                  <a:schemeClr val="dk2"/>
                </a:solidFill>
                <a:effectLst/>
                <a:uFillTx/>
                <a:latin typeface="Georgia"/>
                <a:ea typeface="Garamond"/>
              </a:rPr>
              <a:t>Gdje je </a:t>
            </a:r>
            <a:br>
              <a:rPr sz="5400"/>
            </a:br>
            <a:r>
              <a:rPr b="1" lang="hr-HR" sz="5400" strike="noStrike" u="none">
                <a:solidFill>
                  <a:schemeClr val="dk2"/>
                </a:solidFill>
                <a:effectLst/>
                <a:uFillTx/>
                <a:latin typeface="Georgia"/>
                <a:ea typeface="Garamond"/>
              </a:rPr>
              <a:t>Deset </a:t>
            </a:r>
            <a:br>
              <a:rPr sz="5400"/>
            </a:br>
            <a:r>
              <a:rPr b="1" lang="hr-HR" sz="5400" strike="noStrike" u="none">
                <a:solidFill>
                  <a:schemeClr val="dk2"/>
                </a:solidFill>
                <a:effectLst/>
                <a:uFillTx/>
                <a:latin typeface="Georgia"/>
                <a:ea typeface="Garamond"/>
              </a:rPr>
              <a:t>zapovijedi?</a:t>
            </a:r>
            <a:endParaRPr b="0" lang="hr-HR" sz="5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1981080" y="3962520"/>
            <a:ext cx="6552720" cy="179748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1440" rIns="91440" tIns="45720" bIns="45720" anchor="t">
            <a:noAutofit/>
          </a:bodyPr>
          <a:p>
            <a:pPr indent="0" algn="ctr">
              <a:buNone/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Georgia"/>
                <a:ea typeface="Microsoft YaHei"/>
              </a:rPr>
              <a:t>Riječi koje je Bog izgovorio </a:t>
            </a:r>
            <a:br>
              <a:rPr sz="3000"/>
            </a:b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Georgia"/>
                <a:ea typeface="Microsoft YaHei"/>
              </a:rPr>
              <a:t> u 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Georgia"/>
                <a:ea typeface="Times New Roman"/>
              </a:rPr>
              <a:t>Izl 20,1-17 i Pnz 5,6-21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Georgia"/>
              </a:rPr>
              <a:t>  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0" name="Picture 8" descr="A picture containing text, clipart&#10;&#10;Description automatically generated"/>
          <p:cNvPicPr/>
          <p:nvPr/>
        </p:nvPicPr>
        <p:blipFill>
          <a:blip r:embed="rId1"/>
          <a:stretch/>
        </p:blipFill>
        <p:spPr>
          <a:xfrm>
            <a:off x="1531800" y="116280"/>
            <a:ext cx="1032120" cy="1033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1" name="Picture 10" descr="A heart with crown of thorns&#10;&#10;Description automatically generated"/>
          <p:cNvPicPr/>
          <p:nvPr/>
        </p:nvPicPr>
        <p:blipFill>
          <a:blip r:embed="rId2"/>
          <a:stretch/>
        </p:blipFill>
        <p:spPr>
          <a:xfrm>
            <a:off x="251640" y="60840"/>
            <a:ext cx="1032120" cy="1032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2" name="Picture 11" descr="A red heart with a white letter&#10;&#10;Description automatically generated"/>
          <p:cNvPicPr/>
          <p:nvPr/>
        </p:nvPicPr>
        <p:blipFill>
          <a:blip r:embed="rId3"/>
          <a:stretch/>
        </p:blipFill>
        <p:spPr>
          <a:xfrm>
            <a:off x="2811960" y="190440"/>
            <a:ext cx="1269720" cy="959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3" name="TextBox 3"/>
          <p:cNvSpPr/>
          <p:nvPr/>
        </p:nvSpPr>
        <p:spPr>
          <a:xfrm>
            <a:off x="337320" y="5854680"/>
            <a:ext cx="8662680" cy="51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216000" anchor="t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hr-HR" sz="2800" strike="noStrike" u="none">
                <a:solidFill>
                  <a:schemeClr val="dk1"/>
                </a:solidFill>
                <a:effectLst/>
                <a:uFillTx/>
                <a:latin typeface="Georgia"/>
                <a:ea typeface="Arial"/>
              </a:rPr>
              <a:t>„Biblija za odrasle” – 23. večer – amdg.eu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Georgia"/>
            </a:endParaRPr>
          </a:p>
        </p:txBody>
      </p:sp>
      <p:pic>
        <p:nvPicPr>
          <p:cNvPr id="64" name="Picture 13" descr="ten+commandments"/>
          <p:cNvPicPr/>
          <p:nvPr/>
        </p:nvPicPr>
        <p:blipFill>
          <a:blip r:embed="rId4"/>
          <a:stretch/>
        </p:blipFill>
        <p:spPr>
          <a:xfrm>
            <a:off x="5400000" y="0"/>
            <a:ext cx="3744000" cy="3744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54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Zapovijedi za mene</a:t>
            </a:r>
            <a:endParaRPr b="0" lang="hr-HR" sz="54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457200" y="1260000"/>
            <a:ext cx="8229600" cy="486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lnSpc>
                <a:spcPct val="8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Koje su mi Božje </a:t>
            </a:r>
            <a:br>
              <a:rPr sz="3200"/>
            </a:br>
            <a:r>
              <a:rPr b="1" i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zabrane najteže?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Ima li Božjih zapovijedi </a:t>
            </a:r>
            <a:br>
              <a:rPr sz="3200"/>
            </a:br>
            <a:r>
              <a:rPr b="1" i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koje sasvim odgovaraju </a:t>
            </a:r>
            <a:br>
              <a:rPr sz="3200"/>
            </a:br>
            <a:r>
              <a:rPr b="1" i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mojim osobnim idealima?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Koliko mi Deset </a:t>
            </a:r>
            <a:br>
              <a:rPr sz="3200"/>
            </a:br>
            <a:r>
              <a:rPr b="1" i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zapovijedi pomaže u </a:t>
            </a:r>
            <a:br>
              <a:rPr sz="3200"/>
            </a:br>
            <a:r>
              <a:rPr b="1" i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molitvi i ljubavi prema Bogu?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7" name="" descr=""/>
          <p:cNvPicPr/>
          <p:nvPr/>
        </p:nvPicPr>
        <p:blipFill>
          <a:blip r:embed="rId1"/>
          <a:stretch/>
        </p:blipFill>
        <p:spPr>
          <a:xfrm>
            <a:off x="5680440" y="1153800"/>
            <a:ext cx="3470760" cy="3329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2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" dur="20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" dur="20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54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Ključne riječi</a:t>
            </a:r>
            <a:endParaRPr b="0" lang="hr-HR" sz="54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457200" y="1260000"/>
            <a:ext cx="8229600" cy="486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lnSpc>
                <a:spcPct val="8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8x 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– 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Jahve – </a:t>
            </a:r>
            <a:br>
              <a:rPr sz="2800"/>
            </a:b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Adonaj, Gospodin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Vlastito ime, usp. NZ: Isus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6x božanstvo 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אלהים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1" i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'Elohim 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1x Bog – 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אל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1" i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'El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12x „Ne!” – potpuna obrana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Zapovijedi: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Sjeti se dana počinka! (Izl 20,8)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Služi i radi sav svoj posao! (20,9)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Poštuj oca i majku! (20,12)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80000"/>
              </a:lnSpc>
              <a:spcBef>
                <a:spcPts val="64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0" name="Picture 14" descr="moses2"/>
          <p:cNvPicPr/>
          <p:nvPr/>
        </p:nvPicPr>
        <p:blipFill>
          <a:blip r:embed="rId1"/>
          <a:stretch/>
        </p:blipFill>
        <p:spPr>
          <a:xfrm>
            <a:off x="5842080" y="0"/>
            <a:ext cx="3301920" cy="43657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" dur="indefinite" restart="never" nodeType="tmRoot">
          <p:childTnLst>
            <p:seq>
              <p:cTn id="19" dur="indefinite" nodeType="mainSeq">
                <p:childTnLst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" dur="20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9" dur="20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4" dur="2000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9" dur="2000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4" dur="2000"/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9" dur="2000"/>
                                        <p:tgtEl>
                                          <p:spTgt spid="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4" dur="2000"/>
                                        <p:tgtEl>
                                          <p:spTgt spid="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48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Moralni zakon</a:t>
            </a:r>
            <a:endParaRPr b="0" lang="hr-HR" sz="48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57200" y="1080000"/>
            <a:ext cx="8229600" cy="505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343080" indent="-343080">
              <a:lnSpc>
                <a:spcPct val="8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5x 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עשׂה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0" i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‘</a:t>
            </a:r>
            <a:r>
              <a:rPr b="0" i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aśâ 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činiti, tvoriti, praviti 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6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Božje djelovanje u Izl 20,6.11: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Iskazuje milosrđe tisućama </a:t>
            </a:r>
            <a:br>
              <a:rPr sz="2800"/>
            </a:b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(Izl 20,6; Pnz 5,10)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Stvara svijet (Izl 20,11)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6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Ljudsko djelovanje: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DA u Izl 20,9?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Šest dana posao (Izl 20,9; Pnz 5,13)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Načiniti dan počinka (Pnz 5,15)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NE u Izl 20,4.10?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Praviti kumire (Izl 20,4; Pnz 5,8)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Raditi na dan počinka (Izl 20,10; Pnz 5,14)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3" name="" descr=""/>
          <p:cNvPicPr/>
          <p:nvPr/>
        </p:nvPicPr>
        <p:blipFill>
          <a:blip r:embed="rId1"/>
          <a:stretch/>
        </p:blipFill>
        <p:spPr>
          <a:xfrm>
            <a:off x="5976000" y="0"/>
            <a:ext cx="3204000" cy="33285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5" dur="indefinite" restart="never" nodeType="tmRoot">
          <p:childTnLst>
            <p:seq>
              <p:cTn id="56" dur="indefinite" nodeType="mainSeq">
                <p:childTnLst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1" dur="20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6" dur="2000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1" dur="2000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6" dur="2000"/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1" dur="2000"/>
                                        <p:tgtEl>
                                          <p:spTgt spid="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6" dur="2000"/>
                                        <p:tgtEl>
                                          <p:spTgt spid="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1" dur="2000"/>
                                        <p:tgtEl>
                                          <p:spTgt spid="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6" dur="1000" fill="hold"/>
                                        <p:tgtEl>
                                          <p:spTgt spid="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7" dur="1000" fill="hold"/>
                                        <p:tgtEl>
                                          <p:spTgt spid="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8" dur="1000"/>
                                        <p:tgtEl>
                                          <p:spTgt spid="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391680" y="1800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48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Aktualan sadržaj</a:t>
            </a:r>
            <a:endParaRPr b="0" lang="hr-HR" sz="48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456840" y="1080000"/>
            <a:ext cx="8164440" cy="504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lvl="1" marL="669960" indent="-325440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4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Prva zapovijed koja navodi svrhu </a:t>
            </a:r>
            <a:br>
              <a:rPr sz="2400"/>
            </a:br>
            <a:r>
              <a:rPr b="1" i="1" lang="hr-HR" sz="24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(usp. Ef 6,2) u Izl 20,12?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Poštuj svoga </a:t>
            </a:r>
            <a:r>
              <a:rPr b="1" i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oca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i svoju </a:t>
            </a:r>
            <a:r>
              <a:rPr b="1" i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majku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!</a:t>
            </a:r>
            <a:br>
              <a:rPr sz="2800"/>
            </a:b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(Izl 20,12; Pnz 5,16)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Proslavi! Primijeni </a:t>
            </a:r>
            <a:r>
              <a:rPr b="1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važnost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!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1134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4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Za koga Dan počinka u Izl 20,10?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Ne radi ni ti, ni tvoj </a:t>
            </a:r>
            <a:r>
              <a:rPr b="1" i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sin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i ni tvoja </a:t>
            </a:r>
            <a:r>
              <a:rPr b="1" i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kći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! </a:t>
            </a:r>
            <a:br>
              <a:rPr sz="2800"/>
            </a:b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(Izl 20,10; Pnz 5,14)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1134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4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6. zapovijed o instituciji braka: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Ne čini preljuba!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1134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600" strike="noStrike" u="non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9. zapovijed: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Unutarnji svijet želja: ne poželi!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= OBITELJ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6" name="Picture 5" descr="ANd9GcRQRUdQ3Wo_8NG9ffL-O9V-K1VWKKW0l9jwTJe94uJWRddommKzAg"/>
          <p:cNvPicPr/>
          <p:nvPr/>
        </p:nvPicPr>
        <p:blipFill>
          <a:blip r:embed="rId1"/>
          <a:stretch/>
        </p:blipFill>
        <p:spPr>
          <a:xfrm>
            <a:off x="5796000" y="0"/>
            <a:ext cx="3348000" cy="28591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9" dur="indefinite" restart="never" nodeType="tmRoot">
          <p:childTnLst>
            <p:seq>
              <p:cTn id="100" dur="indefinite" nodeType="mainSeq">
                <p:childTnLst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05" dur="5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0" dur="1000" fill="hold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1" dur="1000" fill="hold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12" dur="10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7" dur="1000" fill="hold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8" dur="1000" fill="hold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19" dur="1000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4" dur="1000" fill="hold"/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5" dur="1000" fill="hold"/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26" dur="1000"/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1" dur="1000" fill="hold"/>
                                        <p:tgtEl>
                                          <p:spTgt spid="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2" dur="1000" fill="hold"/>
                                        <p:tgtEl>
                                          <p:spTgt spid="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33" dur="1000"/>
                                        <p:tgtEl>
                                          <p:spTgt spid="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8" dur="1000" fill="hold"/>
                                        <p:tgtEl>
                                          <p:spTgt spid="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9" dur="1000" fill="hold"/>
                                        <p:tgtEl>
                                          <p:spTgt spid="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40" dur="1000"/>
                                        <p:tgtEl>
                                          <p:spTgt spid="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42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Sugovornik Božji</a:t>
            </a: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423000" y="1098000"/>
            <a:ext cx="8316000" cy="4969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9999"/>
          </a:bodyPr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Cjelovit dijaloški tekst (“ti”)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5x “</a:t>
            </a:r>
            <a:r>
              <a:rPr b="1" lang="he-IL" sz="28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1" lang="hr-HR" sz="2800" strike="noStrike" u="none">
                <a:solidFill>
                  <a:srgbClr val="000000"/>
                </a:solidFill>
                <a:effectLst/>
                <a:highlight>
                  <a:srgbClr val="ffff00"/>
                </a:highlight>
                <a:uFillTx/>
                <a:latin typeface="Times New Roman"/>
                <a:ea typeface="Times New Roman"/>
              </a:rPr>
              <a:t>tvoj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Bog” 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koji sam te izveo (Izl 20,2)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Izl 20,5.7.10.12: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Bog </a:t>
            </a:r>
            <a:r>
              <a:rPr b="1" i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revan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, koji se brine za krivnju </a:t>
            </a:r>
            <a:br>
              <a:rPr sz="2800"/>
            </a:b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predaka i kod potomaka (v5)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Ime – ne dizati isprazno (v7)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pripada mu sedmi dan (v10)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onaj koji ti daje tlo pod nogama na </a:t>
            </a:r>
            <a:br>
              <a:rPr sz="2800"/>
            </a:b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kojem možeš dugo živjeti (v12)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Početak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Zakona (Izl 21-40 + Lev), kao Blaženstva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Druga verzija u Pnz 5 – zabuna, nepotrebno ponavljanje?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9" name="Picture 4" descr=""/>
          <p:cNvPicPr/>
          <p:nvPr/>
        </p:nvPicPr>
        <p:blipFill>
          <a:blip r:embed="rId1"/>
          <a:stretch/>
        </p:blipFill>
        <p:spPr>
          <a:xfrm>
            <a:off x="5841720" y="0"/>
            <a:ext cx="3302280" cy="34221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1" dur="indefinite" restart="never" nodeType="tmRoot">
          <p:childTnLst>
            <p:seq>
              <p:cTn id="142" dur="indefinite" nodeType="mainSeq">
                <p:childTnLst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7" dur="200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2" dur="2000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57" dur="500"/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62" dur="500"/>
                                        <p:tgtEl>
                                          <p:spTgt spid="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67" dur="500"/>
                                        <p:tgtEl>
                                          <p:spTgt spid="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2" dur="1000" fill="hold"/>
                                        <p:tgtEl>
                                          <p:spTgt spid="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3" dur="1000" fill="hold"/>
                                        <p:tgtEl>
                                          <p:spTgt spid="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74" dur="1000"/>
                                        <p:tgtEl>
                                          <p:spTgt spid="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79" dur="500"/>
                                        <p:tgtEl>
                                          <p:spTgt spid="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de-DE" sz="42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Istovjetno u Izl 20 i Pnz 5</a:t>
            </a: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456840" y="954000"/>
            <a:ext cx="8687160" cy="5176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Osnovica: ja sam te izveo...</a:t>
            </a:r>
            <a:r>
              <a:rPr b="1" lang="de-DE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Izl </a:t>
            </a:r>
            <a:r>
              <a:rPr b="1" lang="de-DE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0,2 / Pnz 5,</a:t>
            </a:r>
            <a:r>
              <a:rPr b="1" lang="de-DE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6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Stoga nećeš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imati drugih bogova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Zato ćeš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čuvati život, brak, vlasništvo, istinu… 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996600"/>
                </a:solidFill>
                <a:effectLst/>
                <a:uFillTx/>
                <a:latin typeface="Times New Roman"/>
                <a:ea typeface="Times New Roman"/>
              </a:rPr>
              <a:t>v3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; v7: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Zabrana drugih bogova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996600"/>
                </a:solidFill>
                <a:effectLst/>
                <a:uFillTx/>
                <a:latin typeface="Times New Roman"/>
                <a:ea typeface="Times New Roman"/>
              </a:rPr>
              <a:t>v5s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; v9s: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Zabrana </a:t>
            </a:r>
            <a:r>
              <a:rPr b="1" lang="de-DE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idola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i obrazloženje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996600"/>
                </a:solidFill>
                <a:effectLst/>
                <a:uFillTx/>
                <a:latin typeface="Times New Roman"/>
                <a:ea typeface="Times New Roman"/>
              </a:rPr>
              <a:t>v7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; v11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Čuvanje Božjeg imena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996600"/>
                </a:solidFill>
                <a:effectLst/>
                <a:uFillTx/>
                <a:latin typeface="Times New Roman"/>
                <a:ea typeface="Times New Roman"/>
              </a:rPr>
              <a:t>v13-15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; v17-19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Ne ubij, ne razaraj brak, ne kradi, </a:t>
            </a:r>
            <a:br>
              <a:rPr sz="3000"/>
            </a:b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ne budi lažan svjedok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2" name="Picture 4" descr="moses"/>
          <p:cNvPicPr/>
          <p:nvPr/>
        </p:nvPicPr>
        <p:blipFill>
          <a:blip r:embed="rId1"/>
          <a:stretch/>
        </p:blipFill>
        <p:spPr>
          <a:xfrm>
            <a:off x="6850080" y="2349360"/>
            <a:ext cx="2293920" cy="4508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0" dur="indefinite" restart="never" nodeType="tmRoot">
          <p:childTnLst>
            <p:seq>
              <p:cTn id="181" dur="indefinite" nodeType="mainSeq">
                <p:childTnLst>
                  <p:par>
                    <p:cTn id="182" nodeType="clickEffect" fill="hold">
                      <p:stCondLst>
                        <p:cond delay="indefinite"/>
                      </p:stCondLst>
                      <p:childTnLst>
                        <p:par>
                          <p:cTn id="18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84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86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nodeType="clickEffect" fill="hold">
                      <p:stCondLst>
                        <p:cond delay="indefinite"/>
                      </p:stCondLst>
                      <p:childTnLst>
                        <p:par>
                          <p:cTn id="18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89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91" dur="5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nodeType="clickEffect" fill="hold">
                      <p:stCondLst>
                        <p:cond delay="indefinite"/>
                      </p:stCondLst>
                      <p:childTnLst>
                        <p:par>
                          <p:cTn id="19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9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nodeType="clickEffect" fill="hold">
                      <p:stCondLst>
                        <p:cond delay="indefinite"/>
                      </p:stCondLst>
                      <p:childTnLst>
                        <p:par>
                          <p:cTn id="19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9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nodeType="clickEffect" fill="hold">
                      <p:stCondLst>
                        <p:cond delay="indefinite"/>
                      </p:stCondLst>
                      <p:childTnLst>
                        <p:par>
                          <p:cTn id="20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0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nodeType="clickEffect" fill="hold">
                      <p:stCondLst>
                        <p:cond delay="indefinite"/>
                      </p:stCondLst>
                      <p:childTnLst>
                        <p:par>
                          <p:cTn id="20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0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resentation">
  <a:themeElements>
    <a:clrScheme name="Presentation 1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00"/>
      </a:accent1>
      <a:accent2>
        <a:srgbClr val="ff822d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ff63b1"/>
      </a:hlink>
      <a:folHlink>
        <a:srgbClr val="b2b2b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850</TotalTime>
  <Application>LibreOffice/25.2.5.2$Windows_X86_64 LibreOffice_project/03d19516eb2e1dd5d4ccd751a0d6f35f35e08022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2008-04-22T22:33:04Z</dcterms:created>
  <dc:creator>Guenther</dc:creator>
  <dc:description/>
  <dc:language>hr-HR</dc:language>
  <cp:lastModifiedBy/>
  <cp:lastPrinted>2025-10-03T19:38:54Z</cp:lastPrinted>
  <dcterms:modified xsi:type="dcterms:W3CDTF">2025-10-03T19:38:08Z</dcterms:modified>
  <cp:revision>137</cp:revision>
  <dc:subject/>
  <dc:title>Pedagoški procesi u Svetom pismu</dc:title>
</cp:coreProperties>
</file>