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8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4" r:id="rId4"/>
    <p:sldMasterId id="2147483656" r:id="rId5"/>
    <p:sldMasterId id="2147483658" r:id="rId6"/>
    <p:sldMasterId id="2147483661" r:id="rId7"/>
    <p:sldMasterId id="2147483663" r:id="rId8"/>
    <p:sldMasterId id="2147483665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/>
  <p:notesSz cx="6400800" cy="8686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26964A-8F58-427E-B5D4-EEA14BB231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62FDDDC4-5619-47FD-BE06-2D0C00F0075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C1867B-353A-4F89-8FE3-952EA33801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7108E87-F990-4AF8-8184-480234DFC48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79BEAA-432D-4E52-8F4C-C32E5E0E93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598EABC-766F-46E3-BAF1-791FB70D3C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A9EA898-A4AD-45DE-812E-4CE465CE3D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04AFCEF-38C2-4110-B56A-D71B632243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8C189F0-047C-4C49-BAAC-8A6237E9808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2BFBD39-095D-40ED-83FF-36FF9E267D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6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14.2.2019.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6F603A-C61F-430B-B453-C9F2DAAF86B3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14.2.2019.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730493-95C3-4D19-89BE-9EF43C48AD2C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1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14.2.2019.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2E7B5E-CB9E-4979-99F0-98EE7CE508AA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3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24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1D8DCF9-736F-444B-803D-C2E4D0B6BFD8}" type="datetime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26.09.25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87ACC19-3ABB-4280-996E-04EAD361A901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3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14.2.2019.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4DB2437-E56A-4B31-9674-8725E55E22A7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1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  <p:sldLayoutId id="2147483660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6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0AD5E3-CD76-463C-BFE9-9389A8FFB818}" type="datetime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26.09.25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615591-2887-4DF5-8DE7-618E389DEBC9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4040" y="1523520"/>
            <a:ext cx="7623000" cy="175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50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dt" idx="1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20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2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AF637BA-57B6-4D31-88C5-0A88618ABA50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8" name=""/>
          <p:cNvSpPr/>
          <p:nvPr/>
        </p:nvSpPr>
        <p:spPr>
          <a:xfrm>
            <a:off x="609480" y="1219320"/>
            <a:ext cx="7925040" cy="91440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59" name="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200" strike="noStrike" u="none">
              <a:solidFill>
                <a:srgbClr val="000000"/>
              </a:solidFill>
              <a:effectLst/>
              <a:uFillTx/>
              <a:latin typeface="Garamond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4520" algn="ctr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71400" algn="ctr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23840" algn="ctr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341360" algn="ctr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34136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34136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64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1042416000 w 2895120"/>
                <a:gd name="textAreaTop" fmla="*/ 0 h 6857640"/>
                <a:gd name="textAreaBottom" fmla="*/ 2468880000 h 6857640"/>
              </a:gdLst>
              <a:ahLst/>
              <a:cxnLst/>
              <a:rect l="textAreaLeft" t="textAreaTop" r="textAreaRight" b="textAreaBottom"/>
              <a:pathLst>
                <a:path w="2895600" h="6858000">
                  <a:moveTo>
                    <a:pt x="0" y="6858000"/>
                  </a:moveTo>
                  <a:lnTo>
                    <a:pt x="0" y="0"/>
                  </a:lnTo>
                  <a:lnTo>
                    <a:pt x="2895600" y="0"/>
                  </a:lnTo>
                  <a:cubicBezTo>
                    <a:pt x="117433" y="2150428"/>
                    <a:pt x="738244" y="6527483"/>
                    <a:pt x="925520" y="6858000"/>
                  </a:cubicBezTo>
                  <a:cubicBezTo>
                    <a:pt x="461955" y="6858000"/>
                    <a:pt x="0" y="6858000"/>
                    <a:pt x="0" y="685800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Garamond"/>
              </a:endParaRPr>
            </a:p>
          </p:txBody>
        </p:sp>
        <p:sp>
          <p:nvSpPr>
            <p:cNvPr id="65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wrap="none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  <a:ea typeface="Arial"/>
              </a:endParaRPr>
            </a:p>
          </p:txBody>
        </p:sp>
        <p:pic>
          <p:nvPicPr>
            <p:cNvPr id="66" name="Picture 8" descr="CITBANND"/>
            <p:cNvPicPr/>
            <p:nvPr/>
          </p:nvPicPr>
          <p:blipFill>
            <a:blip r:embed="rId3"/>
            <a:srcRect l="30665" t="0" r="5329" b="86587"/>
            <a:stretch/>
          </p:blipFill>
          <p:spPr>
            <a:xfrm>
              <a:off x="2514600" y="0"/>
              <a:ext cx="6629040" cy="137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7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216000" wrap="none" tIns="38160" bIns="3816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  <a:ea typeface="Arial"/>
              </a:endParaRPr>
            </a:p>
          </p:txBody>
        </p:sp>
        <p:grpSp>
          <p:nvGrpSpPr>
            <p:cNvPr id="68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69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2081403000 w 5781240"/>
                  <a:gd name="textAreaTop" fmla="*/ 0 h 1080"/>
                  <a:gd name="textAreaBottom" fmla="*/ 457200 h 1080"/>
                </a:gdLst>
                <a:ahLst/>
                <a:cxnLst/>
                <a:rect l="textAreaLeft" t="textAreaTop" r="textAreaRight" b="textAreaBottom"/>
                <a:pathLst>
                  <a:path w="5781675" h="1270">
                    <a:moveTo>
                      <a:pt x="0" y="0"/>
                    </a:moveTo>
                    <a:lnTo>
                      <a:pt x="5781675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Garamond"/>
                </a:endParaRPr>
              </a:p>
            </p:txBody>
          </p:sp>
          <p:grpSp>
            <p:nvGrpSpPr>
              <p:cNvPr id="70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71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  <p:sp>
              <p:nvSpPr>
                <p:cNvPr id="72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  <p:sp>
              <p:nvSpPr>
                <p:cNvPr id="73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  <p:sp>
              <p:nvSpPr>
                <p:cNvPr id="74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numCol="1" spcCol="216000" wrap="none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  <a:ea typeface="Arial"/>
                  </a:endParaRPr>
                </a:p>
              </p:txBody>
            </p:sp>
          </p:grpSp>
        </p:grpSp>
      </p:grp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4"/>
    <p:sldLayoutId id="2147483667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4000" y="1267920"/>
            <a:ext cx="7559640" cy="259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Ezrina </a:t>
            </a:r>
            <a:br>
              <a:rPr sz="5000"/>
            </a:b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politička</a:t>
            </a:r>
            <a:br>
              <a:rPr sz="5000"/>
            </a:b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duhovnost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80" name="Picture 1" descr="A picture containing text,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1532160" y="11664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Picture 6" descr="A heart with crown of thorns&#10;&#10;Description automatically generated"/>
          <p:cNvPicPr/>
          <p:nvPr/>
        </p:nvPicPr>
        <p:blipFill>
          <a:blip r:embed="rId2"/>
          <a:stretch/>
        </p:blipFill>
        <p:spPr>
          <a:xfrm>
            <a:off x="252000" y="6120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Picture 9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2812320" y="19080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"/>
          <p:cNvSpPr txBox="1"/>
          <p:nvPr/>
        </p:nvSpPr>
        <p:spPr>
          <a:xfrm>
            <a:off x="1440000" y="5602320"/>
            <a:ext cx="6522120" cy="517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„Biblija za odrasle” – 22. večer – amdg.eu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2050560" y="4076280"/>
            <a:ext cx="6949440" cy="132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Duhovni život svećenika i pismoznanca u Ezr 7-10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Picture 2" descr="ezra-reads-the-law"/>
          <p:cNvPicPr/>
          <p:nvPr/>
        </p:nvPicPr>
        <p:blipFill>
          <a:blip r:embed="rId4"/>
          <a:stretch/>
        </p:blipFill>
        <p:spPr>
          <a:xfrm>
            <a:off x="4883040" y="43560"/>
            <a:ext cx="4260960" cy="3196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10400" y="1202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Neshvatljiv problem?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542800" cy="51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spcBef>
                <a:spcPts val="567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Ženidba = vjernost Boga i naroda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567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Posvećenost predanje jednost, prianjanje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567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Tuđa žena, blud =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štovanje lažnih bogova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Baal Peora u Br 25,1-3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67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Božja riječ: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567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Rastava braka?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567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Zabrana međunarodnog?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67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Salomonov sindrom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567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Ruta, Moapka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567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Bog združi, čovjek ne rastavlja! (Mk 10,9)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5" name="Picture 11" descr="heartbible2"/>
          <p:cNvPicPr/>
          <p:nvPr/>
        </p:nvPicPr>
        <p:blipFill>
          <a:blip r:embed="rId1"/>
          <a:stretch/>
        </p:blipFill>
        <p:spPr>
          <a:xfrm>
            <a:off x="5040000" y="2459880"/>
            <a:ext cx="4140000" cy="2760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8" dur="indefinite" restart="never" nodeType="tmRoot">
          <p:childTnLst>
            <p:seq>
              <p:cTn id="179" dur="indefinite" nodeType="mainSeq">
                <p:childTnLst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4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9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4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" dur="10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9" dur="10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10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10400" y="1202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Rječnik i okolnosti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542800" cy="51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567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Odijeliti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kao u Post 1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nevjernosti – tame, grozota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67"/>
              </a:spcBef>
              <a:spcAft>
                <a:spcPts val="283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Narodi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zemalja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od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Asar Hadona (Ezr 4,2) i Asurbanipala (4,10)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567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Samarijanci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neprijatelji Hrama,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tužitelji Božjega naroda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567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iskazuje milosrđe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(Lk 10,37); jedini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zahvaljuje (17,16)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4896000" y="2880000"/>
            <a:ext cx="4248000" cy="2828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5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0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2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7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8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9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4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6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Svećenik i zakonoznanac 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Ponizan – tek u Ezr 7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riječ: </a:t>
            </a:r>
            <a:br>
              <a:rPr sz="2800"/>
            </a:b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Blagoslovljen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Bog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molitva (7,27)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Melkisedek,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Zaharija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 mu je kralj iskazao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naklonost (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חסד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hesed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Briga za Hram, uspjeh u realnoj politici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Zakon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Boga nebeskog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kraljev zakon (7,26)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Punomoć (7,21; 8,36)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4320000" y="1080000"/>
            <a:ext cx="4788360" cy="2668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7" dur="indefinite" restart="never" nodeType="tmRoot">
          <p:childTnLst>
            <p:seq>
              <p:cTn id="248" dur="indefinite" nodeType="mainSeq">
                <p:childTnLst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5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10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2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7" dur="10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8" dur="10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9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4" dur="10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5" dur="1000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6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1" dur="1000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2" dur="1000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3" dur="1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Pisar Tore 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9600" cy="487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Pisac Biblije („ja”)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usp. Lk uvod,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„mislim” (Iv 21,25)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Pismoznanac (Ezr 7,10):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proniče, vrši, poučava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Popisuje „sinova izgnanstva”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(Ezr 8)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prestupnike (Ezr 10)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Molitva i post prije pokreta: 3 dana u rijeku (8,15)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Božju zaštitu na putu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 dolasku u Jeruzalem: 3 dana odmora (8,32)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12" descr=""/>
          <p:cNvPicPr/>
          <p:nvPr/>
        </p:nvPicPr>
        <p:blipFill>
          <a:blip r:embed="rId1"/>
          <a:stretch/>
        </p:blipFill>
        <p:spPr>
          <a:xfrm>
            <a:off x="5254560" y="0"/>
            <a:ext cx="3889440" cy="3618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4" dur="indefinite" restart="never" nodeType="tmRoot">
          <p:childTnLst>
            <p:seq>
              <p:cTn id="285" dur="indefinite" nodeType="mainSeq">
                <p:childTnLst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0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10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10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9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4" dur="10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5" dur="10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6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1" dur="10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2" dur="10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3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8" dur="10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10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0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Ezra i ruka Božja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328760"/>
            <a:ext cx="8229600" cy="4836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je s </a:t>
            </a:r>
            <a:r>
              <a:rPr b="1" i="1" lang="hr-HR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rukom Božjom</a:t>
            </a:r>
            <a:r>
              <a:rPr b="1" lang="hr-HR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Ezr 7,6.9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Ruka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Boga njegova nad njim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Ezrin pogled u 7,28; 8,18.31?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ruka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Boga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mojega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nada mnom (7,28)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Boga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našega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bila je nad nama (8,18.31)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su rekli kralju u 8,22?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Ruka Boga našega je nad svima koji ga traže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vojne pratnje sretno uzlaze u Jeruzalem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Picture 10" descr="Esdras-Ezra"/>
          <p:cNvPicPr/>
          <p:nvPr/>
        </p:nvPicPr>
        <p:blipFill>
          <a:blip r:embed="rId1"/>
          <a:stretch/>
        </p:blipFill>
        <p:spPr>
          <a:xfrm>
            <a:off x="6084000" y="22320"/>
            <a:ext cx="3060000" cy="3037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1" dur="indefinite" restart="never" nodeType="tmRoot">
          <p:childTnLst>
            <p:seq>
              <p:cTn id="322" dur="indefinite" nodeType="mainSeq">
                <p:childTnLst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27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2" dur="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3" dur="500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8" dur="50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Vjernost moga Gospodina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9600" cy="487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izgleda moja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kajanje?</a:t>
            </a:r>
            <a:endParaRPr b="0" i="1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Gdje se najviše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očituje moja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nevjernost?</a:t>
            </a:r>
            <a:endParaRPr b="0" i="1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 je meni Gospodin pokazivao </a:t>
            </a: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svoju pomoć i pratnju?</a:t>
            </a:r>
            <a:endParaRPr b="0" i="1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5325480" y="1260000"/>
            <a:ext cx="3818520" cy="324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0" dur="indefinite" restart="never" nodeType="tmRoot">
          <p:childTnLst>
            <p:seq>
              <p:cTn id="351" dur="indefinite" nodeType="mainSeq">
                <p:childTnLst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56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61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6" dur="2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ctr" anchorCtr="1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chemeClr val="dk2"/>
                </a:solidFill>
                <a:effectLst/>
                <a:uFillTx/>
                <a:latin typeface="Times New Roman"/>
                <a:ea typeface="Times New Roman"/>
              </a:rPr>
              <a:t>Hajdemo u dom Gospodnji </a:t>
            </a:r>
            <a:br>
              <a:rPr sz="4800"/>
            </a:br>
            <a:r>
              <a:rPr b="1" lang="hr-HR" sz="4800" strike="noStrike" u="none">
                <a:solidFill>
                  <a:schemeClr val="dk2"/>
                </a:solidFill>
                <a:effectLst/>
                <a:uFillTx/>
                <a:latin typeface="Times New Roman"/>
                <a:ea typeface="Times New Roman"/>
              </a:rPr>
              <a:t>(Ps 122)</a:t>
            </a:r>
            <a:endParaRPr b="0" lang="hr-HR" sz="4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32" name="Content Placeholder 1" descr="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6480" y="2492280"/>
            <a:ext cx="9137520" cy="2160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chemeClr val="dk2"/>
                </a:solidFill>
                <a:effectLst/>
                <a:uFillTx/>
                <a:latin typeface="Times New Roman"/>
                <a:ea typeface="Times New Roman"/>
              </a:rPr>
              <a:t>Srce raskajano (Ps 51)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0" y="2700000"/>
            <a:ext cx="9144000" cy="198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4000" y="1267920"/>
            <a:ext cx="7559640" cy="259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Ezrina </a:t>
            </a:r>
            <a:br>
              <a:rPr sz="5000"/>
            </a:b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politička</a:t>
            </a:r>
            <a:br>
              <a:rPr sz="5000"/>
            </a:br>
            <a:r>
              <a:rPr b="1" i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duhovnost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89" name="Picture 7" descr="A picture containing text,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1532160" y="11664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8" descr="A heart with crown of thorns&#10;&#10;Description automatically generated"/>
          <p:cNvPicPr/>
          <p:nvPr/>
        </p:nvPicPr>
        <p:blipFill>
          <a:blip r:embed="rId2"/>
          <a:stretch/>
        </p:blipFill>
        <p:spPr>
          <a:xfrm>
            <a:off x="252000" y="6120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13" descr="A red heart with a white letter&#10;&#10;Description automatically generated"/>
          <p:cNvPicPr/>
          <p:nvPr/>
        </p:nvPicPr>
        <p:blipFill>
          <a:blip r:embed="rId3"/>
          <a:stretch/>
        </p:blipFill>
        <p:spPr>
          <a:xfrm>
            <a:off x="2812320" y="19080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"/>
          <p:cNvSpPr txBox="1"/>
          <p:nvPr/>
        </p:nvSpPr>
        <p:spPr>
          <a:xfrm>
            <a:off x="1440000" y="5602320"/>
            <a:ext cx="6522120" cy="517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„Biblija za odrasle” – 22. večer – amdg.eu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2050560" y="4076280"/>
            <a:ext cx="6949440" cy="132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Duhovni život svećenika i pismoznanca u Ezr 7-10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14" descr="ezra-reads-the-law"/>
          <p:cNvPicPr/>
          <p:nvPr/>
        </p:nvPicPr>
        <p:blipFill>
          <a:blip r:embed="rId4"/>
          <a:stretch/>
        </p:blipFill>
        <p:spPr>
          <a:xfrm>
            <a:off x="4883040" y="43560"/>
            <a:ext cx="4260960" cy="3196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Vjernost moga Gospodina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9600" cy="487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izgleda moja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kajanje?</a:t>
            </a:r>
            <a:endParaRPr b="0" i="1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Gdje se najviše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očituje moja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nevjernost?</a:t>
            </a:r>
            <a:endParaRPr b="0" i="1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 je meni Gospodin pokazivao svoju pomoć i pratnju?</a:t>
            </a:r>
            <a:endParaRPr b="0" i="1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5325480" y="1260000"/>
            <a:ext cx="3818520" cy="324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2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Raskajana molitva (9,6-15)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Prodorna, utjelovljena: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vrijeme večernje žrtve (9,4s)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Razderane odjeće, na koljenima,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raširenih ruku prema Bogu (9,5)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Plačući, ležeći pred Domom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Božjim (10,1)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utučenosti (opustošenost 9,3s), </a:t>
            </a:r>
            <a:br>
              <a:rPr sz="2400"/>
            </a:b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jada (5) = poniženja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Čupao kosu i bradu (9,3)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Drhtanje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pred Božjom Riječju (9,4; 10,3)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od kiše (10,9)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6300000" y="1238760"/>
            <a:ext cx="2869200" cy="3576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2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Snaga molitve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9600" cy="487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Zagovor: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se stidim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zbog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naših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grijeha” (9,6)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Bože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(2x 9,6)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7,28; 9,5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Teološka hrabrost i preciznost: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vremena otaca u krivnji (9,7)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Zbog zlodjela svojih predani, u progonstvu (9,7)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grijehom svojim pred tobom (9,15)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5014080" y="0"/>
            <a:ext cx="4129920" cy="342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1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6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1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6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1" dur="5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Metoda molitve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9600" cy="50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Dijalog: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 Božja po prorocima -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dijalog (9,11): Zemlja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nečista. </a:t>
            </a:r>
            <a:br>
              <a:rPr sz="2600"/>
            </a:b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Gnusobe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grozne, gadne stvari.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Ostavili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smo zapovijedi (9,10)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nas nije 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ostavio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(9,9)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283"/>
              </a:spcBef>
              <a:spcAft>
                <a:spcPts val="283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Realan pogled unatrag: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Ostatak i spas (4x 9,8.13-15),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život (2x 9,8s)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Milost (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חסד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kod perzijskih kraljeva: Dom Božji (9,9)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Kada?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sretnog povratka iz Babilona, ipak: ropstvo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predaje darova u Hram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5760000" y="3600"/>
            <a:ext cx="3348360" cy="4145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8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2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20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20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20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5" dur="1000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95280" y="188640"/>
            <a:ext cx="8229600" cy="93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Voditelj duhovnog </a:t>
            </a:r>
            <a:r>
              <a:rPr b="1" i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povratka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9600" cy="505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Utjecaj Ezrine molitve (Ezr 10,1)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Val kajanja u narodu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predstavnik zajednice izjavljuje u 10,2-4: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kajanje, prijedlog za Savez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prihvaćanje vodstva Ezrina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 potvrđeno u 10,5?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sveopća prisega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Ezra reagira (10,6.9.10s):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Ezra u samoći i postu (6)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okupljanje 20. 9. u Jeruzalemu (9)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C) Ezrin govor (10s): činite volju Božju, odijelite se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9" name="Picture 5" descr="800-Ezra%205People%20Praying"/>
          <p:cNvPicPr/>
          <p:nvPr/>
        </p:nvPicPr>
        <p:blipFill>
          <a:blip r:embed="rId1"/>
          <a:stretch/>
        </p:blipFill>
        <p:spPr>
          <a:xfrm>
            <a:off x="5484240" y="2474640"/>
            <a:ext cx="3659760" cy="2745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2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7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2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3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38" dur="5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3" dur="500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Obnova vjernosti 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267920"/>
            <a:ext cx="8229600" cy="48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lvl="1" marL="743040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Rezultati u Ezr 10,12-15.16s: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pozitivan odgovor (12-14)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osim iznimki (v15)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“Čišćenje” (10,16s):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Ispitivanja 1. 10. do 1. 1.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(3 mjeseca)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popis prijestupnika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(Ezr 10,18-44)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HB, LXX, Vg, Š. </a:t>
            </a: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imali su žene i djecu</a:t>
            </a: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(10,44)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KS: 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otpustili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Meritum: sklopiti Savez (10,3)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Picture 5" descr="Povezana slika"/>
          <p:cNvPicPr/>
          <p:nvPr/>
        </p:nvPicPr>
        <p:blipFill>
          <a:blip r:embed="rId1"/>
          <a:stretch/>
        </p:blipFill>
        <p:spPr>
          <a:xfrm>
            <a:off x="5403960" y="-28440"/>
            <a:ext cx="3736800" cy="4724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4" dur="indefinite" restart="never" nodeType="tmRoot">
          <p:childTnLst>
            <p:seq>
              <p:cTn id="145" dur="indefinite" nodeType="mainSeq">
                <p:childTnLst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50" dur="2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67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2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7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Application>LibreOffice/25.2.5.2$Windows_X86_64 LibreOffice_project/03d19516eb2e1dd5d4ccd751a0d6f35f35e08022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2008-12-02T22:43:24Z</dcterms:created>
  <dc:creator>Guenther</dc:creator>
  <dc:description/>
  <dc:language>hr-HR</dc:language>
  <cp:lastModifiedBy/>
  <cp:lastPrinted>2025-09-26T17:43:42Z</cp:lastPrinted>
  <dcterms:modified xsi:type="dcterms:W3CDTF">2025-09-26T17:43:14Z</dcterms:modified>
  <cp:revision>75</cp:revision>
  <dc:subject/>
  <dc:title>Ezra</dc:title>
</cp:coreProperties>
</file>