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6" r:id="rId2"/>
    <p:sldMasterId id="2147483794" r:id="rId3"/>
    <p:sldMasterId id="2147483879" r:id="rId4"/>
  </p:sldMasterIdLst>
  <p:notesMasterIdLst>
    <p:notesMasterId r:id="rId21"/>
  </p:notesMasterIdLst>
  <p:handoutMasterIdLst>
    <p:handoutMasterId r:id="rId22"/>
  </p:handoutMasterIdLst>
  <p:sldIdLst>
    <p:sldId id="340" r:id="rId5"/>
    <p:sldId id="344" r:id="rId6"/>
    <p:sldId id="374" r:id="rId7"/>
    <p:sldId id="350" r:id="rId8"/>
    <p:sldId id="360" r:id="rId9"/>
    <p:sldId id="366" r:id="rId10"/>
    <p:sldId id="367" r:id="rId11"/>
    <p:sldId id="371" r:id="rId12"/>
    <p:sldId id="362" r:id="rId13"/>
    <p:sldId id="372" r:id="rId14"/>
    <p:sldId id="368" r:id="rId15"/>
    <p:sldId id="370" r:id="rId16"/>
    <p:sldId id="369" r:id="rId17"/>
    <p:sldId id="346" r:id="rId18"/>
    <p:sldId id="373" r:id="rId19"/>
    <p:sldId id="454" r:id="rId20"/>
  </p:sldIdLst>
  <p:sldSz cx="9144000" cy="6858000" type="screen4x3"/>
  <p:notesSz cx="8686800" cy="64008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16">
          <p15:clr>
            <a:srgbClr val="A4A3A4"/>
          </p15:clr>
        </p15:guide>
        <p15:guide id="2" pos="27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4635" autoAdjust="0"/>
  </p:normalViewPr>
  <p:slideViewPr>
    <p:cSldViewPr>
      <p:cViewPr varScale="1">
        <p:scale>
          <a:sx n="88" d="100"/>
          <a:sy n="88" d="100"/>
        </p:scale>
        <p:origin x="6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996" y="-102"/>
      </p:cViewPr>
      <p:guideLst>
        <p:guide orient="horz" pos="2016"/>
        <p:guide pos="27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96F0764-67D1-0210-2B06-B642019FE1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hr-HR" alt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6E438E3-FC94-E0D9-74D0-F9FD280F65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19663" y="0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1C27B3C5-4AA6-4666-BB8F-29D79AA02B03}" type="datetime1">
              <a:rPr lang="hr-HR" altLang="en-US"/>
              <a:pPr/>
              <a:t>30.5.2025.</a:t>
            </a:fld>
            <a:r>
              <a:rPr lang="hr-HR" altLang="en-US"/>
              <a:t>.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F39A2A15-5F2A-8CE5-CF71-8534ECF8D3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r>
              <a:rPr lang="hr-HR" altLang="en-US"/>
              <a:t>amdg.eu</a:t>
            </a:r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E208CCF7-1AD5-3FA0-BC11-C687B3A1DED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99684167-137E-4EEA-B977-AFAF0D863C5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7D982C7-8972-59EA-F8DA-BA7BA02CB7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r>
              <a:rPr lang="hr-HR" altLang="en-US"/>
              <a:t>ferbt1_006fer_bt03.ppt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355E5FE-5B5D-F6C0-0D3C-E39BB24449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919663" y="0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AEA671BB-0184-46FE-8FF7-4A89163FF769}" type="datetime1">
              <a:rPr lang="hr-HR" altLang="en-US"/>
              <a:pPr/>
              <a:t>30.5.2025.</a:t>
            </a:fld>
            <a:r>
              <a:rPr lang="hr-HR" altLang="en-US"/>
              <a:t>06.11.12.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EA64E45F-B1C4-7E0D-D36D-F5BABC65C1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4788" y="479425"/>
            <a:ext cx="3201987" cy="2401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9E00910-3860-1A6C-A53B-E9802C639A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8363" y="3040063"/>
            <a:ext cx="69500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Textmasterformate durch Klicken bearbeiten</a:t>
            </a:r>
          </a:p>
          <a:p>
            <a:pPr lvl="1"/>
            <a:r>
              <a:rPr lang="hr-HR" noProof="0"/>
              <a:t>Zweite Ebene</a:t>
            </a:r>
          </a:p>
          <a:p>
            <a:pPr lvl="2"/>
            <a:r>
              <a:rPr lang="hr-HR" noProof="0"/>
              <a:t>Dritte Ebene</a:t>
            </a:r>
          </a:p>
          <a:p>
            <a:pPr lvl="3"/>
            <a:r>
              <a:rPr lang="hr-HR" noProof="0"/>
              <a:t>Vierte Ebene</a:t>
            </a:r>
          </a:p>
          <a:p>
            <a:pPr lvl="4"/>
            <a:r>
              <a:rPr lang="hr-HR" noProof="0"/>
              <a:t>Fünfte Ebene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A45D74B-AAD7-DA47-8340-F8F207CC9C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r>
              <a:rPr lang="hr-HR" altLang="en-US"/>
              <a:t>amdg.eu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7B6751B3-219F-C6FB-21F5-2B8B3663A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97A28D27-C09B-4183-8640-DBAA3F10F1DC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3D5AE96-7DF3-8360-7878-668FD491B7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1247F95-E152-42A1-AFE4-90E3A5EB9582}" type="datetime1">
              <a:rPr lang="hr-HR" altLang="en-US"/>
              <a:pPr/>
              <a:t>30.5.2025.</a:t>
            </a:fld>
            <a:r>
              <a:rPr lang="hr-HR" altLang="en-US"/>
              <a:t>06.11.12.</a:t>
            </a: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4C142DD4-28B6-1875-1FA6-99D7BDE73A9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765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37" tIns="43069" rIns="86137" bIns="43069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1100"/>
              <a:t>ferbt1_12_012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6002318D-C6E0-6ED3-48FC-8AC322B3F2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919663" y="0"/>
            <a:ext cx="3765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37" tIns="43069" rIns="86137" bIns="43069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en-US" sz="1100"/>
              <a:t>15.01.13.</a:t>
            </a:r>
          </a:p>
        </p:txBody>
      </p:sp>
      <p:sp>
        <p:nvSpPr>
          <p:cNvPr id="135172" name="Rectangle 6">
            <a:extLst>
              <a:ext uri="{FF2B5EF4-FFF2-40B4-BE49-F238E27FC236}">
                <a16:creationId xmlns:a16="http://schemas.microsoft.com/office/drawing/2014/main" id="{E4BDE459-1E1D-B7DB-B7A2-8E0B9050E4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37" tIns="43069" rIns="86137" bIns="43069" anchor="b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1100"/>
              <a:t>amdg.eu</a:t>
            </a:r>
          </a:p>
        </p:txBody>
      </p:sp>
      <p:sp>
        <p:nvSpPr>
          <p:cNvPr id="135173" name="Rectangle 7">
            <a:extLst>
              <a:ext uri="{FF2B5EF4-FFF2-40B4-BE49-F238E27FC236}">
                <a16:creationId xmlns:a16="http://schemas.microsoft.com/office/drawing/2014/main" id="{907E8D68-5339-4883-A8EF-E90DF8617A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37" tIns="43069" rIns="86137" bIns="43069" anchor="b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ACEDB1B-2AC0-4A64-9B92-D6374EF38BB9}" type="slidenum">
              <a:rPr lang="hr-HR" altLang="en-US" sz="1100"/>
              <a:pPr algn="r" eaLnBrk="1" hangingPunct="1"/>
              <a:t>1</a:t>
            </a:fld>
            <a:endParaRPr lang="hr-HR" altLang="en-US" sz="1100"/>
          </a:p>
        </p:txBody>
      </p:sp>
      <p:sp>
        <p:nvSpPr>
          <p:cNvPr id="135174" name="Rectangle 2">
            <a:extLst>
              <a:ext uri="{FF2B5EF4-FFF2-40B4-BE49-F238E27FC236}">
                <a16:creationId xmlns:a16="http://schemas.microsoft.com/office/drawing/2014/main" id="{C6284201-6161-E310-9002-F25A35B855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765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46" tIns="43073" rIns="86146" bIns="43073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1100"/>
              <a:t>ferbt1_10.ppt</a:t>
            </a:r>
          </a:p>
        </p:txBody>
      </p:sp>
      <p:sp>
        <p:nvSpPr>
          <p:cNvPr id="135175" name="Rectangle 3">
            <a:extLst>
              <a:ext uri="{FF2B5EF4-FFF2-40B4-BE49-F238E27FC236}">
                <a16:creationId xmlns:a16="http://schemas.microsoft.com/office/drawing/2014/main" id="{A988542B-0D38-B004-5F8B-294CBAB34E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919663" y="0"/>
            <a:ext cx="3765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46" tIns="43073" rIns="86146" bIns="43073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en-US" sz="1100"/>
              <a:t>22.05.12.</a:t>
            </a:r>
          </a:p>
        </p:txBody>
      </p:sp>
      <p:sp>
        <p:nvSpPr>
          <p:cNvPr id="135176" name="Rectangle 6">
            <a:extLst>
              <a:ext uri="{FF2B5EF4-FFF2-40B4-BE49-F238E27FC236}">
                <a16:creationId xmlns:a16="http://schemas.microsoft.com/office/drawing/2014/main" id="{E781DC5E-4F73-8075-2AFD-35C91FEF4E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46" tIns="43073" rIns="86146" bIns="43073" anchor="b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1100"/>
              <a:t>http://amdg.eu/fer-bt1</a:t>
            </a:r>
          </a:p>
        </p:txBody>
      </p:sp>
      <p:sp>
        <p:nvSpPr>
          <p:cNvPr id="135177" name="Rectangle 7">
            <a:extLst>
              <a:ext uri="{FF2B5EF4-FFF2-40B4-BE49-F238E27FC236}">
                <a16:creationId xmlns:a16="http://schemas.microsoft.com/office/drawing/2014/main" id="{A54292D5-E558-203B-C6BF-96AC875A33B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46" tIns="43073" rIns="86146" bIns="43073" anchor="b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5F4A57A-E99A-4BBD-95B6-C5B2B8A26C12}" type="slidenum">
              <a:rPr lang="hr-HR" altLang="en-US" sz="1100"/>
              <a:pPr algn="r" eaLnBrk="1" hangingPunct="1"/>
              <a:t>1</a:t>
            </a:fld>
            <a:endParaRPr lang="hr-HR" altLang="en-US" sz="1100"/>
          </a:p>
        </p:txBody>
      </p:sp>
      <p:sp>
        <p:nvSpPr>
          <p:cNvPr id="135178" name="Rectangle 2">
            <a:extLst>
              <a:ext uri="{FF2B5EF4-FFF2-40B4-BE49-F238E27FC236}">
                <a16:creationId xmlns:a16="http://schemas.microsoft.com/office/drawing/2014/main" id="{4C049FB9-8201-4D15-0FE5-D997BE5D4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3200" y="479425"/>
            <a:ext cx="3200400" cy="2400300"/>
          </a:xfrm>
          <a:ln/>
        </p:spPr>
      </p:sp>
      <p:sp>
        <p:nvSpPr>
          <p:cNvPr id="135179" name="Rectangle 3">
            <a:extLst>
              <a:ext uri="{FF2B5EF4-FFF2-40B4-BE49-F238E27FC236}">
                <a16:creationId xmlns:a16="http://schemas.microsoft.com/office/drawing/2014/main" id="{842B9312-ED39-42D3-B002-81EA2A261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86146" tIns="43073" rIns="86146" bIns="43073"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6EF-8277-F516-495D-A851C129A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29D16B4-28F5-E6D6-B6A2-5146D6448A2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47F95-E152-42A1-AFE4-90E3A5EB9582}" type="datetime1"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30.5.2025.</a:t>
            </a:fld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06.11.12.</a:t>
            </a: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9A11F8AB-3B49-9195-8CAF-67323F92BE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765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37" tIns="43069" rIns="86137" bIns="43069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ferbt1_12_012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A3E9CF02-DA42-80F2-04EF-7FDA604089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919663" y="0"/>
            <a:ext cx="3765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37" tIns="43069" rIns="86137" bIns="43069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15.01.13.</a:t>
            </a:r>
          </a:p>
        </p:txBody>
      </p:sp>
      <p:sp>
        <p:nvSpPr>
          <p:cNvPr id="135172" name="Rectangle 6">
            <a:extLst>
              <a:ext uri="{FF2B5EF4-FFF2-40B4-BE49-F238E27FC236}">
                <a16:creationId xmlns:a16="http://schemas.microsoft.com/office/drawing/2014/main" id="{8AAE6840-74F6-B066-E576-47C8C748F6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37" tIns="43069" rIns="86137" bIns="43069" anchor="b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amdg.eu</a:t>
            </a:r>
          </a:p>
        </p:txBody>
      </p:sp>
      <p:sp>
        <p:nvSpPr>
          <p:cNvPr id="135173" name="Rectangle 7">
            <a:extLst>
              <a:ext uri="{FF2B5EF4-FFF2-40B4-BE49-F238E27FC236}">
                <a16:creationId xmlns:a16="http://schemas.microsoft.com/office/drawing/2014/main" id="{1971BF29-24B6-AD50-6333-B08EEB12A1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37" tIns="43069" rIns="86137" bIns="43069" anchor="b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CEDB1B-2AC0-4A64-9B92-D6374EF38BB9}" type="slidenum"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174" name="Rectangle 2">
            <a:extLst>
              <a:ext uri="{FF2B5EF4-FFF2-40B4-BE49-F238E27FC236}">
                <a16:creationId xmlns:a16="http://schemas.microsoft.com/office/drawing/2014/main" id="{3A39FE24-5659-496D-B761-D5FBF8E61F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765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46" tIns="43073" rIns="86146" bIns="43073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ferbt1_10.ppt</a:t>
            </a:r>
          </a:p>
        </p:txBody>
      </p:sp>
      <p:sp>
        <p:nvSpPr>
          <p:cNvPr id="135175" name="Rectangle 3">
            <a:extLst>
              <a:ext uri="{FF2B5EF4-FFF2-40B4-BE49-F238E27FC236}">
                <a16:creationId xmlns:a16="http://schemas.microsoft.com/office/drawing/2014/main" id="{97E26816-8510-0131-4E1F-8290B6B52F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919663" y="0"/>
            <a:ext cx="3765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46" tIns="43073" rIns="86146" bIns="43073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22.05.12.</a:t>
            </a:r>
          </a:p>
        </p:txBody>
      </p:sp>
      <p:sp>
        <p:nvSpPr>
          <p:cNvPr id="135176" name="Rectangle 6">
            <a:extLst>
              <a:ext uri="{FF2B5EF4-FFF2-40B4-BE49-F238E27FC236}">
                <a16:creationId xmlns:a16="http://schemas.microsoft.com/office/drawing/2014/main" id="{C05BA9C6-E75F-FDA5-F9C3-D39E6C4433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46" tIns="43073" rIns="86146" bIns="43073" anchor="b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http://amdg.eu/fer-bt1</a:t>
            </a:r>
          </a:p>
        </p:txBody>
      </p:sp>
      <p:sp>
        <p:nvSpPr>
          <p:cNvPr id="135177" name="Rectangle 7">
            <a:extLst>
              <a:ext uri="{FF2B5EF4-FFF2-40B4-BE49-F238E27FC236}">
                <a16:creationId xmlns:a16="http://schemas.microsoft.com/office/drawing/2014/main" id="{B06CE2A6-E2E9-FA1A-C341-EF2F5556F3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46" tIns="43073" rIns="86146" bIns="43073" anchor="b"/>
          <a:lstStyle>
            <a:lvl1pPr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4A57A-E99A-4BBD-95B6-C5B2B8A26C12}" type="slidenum"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178" name="Rectangle 2">
            <a:extLst>
              <a:ext uri="{FF2B5EF4-FFF2-40B4-BE49-F238E27FC236}">
                <a16:creationId xmlns:a16="http://schemas.microsoft.com/office/drawing/2014/main" id="{2A00FC4C-0F33-40BF-0DDE-FC26C833C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3200" y="479425"/>
            <a:ext cx="3200400" cy="2400300"/>
          </a:xfrm>
          <a:ln/>
        </p:spPr>
      </p:sp>
      <p:sp>
        <p:nvSpPr>
          <p:cNvPr id="135179" name="Rectangle 3">
            <a:extLst>
              <a:ext uri="{FF2B5EF4-FFF2-40B4-BE49-F238E27FC236}">
                <a16:creationId xmlns:a16="http://schemas.microsoft.com/office/drawing/2014/main" id="{0A23AB79-08FA-30D3-2567-F503709B5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86146" tIns="43073" rIns="86146" bIns="43073"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8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F1BD5F5D-3334-9427-0BFC-303B0D255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C5BC17B4-DEBB-E24C-41E0-78C443092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F7FEE-200B-362D-3D78-98EF88FB3F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BCEC0-47C5-E96E-E552-9A23F618B7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27F2B8-96D1-46EE-8FB0-55935FF0839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2680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E5F032-5818-B4B9-B6CF-E545801A5C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18CF38-1D3A-0619-4E3B-2D92D24FFB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4F951B-BC85-4B06-B047-02ADC6256519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954BBF4-740B-34A7-CF6C-AF8FCF57521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DE24969-8784-4295-BE32-271762C74E19}" type="datetimeFigureOut">
              <a:rPr lang="hr-HR" altLang="en-US"/>
              <a:pPr/>
              <a:t>30.5.2025.</a:t>
            </a:fld>
            <a:r>
              <a:rPr lang="hr-HR" altLang="en-U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422984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AB1E82-7F04-9DAC-322B-568675128D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7A16B1-815D-BDBF-FBBB-1926338A68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B08D87-DCBF-4A00-AED2-89ED16146ED7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7A50005-8D92-A783-3757-D8DA0290CF0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D9B1B30-B7C2-4A10-A6A6-CB16EFCE6114}" type="datetimeFigureOut">
              <a:rPr lang="hr-HR" altLang="en-US"/>
              <a:pPr/>
              <a:t>30.5.2025.</a:t>
            </a:fld>
            <a:r>
              <a:rPr lang="hr-HR" altLang="en-U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178616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E5140C-5B8D-B4CF-90FC-16F12D87EA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226738-4F84-DC0D-A5F4-87DADCFD7B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D484A-08BD-4A51-9FC6-425C565872E1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0C476F0-AE2B-A800-4C38-D7C9CECE98B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21119E-31F4-4BAF-8900-1DAFE8F92D2E}" type="datetimeFigureOut">
              <a:rPr lang="hr-HR" altLang="en-US"/>
              <a:pPr/>
              <a:t>30.5.2025.</a:t>
            </a:fld>
            <a:r>
              <a:rPr lang="hr-HR" altLang="en-U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311054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CED226-F170-4A39-7735-D9C36FC750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1D74C3-A91A-4F4E-BC9C-E937E81C4E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153A8-0C6B-4061-8C88-35C7294195AD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04F19DB-6A3B-71D1-A90E-62064340A31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80546DE-96E9-43D4-9A36-F2FF60FF913F}" type="datetimeFigureOut">
              <a:rPr lang="hr-HR" altLang="en-US"/>
              <a:pPr/>
              <a:t>30.5.2025.</a:t>
            </a:fld>
            <a:r>
              <a:rPr lang="hr-HR" altLang="en-U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280706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1FCFC4-17F4-A34C-C87B-C5929B6195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354DA-2583-4E06-8BAD-F2D590C76F5C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BC0DC5-959C-0376-CDF6-4CA3169A9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437E22-97F1-5D4C-AF5B-5D2617FCA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1F590-6321-41D0-9027-530157A650F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858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D9DE31-D5D7-E461-DEEB-6D617379C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6D58D-A03E-4373-BB09-F63C17AC5AC5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A2BAE2-57B6-3092-7221-C2CFF9636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F27D45-1CDA-E541-31DD-14C237DED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DF237-6744-4628-9257-6C5102F2175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8610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4A1639-1854-ED88-1081-E73CDA0E0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360A7-C030-44E5-BBFE-1D55FB49A168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2A65DE-9710-7A2A-F129-059285C9E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91B079-70C7-F3D0-EA4F-797FA6200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613B9-567B-4E9D-A218-8E715099297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7542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206CA-C544-D63A-9ADC-D2D230A06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CE7EB-C86C-4934-9A40-C4FD0A1FC146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F0826-3A5C-80B1-6B64-164CA2580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C58B9-8706-AADC-CB73-18F3FBB6F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78A47-2979-488B-8AA0-728B5CC5272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1977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DEEA86-ADB9-0BBA-ED9B-8C7C1A9164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02EA9-4B4B-41DF-A8AA-78A8DFB53F83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E93832-7069-FDA5-F755-516449CBC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5BEE5D-C77A-2410-6E22-AD4F9F56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498C8-30CE-489E-ACE9-3E6DCC48489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34044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7E3CD7-855E-5C07-6BD0-1740DE13F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48B6B-9072-4592-8B2B-9AE5230B2047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58FD8D-085A-A6AE-7ECD-66847599A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EAF222-EE0A-D7CF-40CE-A8F2F8FFE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E328C-55B6-48B5-8E24-E0E600C4165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5820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651662-8575-406F-D78A-88B8A20EED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950321-4D04-EE8A-D929-0DF3988104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D23E71-4CAE-4D1F-A6D8-5DA22235152D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B0FD3CF-77EF-5529-B557-0064CE282A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4C5EB99-874C-4F38-8568-32535A6271E9}" type="datetimeFigureOut">
              <a:rPr lang="hr-HR" altLang="en-US"/>
              <a:pPr/>
              <a:t>30.5.2025.</a:t>
            </a:fld>
            <a:r>
              <a:rPr lang="hr-HR" altLang="en-US"/>
              <a:t>07.01.13.03.11.13</a:t>
            </a:r>
          </a:p>
        </p:txBody>
      </p:sp>
    </p:spTree>
    <p:extLst>
      <p:ext uri="{BB962C8B-B14F-4D97-AF65-F5344CB8AC3E}">
        <p14:creationId xmlns:p14="http://schemas.microsoft.com/office/powerpoint/2010/main" val="2515345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107E12-A652-C79C-D9F2-C933BFC783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AD2B1-771C-4385-BEFA-89EDCB9242FC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A015DB-FED3-B554-309E-935129A36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474BFA-58AD-299E-67A3-5681A00B2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E5398-5CC9-434B-BD08-7A87354BEB8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54030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5A233-F4DE-825A-8419-AFC17D8E4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3A71A-D28C-4C83-8180-C2C16BF0F240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08EE84-6D38-A99C-7A60-B95506551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40E30-E2EF-9D4E-61F8-0C303270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EA2FE-23C3-41FA-8DA7-473E929F5E3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99740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1D3E2-233B-2D66-DE39-E9A348E5E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53976-F046-43A7-9217-1D9CDBF488B8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6E701-3C7C-842D-9966-9BC554290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8D7FB-7B6C-E3ED-116D-8EDCCD5C5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2FA3F-9916-48BC-84FC-679D9B958B0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7671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BF62B2-AE76-8774-C61D-BFCD890BB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7372B-2471-4162-8BED-DC06893FC184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F9E4C-149E-AE4C-3C73-EF0DFDBD3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10C0B6-7370-93D8-A181-4D574219A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7350C-2977-4585-9725-7BF9C988CBA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56015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258FF-DD0B-6D87-4030-CFC3C49CC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BA506-4E89-4181-90A1-67E20D7B2BB0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2EF1D7-6421-9742-4928-B42F9D9E2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D54A04-7B75-FE4A-D81A-929571E42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43991-6C32-456A-8859-177E7DB0E73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65277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08F8-826B-C666-B002-390A8F429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48F15-EAA3-88D1-67B2-4AE555E7D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EB2F7-EDAA-2AA9-B9B8-B5B8452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A930D-4452-46B7-AB27-5C1EFA74DF75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D276C-0AAB-AF73-D510-3771A2EC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96777-3747-8087-FBC1-E6EB279B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76127-712E-43FE-BC56-7A4A8ED8417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61026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FEAF-5ECF-B0AA-5A2B-9164E98E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2041-990F-B4CE-D3ED-59B0E00F2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BE1F-091E-7779-D54B-707B8FFB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C2DF1-4BAD-461A-AA68-4F11FCC9C362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F558B-A82B-C28C-720C-0DB7FA32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5BF36-CEBC-BD3B-9355-B170D434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052E4-48C3-45FD-97BE-CC4E7D8234B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89402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8501-823A-90BA-F11C-F9887BE0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F405-7018-E466-DB59-D7891A842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753EF-18D7-7CC5-283E-00FD0CD4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9B79CE-7CAF-4433-9D83-1D487A2F4F6E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08B37-736A-2FFA-DBE4-45347448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0C19-4A9B-F3A5-357A-C2B440ED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A9D5F-9431-4EDF-B256-89E7E26E2CF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4613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D8DD-8D9C-66E6-2BDD-070151B3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A1C1-BE03-C3BB-AE58-A331B0438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CD994-96F4-3989-5103-4DA3E33C2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61D08-7951-AA98-2963-D4C947B4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D9141-9F49-4815-AF2C-E9834BDEEACF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9F2CC-0E98-F3F2-2A41-9DBC84D0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64C6F-BF74-329F-C9D1-D49282DE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36F33-08F0-4200-9339-B7EFF76F21F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99173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167A-8BBA-21E1-3C91-911450F2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75399-206A-C5AF-8453-B0B0F98C1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9D340-9532-D11A-3C15-E5A49664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68295-553C-512D-BF8E-E97814C1C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55BF6-D284-62BD-3DF9-60F4FEB79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5672D9-5513-AA5C-E0B0-3603A739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B9A6-017D-4B9B-AE7E-65DE1D275DA9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83584-67D4-3385-C302-27C2D2EB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854EB-E619-206F-3FE2-C2FFBE38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38404-6D04-417D-B661-C60531E1A9E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09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2DE389-3896-7FB7-7AB9-EBD3938DC7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C0C009-329B-14A4-CBD2-DDEE5ECBD5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A72E-7462-481D-BA46-80432B1BE70C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BCA105D-D8E8-1D60-BBE0-B2F7A4149D3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0535F-4BB7-467C-9A22-2280C29D7C0E}" type="datetimeFigureOut">
              <a:rPr lang="hr-HR" altLang="en-US"/>
              <a:pPr/>
              <a:t>30.5.2025.</a:t>
            </a:fld>
            <a:r>
              <a:rPr lang="hr-HR" altLang="en-US"/>
              <a:t>07.01.13.05.11.13</a:t>
            </a:r>
          </a:p>
        </p:txBody>
      </p:sp>
    </p:spTree>
    <p:extLst>
      <p:ext uri="{BB962C8B-B14F-4D97-AF65-F5344CB8AC3E}">
        <p14:creationId xmlns:p14="http://schemas.microsoft.com/office/powerpoint/2010/main" val="490478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C180A-1237-A633-E46A-A8E45264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4B449-1243-7C3E-E675-950DCC0C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07B43-C286-40A9-8180-28472C56A8A2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335D9-8975-132D-E232-86F7CC64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0BE17-5A87-13AE-7F29-5A9F360D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D077E-8693-4A0F-8457-18C9FE4B5BC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79030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649A9-3E55-BE59-75D4-CAA281DC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44E9A-FF77-49BA-9656-326C1C4BABCD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4BE6A-CE8A-25FC-12AD-5C9E1C80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7967A-0773-816F-94EB-C707F7CB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42D17-4553-40DC-929E-D83007EACB0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30941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2337-A8B2-0B89-B293-FEB0096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AA1C2-CE4E-84FC-F090-F8B6A7300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7F53E-67C9-CC19-8B2A-156C5C3FD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DD4A3-9379-972B-8F9D-FAF8EFBF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EC7AD-0F1A-4E46-BC64-2759119D2CC6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1BA5F-2AA5-61DC-E574-898B2D3C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CED34-C522-FDC1-DEFD-AB7A758F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ADD36-CF2A-4826-9BFC-AEBE9548AE1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43806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85764-F12F-35B4-2132-D628B05D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3B43A-58C4-D8FC-072E-061EEE451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C8D2D-8404-5C2E-91BC-D3BF20065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37285-40B8-A063-1E70-015911BD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64DA4-E96F-4182-BDDF-A2D6436B72FA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64A4F-B0BB-B034-6A55-9EEEF297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AF947-3C68-0BA6-2AEF-D9CA9CF6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16E08-D365-498E-A41B-931D4F8AC8F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19403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9DB5-35E9-0BE1-85BD-98296536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34FE7-E9D8-BB0B-9CD2-E0AB6E538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50D0F-D74B-0C7B-4BD7-B2F06993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E857C-F58B-4151-8E68-F59A468F287D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3EBB0-8A57-2A77-E3B3-E38571C1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DE344-431E-BA7D-C400-49ABF18E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6EFE7-E212-473A-9361-645F7144648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48886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74F19-4B41-710E-1CA0-923947C35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13D14-B471-5828-C2BA-3FA9C7C39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2E111-8F88-B408-19A9-E9C007F8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944D0-B58D-4CE3-BF3F-46367A27BB8B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911F-581B-843B-F649-B12494CB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507FB-E49B-9520-36E5-9598101D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1F906-19C7-4E76-95A2-78D5CBBCCC1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79454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2193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938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45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83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81276-9D99-A9FE-30D4-6AF90035E2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AB603E-8132-152B-19E6-C2BEFFF3CB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E74E3-D523-4A28-B417-DAB1C219C1B0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21F9499-36DC-C913-A5BD-8DA3759D7A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AB51D-4037-4DAF-974F-FF91030D64E2}" type="datetimeFigureOut">
              <a:rPr lang="hr-HR" altLang="en-US"/>
              <a:pPr/>
              <a:t>30.5.2025.</a:t>
            </a:fld>
            <a:r>
              <a:rPr lang="hr-HR" altLang="en-US"/>
              <a:t>07.01.13.05.11.13</a:t>
            </a:r>
          </a:p>
        </p:txBody>
      </p:sp>
    </p:spTree>
    <p:extLst>
      <p:ext uri="{BB962C8B-B14F-4D97-AF65-F5344CB8AC3E}">
        <p14:creationId xmlns:p14="http://schemas.microsoft.com/office/powerpoint/2010/main" val="1106559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9486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814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790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85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733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3454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13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40E75B-29B6-A80D-B5BD-8742755BAB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1EE41D4-2DA8-B38A-E314-895B25B846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8AC1-46BF-4F2B-A786-67879175D974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633E62F-7B41-A0AE-8F4B-EB22F4AE46B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DF48F-384B-4857-9096-6181EE59AA23}" type="datetimeFigureOut">
              <a:rPr lang="hr-HR" altLang="en-US"/>
              <a:pPr/>
              <a:t>30.5.2025.</a:t>
            </a:fld>
            <a:r>
              <a:rPr lang="hr-HR" altLang="en-US"/>
              <a:t>07.01.13.05.11.13</a:t>
            </a:r>
          </a:p>
        </p:txBody>
      </p:sp>
    </p:spTree>
    <p:extLst>
      <p:ext uri="{BB962C8B-B14F-4D97-AF65-F5344CB8AC3E}">
        <p14:creationId xmlns:p14="http://schemas.microsoft.com/office/powerpoint/2010/main" val="153997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F5C868-582A-137F-15B3-46A9B2F138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amdg.eu - ferbt1_006.ppt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9F85CA-419D-91DB-5ED0-4A7428CC6E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6BC25-D646-46AA-A004-3D0D054908EF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7FE8F99-2B08-B151-A322-2226C5BEAE7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31A746F-75DA-4654-B95F-5E3A1483BCB0}" type="datetimeFigureOut">
              <a:rPr lang="hr-HR" altLang="en-US"/>
              <a:pPr/>
              <a:t>30.5.2025.</a:t>
            </a:fld>
            <a:r>
              <a:rPr lang="hr-HR" altLang="en-US"/>
              <a:t>07.01.13.05.11.13</a:t>
            </a:r>
          </a:p>
        </p:txBody>
      </p:sp>
    </p:spTree>
    <p:extLst>
      <p:ext uri="{BB962C8B-B14F-4D97-AF65-F5344CB8AC3E}">
        <p14:creationId xmlns:p14="http://schemas.microsoft.com/office/powerpoint/2010/main" val="23957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3182D4F-0AE3-397C-B13D-EA25781039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amdg.eu - ferbt1_006.ppt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9BF9F43-6686-8E49-67A9-20C5EEE029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F3981B-88C9-4356-940E-50F69FBFD811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921A09-5602-AB75-C6B9-48614884D5C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FA443B3-11B8-4302-9984-453FDD825166}" type="datetimeFigureOut">
              <a:rPr lang="hr-HR" altLang="en-US"/>
              <a:pPr/>
              <a:t>30.5.2025.</a:t>
            </a:fld>
            <a:r>
              <a:rPr lang="hr-HR" altLang="en-U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141482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9EFC92-2A08-99C3-D5A0-69A8A68EA5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98488-174F-AD5B-0383-2428D2B56B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807DBD-6F5E-4D7B-887E-638874E7345A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0CD558E-2344-5692-4967-272D874088A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99295A0-77B7-4313-925F-6E2D4654DD1C}" type="datetimeFigureOut">
              <a:rPr lang="hr-HR" altLang="en-US"/>
              <a:pPr/>
              <a:t>30.5.2025.</a:t>
            </a:fld>
            <a:r>
              <a:rPr lang="hr-HR" altLang="en-U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314570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FA876-498A-893C-E0FF-848E909681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598C96-20BE-C9FF-0A6C-ADF90F1BEC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F40907-F556-45D8-AC51-2CA6A67935F8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F225DC0-45EC-E8C7-9B29-709DBE1DE20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8D30396-3FF3-459F-B97B-3D67014B6F60}" type="datetimeFigureOut">
              <a:rPr lang="hr-HR" altLang="en-US"/>
              <a:pPr/>
              <a:t>30.5.2025.</a:t>
            </a:fld>
            <a:r>
              <a:rPr lang="hr-HR" altLang="en-U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266950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DF9F22-5CD2-DB63-4A5F-2BB8E65F2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3CC880-0FC8-AD2B-C712-027B512BC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EA895217-6704-C525-5787-F454CBC422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anose="02020404030301010803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AE12A081-DB5C-2086-2EAE-37BF4DD38B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6BF5D676-3062-453D-B488-7E2E044A1C3C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101383" name="Freeform 7">
            <a:extLst>
              <a:ext uri="{FF2B5EF4-FFF2-40B4-BE49-F238E27FC236}">
                <a16:creationId xmlns:a16="http://schemas.microsoft.com/office/drawing/2014/main" id="{98117770-4CAC-2A64-6107-784721491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1384" name="Line 8">
            <a:extLst>
              <a:ext uri="{FF2B5EF4-FFF2-40B4-BE49-F238E27FC236}">
                <a16:creationId xmlns:a16="http://schemas.microsoft.com/office/drawing/2014/main" id="{F1329C2C-4572-60AD-F3DF-195342162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78CC53CD-A512-7019-A6D3-89685D1EEE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60944DD6-9095-428A-889C-4DE595F3AA0D}" type="datetimeFigureOut">
              <a:rPr lang="hr-HR" altLang="en-US"/>
              <a:pPr/>
              <a:t>30.5.2025.</a:t>
            </a:fld>
            <a:r>
              <a:rPr lang="hr-HR" altLang="en-US"/>
              <a:t>07.01.13.05.11.13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00" r:id="rId3"/>
    <p:sldLayoutId id="2147483801" r:id="rId4"/>
    <p:sldLayoutId id="2147483802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6214A54D-A444-5CCE-79E0-604AD421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Shruti" pitchFamily="34" charset="0"/>
              <a:cs typeface="Times New Roman" pitchFamily="18" charset="0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BAA895AD-F0B6-9D10-4068-6E3116388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Shruti" pitchFamily="34" charset="0"/>
              <a:cs typeface="Times New Roman" pitchFamily="18" charset="0"/>
            </a:endParaRPr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14EF0F75-F219-0953-FCC2-CFA847BCA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495BDDF2-315C-C788-F280-7B5665922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8A958C4-E03F-FCF9-5964-841CA77C08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anose="02020404030301010803" pitchFamily="18" charset="0"/>
              </a:defRPr>
            </a:lvl1pPr>
          </a:lstStyle>
          <a:p>
            <a:fld id="{FC30F2F1-CE0E-4428-A47B-A9DE2FC3EA0A}" type="datetimeFigureOut">
              <a:rPr lang="hr-HR" altLang="en-US"/>
              <a:pPr/>
              <a:t>30.5.2025.</a:t>
            </a:fld>
            <a:r>
              <a:rPr lang="hr-HR" altLang="en-US"/>
              <a:t>07.01.13.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9793C03-50A2-4536-3ED4-908B6B3A01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anose="02020404030301010803" pitchFamily="18" charset="0"/>
              </a:defRPr>
            </a:lvl1pPr>
          </a:lstStyle>
          <a:p>
            <a:endParaRPr lang="hr-HR" alt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966D4BD-9A4A-03A9-6E69-FBEF6CC59F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102B8C8F-24D0-42F2-8F08-AE28478382F4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A5214FF7-2C5D-9CB9-45B2-8705F584F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A8B94F7B-2F2D-795B-C40D-FB382D9E6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69F86DF-481D-26D5-D3B6-779200E3E7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6D31314C-C5D1-4072-A6D4-AF00B8A11C78}" type="datetimeFigureOut">
              <a:rPr lang="sr-Latn-CS" altLang="en-US"/>
              <a:pPr/>
              <a:t>30.5.2025.</a:t>
            </a:fld>
            <a:r>
              <a:rPr lang="hr-HR" altLang="en-US"/>
              <a:t>15.01.13.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6C43A43A-B6DF-78ED-CBD6-F78505937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hr-HR" altLang="en-US"/>
              <a:t>ferbt1_12_012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B391D86E-BDD1-43AB-1CC4-388EFD2F5D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31868C5-B525-4FCB-B2B3-988A499E46C7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14343" name="Freeform 7">
            <a:extLst>
              <a:ext uri="{FF2B5EF4-FFF2-40B4-BE49-F238E27FC236}">
                <a16:creationId xmlns:a16="http://schemas.microsoft.com/office/drawing/2014/main" id="{895F7987-CD93-3F6D-4A1E-97CE50F2A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3181C008-4539-5B2B-7514-9814EAA2E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A61D9E4A-BE35-5234-1B1A-87A5C0E2600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C8181937-33AC-EA60-078E-6908EEE90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72987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72987 h 3840"/>
                <a:gd name="T8" fmla="*/ 0 w 1824"/>
                <a:gd name="T9" fmla="*/ 72987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5AE86E00-025C-17F2-D173-7192235F65E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B9E49263-0171-C03C-263C-3FB58C32A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11D3A636-5E50-9560-AA48-0F2270F50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FAEA1190-1365-6443-4290-25E60E6594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C2778C9C-7BF9-91C9-A360-A6E0FE340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C47C94EF-422E-96B6-C208-2FA96EB011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4C64BDB-243B-697B-41F1-6CFC35529D6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DDEFBA0-C287-841F-9394-F49A92972B6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08F60A1-0D16-6D8D-019F-09962CDE9A9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1E9EC32-7A3E-26B4-67D6-0D50122979A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4E3153DE-0BF9-84D7-68A7-C188B5579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FFA87A3-7E74-0E77-47A2-E017DB8AF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063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1F40B38-62D8-141A-D87E-B2018DDA075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B8C93A3-4047-4E24-A9D2-5242177AE177}" type="slidenum">
              <a:rPr lang="hr-HR" altLang="en-US" sz="1200">
                <a:latin typeface="Garamond" panose="02020404030301010803" pitchFamily="18" charset="0"/>
              </a:rPr>
              <a:pPr algn="r" eaLnBrk="1" hangingPunct="1"/>
              <a:t>1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3691F0C2-90A9-41A2-CCA4-111FB24B950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268413"/>
            <a:ext cx="7623175" cy="2305050"/>
          </a:xfrm>
        </p:spPr>
        <p:txBody>
          <a:bodyPr/>
          <a:lstStyle/>
          <a:p>
            <a:r>
              <a:rPr lang="hr-HR" altLang="en-US" sz="6000" b="1" dirty="0">
                <a:latin typeface="Georgia" panose="02040502050405020303" pitchFamily="18" charset="0"/>
                <a:cs typeface="Times New Roman" panose="02020603050405020304" pitchFamily="18" charset="0"/>
              </a:rPr>
              <a:t>Pravo lice Kristovo</a:t>
            </a:r>
            <a:endParaRPr lang="de-DE" altLang="en-US" sz="6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0124F51F-F518-ED94-49B5-2F73192D764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3962400"/>
            <a:ext cx="6553200" cy="2779713"/>
          </a:xfrm>
        </p:spPr>
        <p:txBody>
          <a:bodyPr/>
          <a:lstStyle/>
          <a:p>
            <a:pPr marL="0" indent="0" algn="l">
              <a:spcBef>
                <a:spcPts val="1500"/>
              </a:spcBef>
              <a:buNone/>
            </a:pPr>
            <a:r>
              <a:rPr lang="en-GB" sz="2400" b="1" i="0" dirty="0">
                <a:effectLst/>
                <a:latin typeface="Georgia" panose="02040502050405020303" pitchFamily="18" charset="0"/>
              </a:rPr>
              <a:t>Kako Isus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povezuje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nebo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i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zemlju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.</a:t>
            </a:r>
            <a:endParaRPr lang="hr-HR" sz="2400" b="1" i="0" dirty="0">
              <a:effectLst/>
              <a:latin typeface="Georgia" panose="02040502050405020303" pitchFamily="18" charset="0"/>
            </a:endParaRPr>
          </a:p>
          <a:p>
            <a:pPr marL="0" indent="0" algn="l">
              <a:spcBef>
                <a:spcPts val="1500"/>
              </a:spcBef>
              <a:buNone/>
            </a:pPr>
            <a:r>
              <a:rPr lang="en-GB" sz="2400" b="1" i="0" dirty="0" err="1">
                <a:effectLst/>
                <a:latin typeface="Georgia" panose="02040502050405020303" pitchFamily="18" charset="0"/>
              </a:rPr>
              <a:t>Pogled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na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biblijske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izvještaje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o </a:t>
            </a:r>
            <a:r>
              <a:rPr lang="en-GB" sz="2400" b="1" i="1" dirty="0" err="1">
                <a:effectLst/>
                <a:latin typeface="Georgia" panose="02040502050405020303" pitchFamily="18" charset="0"/>
              </a:rPr>
              <a:t>Preobraženju</a:t>
            </a:r>
            <a:endParaRPr lang="en-GB" sz="2400" b="0" i="1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Mt 17,1-9;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9,2-9;Lk 9,28-36</a:t>
            </a:r>
            <a:endParaRPr lang="de-DE" altLang="en-US" sz="2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ainting of a person surrounded by people&#10;&#10;AI-generated content may be incorrect.">
            <a:extLst>
              <a:ext uri="{FF2B5EF4-FFF2-40B4-BE49-F238E27FC236}">
                <a16:creationId xmlns:a16="http://schemas.microsoft.com/office/drawing/2014/main" id="{44AD9543-9608-6DAE-34AF-7144B9AC9C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687" y="-17462"/>
            <a:ext cx="3223688" cy="3979862"/>
          </a:xfrm>
          <a:prstGeom prst="rect">
            <a:avLst/>
          </a:prstGeom>
        </p:spPr>
      </p:pic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1DB94A-B6DB-1163-C191-7D90E280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603" y="115888"/>
            <a:ext cx="1032544" cy="103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heart with crown of thorns&#10;&#10;Description automatically generated">
            <a:extLst>
              <a:ext uri="{FF2B5EF4-FFF2-40B4-BE49-F238E27FC236}">
                <a16:creationId xmlns:a16="http://schemas.microsoft.com/office/drawing/2014/main" id="{2619B031-38F2-3DA2-1C89-7E398B1BC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0822"/>
            <a:ext cx="1032544" cy="103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26848A20-806B-2C1A-1D0A-08C349D5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686" y="190687"/>
            <a:ext cx="1269949" cy="95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56640-853D-CF47-A9BB-42B13781C411}"/>
              </a:ext>
            </a:extLst>
          </p:cNvPr>
          <p:cNvSpPr txBox="1"/>
          <p:nvPr/>
        </p:nvSpPr>
        <p:spPr>
          <a:xfrm>
            <a:off x="337219" y="5854701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„Biblija za odrasle” – 18. večer – amdg.eu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4295-A828-2D2D-B083-FB7800C0D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23AC00-B51F-B7EF-A559-6A2D07AB2F3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2D67708-3AEF-4BA5-83AE-DD489600B129}" type="slidenum">
              <a:rPr lang="hr-HR" altLang="en-US" sz="1200">
                <a:latin typeface="Garamond" panose="02020404030301010803" pitchFamily="18" charset="0"/>
              </a:rPr>
              <a:pPr algn="r" eaLnBrk="1" hangingPunct="1"/>
              <a:t>10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9FA2D95E-C3F4-9FD0-3409-40C89F207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r>
              <a:rPr lang="hr-HR" altLang="en-US" sz="5000" b="1" dirty="0">
                <a:latin typeface="Georgia" panose="02040502050405020303" pitchFamily="18" charset="0"/>
                <a:cs typeface="Times New Roman" panose="02020603050405020304" pitchFamily="18" charset="0"/>
              </a:rPr>
              <a:t>Matejeve posebnosti</a:t>
            </a:r>
            <a:endParaRPr lang="de-DE" altLang="en-US" sz="5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Rectangle 13">
            <a:extLst>
              <a:ext uri="{FF2B5EF4-FFF2-40B4-BE49-F238E27FC236}">
                <a16:creationId xmlns:a16="http://schemas.microsoft.com/office/drawing/2014/main" id="{611D974C-115A-276E-75D3-75E6A1F59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4743"/>
            <a:ext cx="4690864" cy="50061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Isus Tješitelj, dodiruje ih: „Ne  bojte se!” (17,7)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Dana mi je sva vlast (Mt 28,18)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= Otac mi je dao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Ja sam s vama (Mt 28,20) 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Bog s nama (Mt 1,23)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733D7B83-FCB9-E688-55D1-87EC02A2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183" y="1124742"/>
            <a:ext cx="4102817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E17FF394-85D9-3B48-3B04-6ADED585A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575" y="4581128"/>
            <a:ext cx="2736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400" dirty="0"/>
              <a:t>Giovanni Bellini, Preobraženje, oko 1480. </a:t>
            </a:r>
            <a:r>
              <a:rPr lang="hr-HR" altLang="en-US" sz="1400" dirty="0" err="1"/>
              <a:t>Museo</a:t>
            </a:r>
            <a:r>
              <a:rPr lang="hr-HR" altLang="en-US" sz="1400" dirty="0"/>
              <a:t> di </a:t>
            </a:r>
            <a:r>
              <a:rPr lang="hr-HR" altLang="en-US" sz="1400" dirty="0" err="1"/>
              <a:t>Capodimonte</a:t>
            </a:r>
            <a:r>
              <a:rPr lang="hr-HR" altLang="en-US" sz="1400" dirty="0"/>
              <a:t>, Napulj.</a:t>
            </a:r>
          </a:p>
        </p:txBody>
      </p:sp>
    </p:spTree>
    <p:extLst>
      <p:ext uri="{BB962C8B-B14F-4D97-AF65-F5344CB8AC3E}">
        <p14:creationId xmlns:p14="http://schemas.microsoft.com/office/powerpoint/2010/main" val="36976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F2660-3055-DB6E-2909-904DB95D1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D039E65B-4D10-9D52-A825-C9E5F3379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r>
              <a:rPr lang="hr-HR" altLang="en-US" sz="4800" b="1" dirty="0">
                <a:latin typeface="Georgia" panose="02040502050405020303" pitchFamily="18" charset="0"/>
                <a:cs typeface="Times New Roman" panose="02020603050405020304" pitchFamily="18" charset="0"/>
              </a:rPr>
              <a:t>Markove posebnosti</a:t>
            </a:r>
            <a:endParaRPr lang="de-DE" altLang="en-US" sz="4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93777172-54C1-9717-EAE3-2D25D91A32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5979875" cy="504110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Nebeska bjelina (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9,3)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„nijedan na zemlji”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Mladić u bijelom (</a:t>
            </a: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16,5): </a:t>
            </a:r>
            <a:b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„Uskrsnu!”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Ilija na prvom mjestu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9,4)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„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Rabbi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!” (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9,5)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Petar od straha ne zna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što govori (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9,5) – strah od prizora, prije Očeva glasa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Ljubljeni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Sin (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9,7)</a:t>
            </a:r>
          </a:p>
        </p:txBody>
      </p:sp>
      <p:pic>
        <p:nvPicPr>
          <p:cNvPr id="8" name="Content Placeholder 3" descr="A painting of a person in a white robe&#10;&#10;AI-generated content may be incorrect.">
            <a:extLst>
              <a:ext uri="{FF2B5EF4-FFF2-40B4-BE49-F238E27FC236}">
                <a16:creationId xmlns:a16="http://schemas.microsoft.com/office/drawing/2014/main" id="{4A6968C9-F890-FCD0-A162-556D4E2CC9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004094"/>
            <a:ext cx="3099859" cy="461136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1068CD-C4F5-65A9-E5F3-58F72C65CF2E}"/>
              </a:ext>
            </a:extLst>
          </p:cNvPr>
          <p:cNvSpPr txBox="1"/>
          <p:nvPr/>
        </p:nvSpPr>
        <p:spPr>
          <a:xfrm>
            <a:off x="6012160" y="5669528"/>
            <a:ext cx="3024336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+mn-lt"/>
                <a:ea typeface="Aptos" panose="020B0004020202020204" pitchFamily="34" charset="0"/>
              </a:rPr>
              <a:t>Harold Copping, </a:t>
            </a:r>
            <a:r>
              <a:rPr lang="en-US" sz="1600" dirty="0" err="1">
                <a:effectLst/>
                <a:latin typeface="+mn-lt"/>
                <a:ea typeface="Aptos" panose="020B0004020202020204" pitchFamily="34" charset="0"/>
              </a:rPr>
              <a:t>Preobraženje</a:t>
            </a:r>
            <a:endParaRPr lang="en-GB" sz="1600" dirty="0">
              <a:effectLst/>
              <a:latin typeface="+mn-lt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5F5F8-FC2A-3389-BF02-99AEA8E5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47C0BD8C-86D6-8BE0-9343-1D4F3F48C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r>
              <a:rPr lang="hr-HR" altLang="en-US" sz="4800" b="1" dirty="0">
                <a:latin typeface="Georgia" panose="02040502050405020303" pitchFamily="18" charset="0"/>
                <a:cs typeface="Times New Roman" panose="02020603050405020304" pitchFamily="18" charset="0"/>
              </a:rPr>
              <a:t>Posebnosti kod Luke</a:t>
            </a:r>
            <a:endParaRPr lang="de-DE" altLang="en-US" sz="4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CF063213-E6C3-112A-C078-0B95E25CB3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0728"/>
            <a:ext cx="5987008" cy="51851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Oko 8 dana (1. dan) Lk 9,28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Novo stvaranje</a:t>
            </a:r>
            <a:endParaRPr lang="hr-HR" altLang="en-US" sz="2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Isusova </a:t>
            </a:r>
            <a:r>
              <a:rPr lang="hr-HR" alt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molitva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(2x Lk 9,28.29)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Drugi izgled lica – bez „preobrazi se” (Lk 9,29)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Bjelina poput munje (Lk 9,29)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Mojsije i Ilija u slavi (Lk 9,31); slava Isusova (9,32); 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dva muškarca (9,30.32) </a:t>
            </a:r>
            <a:b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koji se poslije udaljuju (9,33)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Sadržaj razgovora: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Isusov Izlazak koji će se ispuniti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u Jeruzalemu (9,31) 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Usp. Čekam krštenje (Lk 12,50) </a:t>
            </a:r>
          </a:p>
          <a:p>
            <a:pPr>
              <a:lnSpc>
                <a:spcPct val="90000"/>
              </a:lnSpc>
            </a:pPr>
            <a:endParaRPr lang="hr-HR" altLang="en-US" sz="2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A painting of a person flying in the air&#10;&#10;AI-generated content may be incorrect.">
            <a:extLst>
              <a:ext uri="{FF2B5EF4-FFF2-40B4-BE49-F238E27FC236}">
                <a16:creationId xmlns:a16="http://schemas.microsoft.com/office/drawing/2014/main" id="{07BC41F5-277A-8502-866F-FE8F15452C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956" y="980729"/>
            <a:ext cx="2966043" cy="43204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353C98-504C-A40E-910C-36A77E77E074}"/>
              </a:ext>
            </a:extLst>
          </p:cNvPr>
          <p:cNvSpPr txBox="1"/>
          <p:nvPr/>
        </p:nvSpPr>
        <p:spPr>
          <a:xfrm>
            <a:off x="6372200" y="5507940"/>
            <a:ext cx="2664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Giuseppe</a:t>
            </a:r>
            <a:r>
              <a:rPr lang="hr-HR" sz="1400" dirty="0"/>
              <a:t> Cesari </a:t>
            </a:r>
            <a:r>
              <a:rPr lang="en-GB" sz="1400" dirty="0"/>
              <a:t>(1568-1640)</a:t>
            </a:r>
            <a:r>
              <a:rPr lang="hr-HR" sz="1400" dirty="0"/>
              <a:t>, Preobraženje, ulje na platnu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357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BDFC-21E9-FA7F-B446-3A054C85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70592A45-79AC-3E99-5B55-1BAFC01CD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r>
              <a:rPr lang="hr-HR" altLang="en-US" sz="4800" b="1" dirty="0">
                <a:latin typeface="Georgia" panose="02040502050405020303" pitchFamily="18" charset="0"/>
                <a:cs typeface="Times New Roman" panose="02020603050405020304" pitchFamily="18" charset="0"/>
              </a:rPr>
              <a:t>Posebnosti kod Luke</a:t>
            </a:r>
            <a:endParaRPr lang="de-DE" altLang="en-US" sz="4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69BD743A-236E-27F8-C332-A6D917EB31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124744"/>
            <a:ext cx="5701374" cy="504110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Učenike svladao san (9,32) 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Kao u Maslinskom vrtu (</a:t>
            </a: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14,40)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Dužina razgovora?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„Učitelju!” (9,33) 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Ne zna što govori (usp. </a:t>
            </a: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9,5)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Strah jer su ušli u oblak (9,34)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Sin: „Izabranik” (9,35)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umjesto „ljubljeni”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Učenici šute sami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od sebe (9,36), bez zapovijedi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7E6771-519B-3464-324E-64F661C67E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980728"/>
            <a:ext cx="3203848" cy="4072180"/>
          </a:xfrm>
          <a:noFill/>
        </p:spPr>
      </p:pic>
      <p:sp>
        <p:nvSpPr>
          <p:cNvPr id="225285" name="Text Box 9">
            <a:extLst>
              <a:ext uri="{FF2B5EF4-FFF2-40B4-BE49-F238E27FC236}">
                <a16:creationId xmlns:a16="http://schemas.microsoft.com/office/drawing/2014/main" id="{A8787975-0A5A-C3B4-9E1B-75AB1A290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5229225"/>
            <a:ext cx="3203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400" dirty="0" err="1"/>
              <a:t>Cornelis</a:t>
            </a:r>
            <a:r>
              <a:rPr lang="hr-HR" altLang="en-US" sz="1400" dirty="0"/>
              <a:t> </a:t>
            </a:r>
            <a:r>
              <a:rPr lang="hr-HR" altLang="en-US" sz="1400" dirty="0" err="1"/>
              <a:t>Monsma</a:t>
            </a:r>
            <a:r>
              <a:rPr lang="hr-HR" altLang="en-US" sz="1400" dirty="0"/>
              <a:t>, Preobraženje, 2006.</a:t>
            </a:r>
          </a:p>
        </p:txBody>
      </p:sp>
    </p:spTree>
    <p:extLst>
      <p:ext uri="{BB962C8B-B14F-4D97-AF65-F5344CB8AC3E}">
        <p14:creationId xmlns:p14="http://schemas.microsoft.com/office/powerpoint/2010/main" val="15641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CC36B69-E46C-914C-E95A-1E08B157B88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DE9AC6-334C-4B12-86F6-C410DB18C23B}" type="slidenum">
              <a:rPr lang="hr-HR" altLang="en-US" sz="1200">
                <a:latin typeface="Garamond" panose="02020404030301010803" pitchFamily="18" charset="0"/>
              </a:rPr>
              <a:pPr algn="r" eaLnBrk="1" hangingPunct="1"/>
              <a:t>14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141315" name="Rectangle 4">
            <a:extLst>
              <a:ext uri="{FF2B5EF4-FFF2-40B4-BE49-F238E27FC236}">
                <a16:creationId xmlns:a16="http://schemas.microsoft.com/office/drawing/2014/main" id="{FA9931B6-1991-7D1A-D40A-4DA0BE8EB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3929" y="265112"/>
            <a:ext cx="8291512" cy="1052513"/>
          </a:xfrm>
        </p:spPr>
        <p:txBody>
          <a:bodyPr/>
          <a:lstStyle/>
          <a:p>
            <a:r>
              <a:rPr lang="hr-HR" altLang="en-US" sz="4600" b="1" dirty="0">
                <a:latin typeface="Georgia" panose="02040502050405020303" pitchFamily="18" charset="0"/>
                <a:cs typeface="Times New Roman" panose="02020603050405020304" pitchFamily="18" charset="0"/>
              </a:rPr>
              <a:t>Božja objava</a:t>
            </a:r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E9214CA1-A408-D577-AC52-BA218536C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980728"/>
            <a:ext cx="8229600" cy="5293072"/>
          </a:xfrm>
        </p:spPr>
        <p:txBody>
          <a:bodyPr/>
          <a:lstStyle/>
          <a:p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Ovo je moj Sin! (Mt 17,5;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9,7; Lk 9,35)</a:t>
            </a:r>
          </a:p>
          <a:p>
            <a:pPr lvl="1"/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„Ti si moj Sin” (</a:t>
            </a: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1,11; Lk 3,22)</a:t>
            </a:r>
          </a:p>
          <a:p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Isus potvrđuje Zakon i Proroke: </a:t>
            </a:r>
          </a:p>
          <a:p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Mojsije na gori (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Izl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34,6s) </a:t>
            </a:r>
          </a:p>
          <a:p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Ilija na gori (1 Kr 19,11s)</a:t>
            </a:r>
          </a:p>
          <a:p>
            <a:pPr lvl="1"/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Počevši od Mojsija i svih proroka </a:t>
            </a:r>
            <a:b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što ima o njemu (Lk 24,27)</a:t>
            </a:r>
          </a:p>
          <a:p>
            <a:pPr lvl="1"/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O meni napisano (Lk 24,44)</a:t>
            </a:r>
          </a:p>
          <a:p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Učenici vide da je Isus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svjetlo svijeta i Božji Sin</a:t>
            </a:r>
          </a:p>
          <a:p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„Oče, proslavi ime svoje!” Uto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dođe glas s neba: „Proslavio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sam i opet ću proslaviti!” (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12,28)</a:t>
            </a:r>
          </a:p>
        </p:txBody>
      </p:sp>
      <p:pic>
        <p:nvPicPr>
          <p:cNvPr id="141317" name="Picture 11" descr="preobrazenje">
            <a:extLst>
              <a:ext uri="{FF2B5EF4-FFF2-40B4-BE49-F238E27FC236}">
                <a16:creationId xmlns:a16="http://schemas.microsoft.com/office/drawing/2014/main" id="{EB1B9F27-15BB-6CBE-618B-E7B420DDD94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3488" y="1988840"/>
            <a:ext cx="3090512" cy="38277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C8B98-7A73-81A6-319E-073FA40B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4">
            <a:extLst>
              <a:ext uri="{FF2B5EF4-FFF2-40B4-BE49-F238E27FC236}">
                <a16:creationId xmlns:a16="http://schemas.microsoft.com/office/drawing/2014/main" id="{142BFE4E-42F4-A898-0738-D148ABD938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altLang="en-US" sz="4600" b="1" dirty="0">
                <a:latin typeface="Georgia" panose="02040502050405020303" pitchFamily="18" charset="0"/>
                <a:cs typeface="Times New Roman" panose="02020603050405020304" pitchFamily="18" charset="0"/>
              </a:rPr>
              <a:t>Moja gora Preobraženja</a:t>
            </a:r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B3836D31-3056-EE6F-6F73-E31394D839C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9" y="1557338"/>
            <a:ext cx="5184824" cy="4608512"/>
          </a:xfrm>
        </p:spPr>
        <p:txBody>
          <a:bodyPr/>
          <a:lstStyle/>
          <a:p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 kakvim srcem proživljavam uskrsno vrijeme?</a:t>
            </a:r>
          </a:p>
          <a:p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O čemu ja želim </a:t>
            </a:r>
            <a:b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razgovarati </a:t>
            </a:r>
            <a:b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 Gospodinom?</a:t>
            </a:r>
          </a:p>
          <a:p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Koliko poznajem </a:t>
            </a:r>
            <a:b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Božje lice?</a:t>
            </a:r>
          </a:p>
        </p:txBody>
      </p:sp>
      <p:pic>
        <p:nvPicPr>
          <p:cNvPr id="158724" name="Picture 11" descr="preobrazenje">
            <a:extLst>
              <a:ext uri="{FF2B5EF4-FFF2-40B4-BE49-F238E27FC236}">
                <a16:creationId xmlns:a16="http://schemas.microsoft.com/office/drawing/2014/main" id="{67098B6C-0364-F1D2-A100-0D4C60F5095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8488" y="1196975"/>
            <a:ext cx="3465512" cy="4292600"/>
          </a:xfrm>
          <a:noFill/>
        </p:spPr>
      </p:pic>
    </p:spTree>
    <p:extLst>
      <p:ext uri="{BB962C8B-B14F-4D97-AF65-F5344CB8AC3E}">
        <p14:creationId xmlns:p14="http://schemas.microsoft.com/office/powerpoint/2010/main" val="6550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A4C399-15E4-BBA9-5588-9BA8CD08E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Hodit ću pred Gospodinom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116)</a:t>
            </a:r>
          </a:p>
        </p:txBody>
      </p:sp>
      <p:pic>
        <p:nvPicPr>
          <p:cNvPr id="10243" name="Picture 2" descr="A group of musical notes&#10;&#10;Description automatically generated">
            <a:extLst>
              <a:ext uri="{FF2B5EF4-FFF2-40B4-BE49-F238E27FC236}">
                <a16:creationId xmlns:a16="http://schemas.microsoft.com/office/drawing/2014/main" id="{1790B4AF-C899-7A33-6A95-51F142FE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2565400"/>
            <a:ext cx="9166226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0A23B2E-20EA-2187-6ECF-C597759269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Uzlazi Bog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47)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6DB03E6E-1FD4-AE19-C104-4C371F45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6FAD3-21EF-0B89-5998-4A016EC8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BA2440E-2B81-433E-0790-60B770B62C2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8C93A3-4047-4E24-A9D2-5242177AE177}" type="slidenum">
              <a:rPr kumimoji="0" lang="hr-H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24FB8A6B-9EA1-4E7D-2507-834E48D43D1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268413"/>
            <a:ext cx="7623175" cy="2305050"/>
          </a:xfrm>
        </p:spPr>
        <p:txBody>
          <a:bodyPr/>
          <a:lstStyle/>
          <a:p>
            <a:r>
              <a:rPr lang="hr-HR" altLang="en-US" sz="6000" b="1" dirty="0">
                <a:latin typeface="Georgia" panose="02040502050405020303" pitchFamily="18" charset="0"/>
                <a:cs typeface="Times New Roman" panose="02020603050405020304" pitchFamily="18" charset="0"/>
              </a:rPr>
              <a:t>Pravo lice Kristovo</a:t>
            </a:r>
            <a:endParaRPr lang="de-DE" altLang="en-US" sz="6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F45C2E41-CA36-A2B4-5B83-700328407C9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3962400"/>
            <a:ext cx="6553200" cy="2779713"/>
          </a:xfrm>
        </p:spPr>
        <p:txBody>
          <a:bodyPr/>
          <a:lstStyle/>
          <a:p>
            <a:pPr marL="0" indent="0" algn="l">
              <a:spcBef>
                <a:spcPts val="1500"/>
              </a:spcBef>
              <a:buNone/>
            </a:pPr>
            <a:r>
              <a:rPr lang="en-GB" sz="2400" b="1" i="0" dirty="0">
                <a:effectLst/>
                <a:latin typeface="Georgia" panose="02040502050405020303" pitchFamily="18" charset="0"/>
              </a:rPr>
              <a:t>Kako Isus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povezuje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nebo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i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zemlju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.</a:t>
            </a:r>
            <a:endParaRPr lang="hr-HR" sz="2400" b="1" i="0" dirty="0">
              <a:effectLst/>
              <a:latin typeface="Georgia" panose="02040502050405020303" pitchFamily="18" charset="0"/>
            </a:endParaRPr>
          </a:p>
          <a:p>
            <a:pPr marL="0" indent="0" algn="l">
              <a:spcBef>
                <a:spcPts val="1500"/>
              </a:spcBef>
              <a:buNone/>
            </a:pPr>
            <a:r>
              <a:rPr lang="en-GB" sz="2400" b="1" i="0" dirty="0" err="1">
                <a:effectLst/>
                <a:latin typeface="Georgia" panose="02040502050405020303" pitchFamily="18" charset="0"/>
              </a:rPr>
              <a:t>Pogled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na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biblijske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en-GB" sz="2400" b="1" i="0" dirty="0" err="1">
                <a:effectLst/>
                <a:latin typeface="Georgia" panose="02040502050405020303" pitchFamily="18" charset="0"/>
              </a:rPr>
              <a:t>izvještaje</a:t>
            </a:r>
            <a:r>
              <a:rPr lang="en-GB" sz="2400" b="1" i="0" dirty="0">
                <a:effectLst/>
                <a:latin typeface="Georgia" panose="02040502050405020303" pitchFamily="18" charset="0"/>
              </a:rPr>
              <a:t> o </a:t>
            </a:r>
            <a:r>
              <a:rPr lang="en-GB" sz="2400" b="1" i="1" dirty="0" err="1">
                <a:effectLst/>
                <a:latin typeface="Georgia" panose="02040502050405020303" pitchFamily="18" charset="0"/>
              </a:rPr>
              <a:t>Preobraženju</a:t>
            </a:r>
            <a:endParaRPr lang="en-GB" sz="2400" b="0" i="1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Mt 17,1-9;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9,2-9;Lk 9,28-36</a:t>
            </a:r>
            <a:endParaRPr lang="de-DE" altLang="en-US" sz="2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ainting of a person surrounded by people&#10;&#10;AI-generated content may be incorrect.">
            <a:extLst>
              <a:ext uri="{FF2B5EF4-FFF2-40B4-BE49-F238E27FC236}">
                <a16:creationId xmlns:a16="http://schemas.microsoft.com/office/drawing/2014/main" id="{762F2600-D5FE-D18C-E168-F9B2553389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687" y="-17462"/>
            <a:ext cx="3223688" cy="3979862"/>
          </a:xfrm>
          <a:prstGeom prst="rect">
            <a:avLst/>
          </a:prstGeom>
        </p:spPr>
      </p:pic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E5AE1C-67E3-5C02-7B08-6CB686B1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603" y="115888"/>
            <a:ext cx="1032544" cy="103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heart with crown of thorns&#10;&#10;Description automatically generated">
            <a:extLst>
              <a:ext uri="{FF2B5EF4-FFF2-40B4-BE49-F238E27FC236}">
                <a16:creationId xmlns:a16="http://schemas.microsoft.com/office/drawing/2014/main" id="{D13D5737-AEC7-94BE-2449-D7D2D5FD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0822"/>
            <a:ext cx="1032544" cy="103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73138CD3-3C49-1253-6AAE-77D8635B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686" y="190687"/>
            <a:ext cx="1269949" cy="95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A1DC23-82C1-24A1-9685-5878882DD5F5}"/>
              </a:ext>
            </a:extLst>
          </p:cNvPr>
          <p:cNvSpPr txBox="1"/>
          <p:nvPr/>
        </p:nvSpPr>
        <p:spPr>
          <a:xfrm>
            <a:off x="337219" y="5854701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„Biblija za odrasle” – 18. večer – amdg.eu</a:t>
            </a:r>
          </a:p>
        </p:txBody>
      </p:sp>
    </p:spTree>
    <p:extLst>
      <p:ext uri="{BB962C8B-B14F-4D97-AF65-F5344CB8AC3E}">
        <p14:creationId xmlns:p14="http://schemas.microsoft.com/office/powerpoint/2010/main" val="40696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4">
            <a:extLst>
              <a:ext uri="{FF2B5EF4-FFF2-40B4-BE49-F238E27FC236}">
                <a16:creationId xmlns:a16="http://schemas.microsoft.com/office/drawing/2014/main" id="{68FA3A1C-9384-2867-301D-7B401C4014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altLang="en-US" sz="4600" b="1" dirty="0">
                <a:latin typeface="Georgia" panose="02040502050405020303" pitchFamily="18" charset="0"/>
                <a:cs typeface="Times New Roman" panose="02020603050405020304" pitchFamily="18" charset="0"/>
              </a:rPr>
              <a:t>Moja gora Preobraženja</a:t>
            </a:r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B60FA096-1BD9-FBB3-46F4-C795FB82730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9" y="1557338"/>
            <a:ext cx="5184824" cy="4608512"/>
          </a:xfrm>
        </p:spPr>
        <p:txBody>
          <a:bodyPr/>
          <a:lstStyle/>
          <a:p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 kakvim srcem proživljavam uskrsno vrijeme?</a:t>
            </a:r>
          </a:p>
          <a:p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O čemu ja želim </a:t>
            </a:r>
            <a:b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razgovarati </a:t>
            </a:r>
            <a:b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 Gospodinom?</a:t>
            </a:r>
          </a:p>
          <a:p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Koliko poznajem </a:t>
            </a:r>
            <a:b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Božje lice?</a:t>
            </a:r>
          </a:p>
        </p:txBody>
      </p:sp>
      <p:pic>
        <p:nvPicPr>
          <p:cNvPr id="158724" name="Picture 11" descr="preobrazenje">
            <a:extLst>
              <a:ext uri="{FF2B5EF4-FFF2-40B4-BE49-F238E27FC236}">
                <a16:creationId xmlns:a16="http://schemas.microsoft.com/office/drawing/2014/main" id="{37714649-0342-AD1E-1A6C-E6F4C6C8F42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8488" y="1196975"/>
            <a:ext cx="3465512" cy="4292600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43CBB1-966C-F683-9D35-AD8A0CF099F6}"/>
              </a:ext>
            </a:extLst>
          </p:cNvPr>
          <p:cNvSpPr txBox="1"/>
          <p:nvPr/>
        </p:nvSpPr>
        <p:spPr>
          <a:xfrm>
            <a:off x="5940152" y="5660538"/>
            <a:ext cx="2746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Carl Bloch, </a:t>
            </a:r>
            <a:r>
              <a:rPr lang="en-GB" dirty="0" err="1"/>
              <a:t>Preobraženje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476B5274-3909-EB2A-68E2-BD64A502B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r>
              <a:rPr lang="hr-HR" altLang="en-US" sz="4800" b="1" dirty="0">
                <a:latin typeface="Georgia" panose="02040502050405020303" pitchFamily="18" charset="0"/>
                <a:cs typeface="Times New Roman" panose="02020603050405020304" pitchFamily="18" charset="0"/>
              </a:rPr>
              <a:t>Ključne riječi</a:t>
            </a:r>
            <a:endParaRPr lang="de-DE" altLang="en-US" sz="4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ABC56ECE-4A6B-B6E4-876C-D289E002FB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15178"/>
            <a:ext cx="7571184" cy="515067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Za najdublji susret s Kristom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Mt,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, Lk zajednički gledaju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2. korizmena, 6. 8. – A, B, C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Moj Sin, slušajte ga (Mt 17,5;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9,7; Lk 9,35)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μετεμορφώθη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(Mt 17,2;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9,2)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teol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pasiv: „bi preobražen”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Otac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na djelu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Uzeo lik sluge (</a:t>
            </a:r>
            <a:r>
              <a:rPr lang="el-G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μορφή </a:t>
            </a: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Fil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2,7)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Ukazali se – učinjeni vidljivima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Oblak – sjena, kao u Nazaretu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„Lijepo nam je!” + strah 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Uvod za </a:t>
            </a:r>
            <a:r>
              <a:rPr lang="hr-HR" altLang="en-US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Uskrs, Uzašašće i </a:t>
            </a:r>
            <a:br>
              <a:rPr lang="hr-HR" altLang="en-US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000" b="1" i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Presv</a:t>
            </a:r>
            <a:r>
              <a:rPr lang="hr-HR" altLang="en-US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. Trojstvo</a:t>
            </a:r>
          </a:p>
        </p:txBody>
      </p:sp>
      <p:pic>
        <p:nvPicPr>
          <p:cNvPr id="7" name="Content Placeholder 6" descr="A painting of a group of people&#10;&#10;AI-generated content may be incorrect.">
            <a:extLst>
              <a:ext uri="{FF2B5EF4-FFF2-40B4-BE49-F238E27FC236}">
                <a16:creationId xmlns:a16="http://schemas.microsoft.com/office/drawing/2014/main" id="{D77212CD-FCE3-8883-7CB6-A2D041849A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608"/>
            <a:ext cx="3131840" cy="5150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0305EA-0D7E-774D-9CF8-C6415A784275}"/>
              </a:ext>
            </a:extLst>
          </p:cNvPr>
          <p:cNvSpPr txBox="1"/>
          <p:nvPr/>
        </p:nvSpPr>
        <p:spPr>
          <a:xfrm>
            <a:off x="6012160" y="5258046"/>
            <a:ext cx="30603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400" b="0" i="0" dirty="0">
                <a:solidFill>
                  <a:srgbClr val="000000"/>
                </a:solidFill>
                <a:effectLst/>
                <a:latin typeface="+mn-lt"/>
              </a:rPr>
              <a:t>Ludovico Carracci.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+mn-lt"/>
              </a:rPr>
              <a:t>Transfiguration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+mn-lt"/>
              </a:rPr>
              <a:t>. 1594-95 Pinacoteca Nazionale di Bologna.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+mn-lt"/>
              </a:rPr>
              <a:t>Italy</a:t>
            </a:r>
            <a:endParaRPr lang="it-IT" sz="14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3046E-C8C3-5039-7180-DE0627554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578598A0-34E5-8DAE-3BEA-68F2CD23C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r>
              <a:rPr lang="hr-HR" altLang="en-US" sz="48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Kon</a:t>
            </a:r>
            <a:r>
              <a:rPr lang="hr-HR" altLang="en-US" sz="4800" b="1" dirty="0">
                <a:latin typeface="Georgia" panose="02040502050405020303" pitchFamily="18" charset="0"/>
                <a:cs typeface="Times New Roman" panose="02020603050405020304" pitchFamily="18" charset="0"/>
              </a:rPr>
              <a:t>-tekst</a:t>
            </a:r>
            <a:endParaRPr lang="de-DE" altLang="en-US" sz="4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0BB12A31-136B-C2E7-E802-FEC6FFE857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5734049" cy="5041106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Tekst prije: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Prva najave muke i uskrsnuća (Mt 16,21;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8,31; Lk 8,22)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„doći će Sin Čovječji u slavi”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(Mt 16,27;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8,38; Lk 8,26)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Neki neće okusiti smrti (Mt 17,28;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9,1; Lk 8,27)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Tekst poslije: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Što znači „od mrtvih ustati” </a:t>
            </a:r>
            <a:b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9,10)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Ilija je već došao (Mt 17,12; </a:t>
            </a: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9,13)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FA9512D-7E57-C3E5-0C4F-D9FA332EAA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309" y="4449"/>
            <a:ext cx="3340691" cy="46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81CE34AE-205F-06C7-C81C-A65BCD3C4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4886273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400" dirty="0"/>
              <a:t>Lorenzo </a:t>
            </a:r>
            <a:r>
              <a:rPr lang="hr-HR" altLang="en-US" sz="1400" dirty="0" err="1"/>
              <a:t>Lotto</a:t>
            </a:r>
            <a:r>
              <a:rPr lang="hr-HR" altLang="en-US" sz="1400" dirty="0"/>
              <a:t>, Preobraženje, 1510-20, </a:t>
            </a:r>
            <a:r>
              <a:rPr lang="hr-HR" altLang="en-US" sz="1400" dirty="0" err="1"/>
              <a:t>Recanati</a:t>
            </a:r>
            <a:endParaRPr lang="hr-H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128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16BDD-DC8F-5CAD-8AB8-E281FD52D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428050E3-6270-FB75-049A-4DB2FF23A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r>
              <a:rPr lang="hr-HR" altLang="en-US" sz="4800" b="1" dirty="0">
                <a:latin typeface="Georgia" panose="02040502050405020303" pitchFamily="18" charset="0"/>
                <a:cs typeface="Times New Roman" panose="02020603050405020304" pitchFamily="18" charset="0"/>
              </a:rPr>
              <a:t>Matej i ostali</a:t>
            </a:r>
            <a:endParaRPr lang="de-DE" altLang="en-US" sz="4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3B1F2874-DBEA-5807-4EBD-4F78E93BC5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7931224" cy="50411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Na kraju ostaje Isus sam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(Mt 17,8;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9,8; Lk 9,36)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Isus vodi odabrane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(Mt 17,1;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9,2; Lk 9,28)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Kao u </a:t>
            </a: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Getsemaniju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(Mt 26,37)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Dijeli ono najsvetije</a:t>
            </a:r>
          </a:p>
          <a:p>
            <a:pPr>
              <a:lnSpc>
                <a:spcPct val="90000"/>
              </a:lnSpc>
            </a:pPr>
            <a:r>
              <a:rPr lang="hr-HR" alt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Visoka gora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(Mt 17,1;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9,2),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gora (Lk 9,38)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U osamu (Mt 17,1;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9,2) 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Usp. „Otpočinite malo!” (</a:t>
            </a: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6,31)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Nakon 6 dana (Mt 17,1;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9,2) – Dan počinka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Haljine </a:t>
            </a:r>
            <a:r>
              <a:rPr lang="hr-HR" alt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bijele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(Mt 17,2;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9,3; Lk 9,29)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Mojsije i Ilija </a:t>
            </a:r>
            <a:r>
              <a:rPr lang="hr-HR" alt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razgovaraju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s Isusom</a:t>
            </a:r>
          </a:p>
        </p:txBody>
      </p:sp>
      <p:pic>
        <p:nvPicPr>
          <p:cNvPr id="4" name="Content Placeholder 3" descr="A painting of a person falling from the sky&#10;&#10;AI-generated content may be incorrect.">
            <a:extLst>
              <a:ext uri="{FF2B5EF4-FFF2-40B4-BE49-F238E27FC236}">
                <a16:creationId xmlns:a16="http://schemas.microsoft.com/office/drawing/2014/main" id="{4272BAAA-A865-1CC4-BE99-F819AFEF0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062" y="-99391"/>
            <a:ext cx="3909938" cy="32403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B23A69-1E76-2BCB-D1C3-F9B29753BC26}"/>
              </a:ext>
            </a:extLst>
          </p:cNvPr>
          <p:cNvSpPr txBox="1"/>
          <p:nvPr/>
        </p:nvSpPr>
        <p:spPr>
          <a:xfrm>
            <a:off x="6236344" y="3140969"/>
            <a:ext cx="2656136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+mn-lt"/>
                <a:ea typeface="Aptos" panose="020B0004020202020204" pitchFamily="34" charset="0"/>
              </a:rPr>
              <a:t>Tizian, </a:t>
            </a:r>
            <a:r>
              <a:rPr lang="en-US" sz="1800" dirty="0" err="1">
                <a:effectLst/>
                <a:latin typeface="+mn-lt"/>
                <a:ea typeface="Aptos" panose="020B0004020202020204" pitchFamily="34" charset="0"/>
              </a:rPr>
              <a:t>Preobraženje</a:t>
            </a:r>
            <a:endParaRPr lang="en-GB" sz="1800" dirty="0">
              <a:effectLst/>
              <a:latin typeface="+mn-lt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1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3207-AD55-4C33-50FB-3D3CC7850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3FEAC637-8406-B5D9-39AD-F574A0106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r>
              <a:rPr lang="hr-HR" altLang="en-US" sz="4800" b="1" dirty="0">
                <a:latin typeface="Georgia" panose="02040502050405020303" pitchFamily="18" charset="0"/>
                <a:cs typeface="Times New Roman" panose="02020603050405020304" pitchFamily="18" charset="0"/>
              </a:rPr>
              <a:t>Matej i ostali</a:t>
            </a:r>
            <a:endParaRPr lang="de-DE" altLang="en-US" sz="4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42B6C6F8-A421-05D4-6560-5A2E3CAD0C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5979875" cy="50411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Petrov </a:t>
            </a:r>
            <a:r>
              <a:rPr lang="hr-HR" alt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odgovor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: tri sjenice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(Mt 17,4;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9,5; Lk 9,33)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Blagdan Sjenica, proslava Izlaska</a:t>
            </a:r>
            <a:endParaRPr lang="hr-HR" altLang="en-US" sz="2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Očev glas odgovor Petru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(Mt 17,5;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9,7; Lk 9,35)?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Petar u ime svih</a:t>
            </a:r>
          </a:p>
          <a:p>
            <a:pPr lvl="1">
              <a:lnSpc>
                <a:spcPct val="90000"/>
              </a:lnSpc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Čuli smo, bili smo s njime </a:t>
            </a:r>
            <a:b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(2 Pt 1,18)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Zapovijed šutnje do uskrsnuća </a:t>
            </a:r>
            <a:b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(Mt 17,9; </a:t>
            </a:r>
            <a:r>
              <a:rPr lang="hr-HR" altLang="en-US" sz="2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9,9)</a:t>
            </a:r>
          </a:p>
          <a:p>
            <a:pPr>
              <a:lnSpc>
                <a:spcPct val="90000"/>
              </a:lnSpc>
            </a:pPr>
            <a:endParaRPr lang="hr-HR" altLang="en-US" sz="2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D1D72F-C543-FFCF-BE8A-85B764DB55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307" y="0"/>
            <a:ext cx="31813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9E6548CE-0A34-937C-303D-21A7B78C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149725"/>
            <a:ext cx="26273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400" dirty="0"/>
              <a:t>Fra </a:t>
            </a:r>
            <a:r>
              <a:rPr lang="hr-HR" altLang="en-US" sz="1400" dirty="0" err="1"/>
              <a:t>Angelico</a:t>
            </a:r>
            <a:r>
              <a:rPr lang="hr-HR" altLang="en-US" sz="1400" dirty="0"/>
              <a:t>, Preobraženje (1440-41), freska, samostan sv. Marka, Firenca</a:t>
            </a:r>
          </a:p>
        </p:txBody>
      </p:sp>
    </p:spTree>
    <p:extLst>
      <p:ext uri="{BB962C8B-B14F-4D97-AF65-F5344CB8AC3E}">
        <p14:creationId xmlns:p14="http://schemas.microsoft.com/office/powerpoint/2010/main" val="8867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1A778EF-1942-38CA-BA77-1C347D6F9F7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2D67708-3AEF-4BA5-83AE-DD489600B129}" type="slidenum">
              <a:rPr lang="hr-HR" altLang="en-US" sz="1200">
                <a:latin typeface="Garamond" panose="02020404030301010803" pitchFamily="18" charset="0"/>
              </a:rPr>
              <a:pPr algn="r" eaLnBrk="1" hangingPunct="1"/>
              <a:t>9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7BC6BFFF-5BFE-8E51-6748-93D94D405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r>
              <a:rPr lang="hr-HR" altLang="en-US" sz="5000" b="1" dirty="0">
                <a:latin typeface="Georgia" panose="02040502050405020303" pitchFamily="18" charset="0"/>
                <a:cs typeface="Times New Roman" panose="02020603050405020304" pitchFamily="18" charset="0"/>
              </a:rPr>
              <a:t>Matejeve posebnosti</a:t>
            </a:r>
            <a:endParaRPr lang="de-DE" altLang="en-US" sz="5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Rectangle 13">
            <a:extLst>
              <a:ext uri="{FF2B5EF4-FFF2-40B4-BE49-F238E27FC236}">
                <a16:creationId xmlns:a16="http://schemas.microsoft.com/office/drawing/2014/main" id="{5756DA9F-9134-44D1-E74E-88A3DF850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4743"/>
            <a:ext cx="5943008" cy="5006181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Ivan, brat Jakovljev (17,1)</a:t>
            </a:r>
          </a:p>
          <a:p>
            <a:pPr>
              <a:spcBef>
                <a:spcPts val="4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Isusovo </a:t>
            </a:r>
            <a:r>
              <a:rPr lang="hr-HR" alt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lice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(17,2)</a:t>
            </a:r>
          </a:p>
          <a:p>
            <a:pPr lvl="1">
              <a:spcBef>
                <a:spcPts val="4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Kao Mojsije, Ana, Majka Marija?</a:t>
            </a:r>
          </a:p>
          <a:p>
            <a:pPr>
              <a:spcBef>
                <a:spcPts val="4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“nebeski” element: sunce </a:t>
            </a:r>
          </a:p>
          <a:p>
            <a:pPr>
              <a:spcBef>
                <a:spcPts val="400"/>
              </a:spcBef>
            </a:pPr>
            <a:r>
              <a:rPr lang="el-G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φῶς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svjetlo – haljine (2), oblak (5)</a:t>
            </a:r>
          </a:p>
          <a:p>
            <a:pPr>
              <a:spcBef>
                <a:spcPts val="4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„Gospodine!”</a:t>
            </a:r>
          </a:p>
          <a:p>
            <a:pPr lvl="1">
              <a:spcBef>
                <a:spcPts val="4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„dok je on još govorio” (Mt 17,5)</a:t>
            </a:r>
            <a:b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= znao je što govori</a:t>
            </a:r>
            <a:endParaRPr lang="hr-HR" altLang="en-US" sz="2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Ljubljeni Sin + </a:t>
            </a:r>
            <a:r>
              <a:rPr lang="hr-HR" alt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sva milina 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(17,5)</a:t>
            </a:r>
          </a:p>
          <a:p>
            <a:pPr lvl="1">
              <a:spcBef>
                <a:spcPts val="400"/>
              </a:spcBef>
            </a:pP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kod krštenja (Mt 3,17; </a:t>
            </a:r>
            <a:r>
              <a:rPr lang="hr-HR" altLang="en-US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1,11; Lk 3,22)</a:t>
            </a:r>
            <a:endParaRPr lang="hr-HR" altLang="en-US" sz="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Klanjaju se licem do zemlje (17,6) – </a:t>
            </a:r>
            <a:r>
              <a:rPr lang="hr-HR" alt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strah</a:t>
            </a:r>
            <a:r>
              <a:rPr lang="hr-HR" alt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nakon Očeva glasa</a:t>
            </a:r>
          </a:p>
        </p:txBody>
      </p:sp>
      <p:pic>
        <p:nvPicPr>
          <p:cNvPr id="219141" name="Picture 11">
            <a:extLst>
              <a:ext uri="{FF2B5EF4-FFF2-40B4-BE49-F238E27FC236}">
                <a16:creationId xmlns:a16="http://schemas.microsoft.com/office/drawing/2014/main" id="{214FCB48-23D1-6B85-DA5D-4F6624D2813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0208" y="981075"/>
            <a:ext cx="2743792" cy="4032101"/>
          </a:xfrm>
          <a:noFill/>
        </p:spPr>
      </p:pic>
      <p:sp>
        <p:nvSpPr>
          <p:cNvPr id="219142" name="Text Box 12">
            <a:extLst>
              <a:ext uri="{FF2B5EF4-FFF2-40B4-BE49-F238E27FC236}">
                <a16:creationId xmlns:a16="http://schemas.microsoft.com/office/drawing/2014/main" id="{7F593D19-30D2-EE6E-6F7E-E3C0E306C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5876925"/>
            <a:ext cx="2736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900"/>
              <a:t>Rafael, Preobraženje, 1518-20, ulje, Vatikan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Edge">
  <a:themeElements>
    <a:clrScheme name="1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1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Edge">
  <a:themeElements>
    <a:clrScheme name="14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4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4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1728</TotalTime>
  <Words>1107</Words>
  <Application>Microsoft Office PowerPoint</Application>
  <PresentationFormat>On-screen Show (4:3)</PresentationFormat>
  <Paragraphs>146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Garamond</vt:lpstr>
      <vt:lpstr>Georgia</vt:lpstr>
      <vt:lpstr>Shruti</vt:lpstr>
      <vt:lpstr>Tahoma</vt:lpstr>
      <vt:lpstr>Times New Roman</vt:lpstr>
      <vt:lpstr>Wingdings</vt:lpstr>
      <vt:lpstr>Edge</vt:lpstr>
      <vt:lpstr>11_Edge</vt:lpstr>
      <vt:lpstr>14_Edge</vt:lpstr>
      <vt:lpstr>1_TS001069000</vt:lpstr>
      <vt:lpstr>Pravo lice Kristovo</vt:lpstr>
      <vt:lpstr>Uzlazi Bog (Ps 47)</vt:lpstr>
      <vt:lpstr>Pravo lice Kristovo</vt:lpstr>
      <vt:lpstr>Moja gora Preobraženja</vt:lpstr>
      <vt:lpstr>Ključne riječi</vt:lpstr>
      <vt:lpstr>Kon-tekst</vt:lpstr>
      <vt:lpstr>Matej i ostali</vt:lpstr>
      <vt:lpstr>Matej i ostali</vt:lpstr>
      <vt:lpstr>Matejeve posebnosti</vt:lpstr>
      <vt:lpstr>Matejeve posebnosti</vt:lpstr>
      <vt:lpstr>Markove posebnosti</vt:lpstr>
      <vt:lpstr>Posebnosti kod Luke</vt:lpstr>
      <vt:lpstr>Posebnosti kod Luke</vt:lpstr>
      <vt:lpstr>Božja objava</vt:lpstr>
      <vt:lpstr>Moja gora Preobraženja</vt:lpstr>
      <vt:lpstr>Hodit ću pred Gospodinom  (Ps 116)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Mistična objava Mojsiju (Izl 34)</dc:title>
  <dc:creator>Guenther</dc:creator>
  <cp:lastModifiedBy>Niko Bilić</cp:lastModifiedBy>
  <cp:revision>109</cp:revision>
  <dcterms:created xsi:type="dcterms:W3CDTF">2009-05-05T08:11:25Z</dcterms:created>
  <dcterms:modified xsi:type="dcterms:W3CDTF">2025-05-30T17:45:28Z</dcterms:modified>
</cp:coreProperties>
</file>