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  <p:sldMasterId id="2147483687" r:id="rId3"/>
  </p:sldMasterIdLst>
  <p:notesMasterIdLst>
    <p:notesMasterId r:id="rId14"/>
  </p:notesMasterIdLst>
  <p:sldIdLst>
    <p:sldId id="460" r:id="rId4"/>
    <p:sldId id="296" r:id="rId5"/>
    <p:sldId id="462" r:id="rId6"/>
    <p:sldId id="291" r:id="rId7"/>
    <p:sldId id="297" r:id="rId8"/>
    <p:sldId id="298" r:id="rId9"/>
    <p:sldId id="299" r:id="rId10"/>
    <p:sldId id="300" r:id="rId11"/>
    <p:sldId id="463" r:id="rId12"/>
    <p:sldId id="458" r:id="rId1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737" autoAdjust="0"/>
  </p:normalViewPr>
  <p:slideViewPr>
    <p:cSldViewPr>
      <p:cViewPr varScale="1">
        <p:scale>
          <a:sx n="92" d="100"/>
          <a:sy n="92" d="100"/>
        </p:scale>
        <p:origin x="62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4CD0DC-E8E0-3284-5565-3A20BA5FF3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B980510-F1CF-2E82-00DD-29AE2A36E3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0D87E584-CCDC-A87D-5213-8278ED4999D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808E15B-B5FF-2C06-3A69-38DD996675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843B9D1B-2A4E-5DA0-E838-C9277FFA29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4D24B68-0285-55D0-C628-E48865662E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59DB92-BEBE-4A41-8DCE-71927654CBB9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2CDD66F-AE73-F273-93E4-499AC98BD9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88839B1-5ECF-CA7A-B2C3-9B77F40739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35545997-8580-583D-58ED-3DCB3AF278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6C33335-5081-4652-BFAA-48DCDF8C3B23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24172A1B-CBFB-708D-6FA0-401B3AE90E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4E62C507-ADC7-8475-7911-BAA33C1AD2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CCA82BF-2071-4405-B666-498F9972A8D5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46087" name="Freeform 7">
            <a:extLst>
              <a:ext uri="{FF2B5EF4-FFF2-40B4-BE49-F238E27FC236}">
                <a16:creationId xmlns:a16="http://schemas.microsoft.com/office/drawing/2014/main" id="{0D5179F2-87C6-B68E-ABD9-BE01E0EA2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Line 8">
            <a:extLst>
              <a:ext uri="{FF2B5EF4-FFF2-40B4-BE49-F238E27FC236}">
                <a16:creationId xmlns:a16="http://schemas.microsoft.com/office/drawing/2014/main" id="{D6D8920C-6A08-280E-B265-CD5565BF0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CCEB-86D4-D69C-FE82-98EC4C16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954E9-71D4-4680-497C-58AB319DE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9F27F-0CF9-270A-CE19-3D5E575C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90EF9-EB41-4755-8EC0-0C15D12E0044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A4D36-567F-D296-C80A-31F07D69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CF2BE-5220-05AA-B20D-69ACD4D6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BD20D-7842-49F4-8F24-8776E5A6B7A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5390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34C500-1E35-03FF-3C8C-E0BC89FCE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67681-C364-02B5-E968-1F71FC8CB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9CC77-BE52-5E7F-28F3-C922D753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23F9B-5980-49D6-BB11-D1762E7531A5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1535-0BA2-9446-2EFE-53857DD8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EB572-C398-97F8-FD0A-C3EB590C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EC537-2AF3-43BA-9D76-346E2EF041E0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95842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54D3-CCAF-ACCC-A941-0D82F43E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16F0D-9C27-9511-35D7-0FE7D3991A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FF4ED-0000-326D-6E19-002D4DD35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7FC61-9C5C-740E-0B43-EED28363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EA2E8AB-0527-49C3-ACC3-B313F609B0DC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39586-6050-A1BE-D3B4-AD6FB5F3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1DABF-F78D-DD9E-DE99-8D3F7171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617EBFC-3CFB-4F93-B3AF-F610A749323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7544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3738-EED6-8C98-DBFD-15661BB9F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4B22A-2468-2E51-D93F-649A9ADDB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62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FAC5F-4497-1392-C9DE-3E4529DA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6CDA6-CBDC-98E9-4B85-CF44AAEA0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35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AD48-3897-02B6-D9E6-C170B1F5F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3F2C5-27E1-83D7-7935-26304CCB5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4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2DBB-AE5E-C492-4782-AB2B7E67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420EB-DBBE-E606-120E-E8A05A11B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F76D4-40D1-3C53-566D-5B2A01DCD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35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25B1C-0FD4-C218-DCF5-DD44AA4C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8D8B-F9D1-5F5D-0CB5-2FA608BC8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05E43-C7D1-F25C-1B0F-A9A67E35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11E3D-F874-2820-FF86-CE8133466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A9A27-3D16-964E-F7C6-8E3851946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095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13E4-0AF7-BE5D-6C9C-B91B120F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070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779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0397-76F3-0DA0-E826-D50AB137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AF1F7-EC5F-8EFF-9DC7-0AB3975BA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BD4DE-14D3-9EB9-44D6-7D621966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E3BC1-712F-4F6C-A1AC-BD6809A18D44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BD7EE-4AE1-41E2-0A4D-62F1DEBBE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CF32C-FF62-D945-4AD1-0FA930D1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13E4C-DC26-44DB-8410-5537FFCAA80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812267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0E22-05FF-B7A5-EFA4-7DA88B96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4EC94-F95A-4BB1-2F06-3CBAFDE65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B15F2-166F-3466-5D5C-238BDB0C6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14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1DED-6F1D-CC87-D112-36899711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21A9D-BB2A-51C1-0A73-0C12DA9A2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A00C2-A2DD-EA30-5EDF-7773597D4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50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BBAE6-DFC0-BCA2-9221-EF1D7988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999B1-DF96-9115-21D1-F0EFF1C6D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813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5918E-51CF-911A-4D8A-F76EF169E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91B68-0D51-AA4B-D6BB-29076D39E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88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190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7234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672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7000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77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461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F99C-F329-C0A9-AE90-759DCFF45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54CE4-4DD9-A383-0724-737D2D21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E8C24-89FB-4D4B-40FD-8C5604DE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377C3-B0B8-48F7-8E6B-B5A17CF745F9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01742-8577-2752-BBA9-2E822E44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C0FB-35B8-43EA-693B-494ADEC2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FB226-81CC-42E6-BFC2-E3367833E00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02819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72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924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281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0330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40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93A8-12B7-686D-D7E2-3F5E679C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0D02-82BE-4E96-EA2D-84AA853C2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00E435-87E7-18CB-C047-16BA6A527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09E16-0EB0-83CB-2416-B0B249F8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B6F3C-E758-4E4D-814B-6D433AA3267E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91D22-AAA0-BDB3-A6A1-1276DAB8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EAB3F-C8DF-09B2-029D-4C4D27D1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5AD5B-2017-41E0-B57E-7656FEFD724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25023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A0A0-232C-DD19-90B9-1BA401B1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3470E-7E0C-0DF6-8B4F-1CCF3064E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A1E06-8DED-192F-2F6A-FE140AFD5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C6F67-DEE5-4EF3-9A4F-8E1688401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783D4-A6DB-F1D5-B313-C4C2C069AA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CA371-79B1-34EF-E225-8C33BBC3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D879C-B54A-4516-BC03-3F65A2D05225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44AFF-329C-60AB-3447-F2DD2CE8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2EC6D-94A6-661D-B250-A53FE7D6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7805F-D277-4824-A572-0737C381B2F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4525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050B-5133-5921-DF5F-87286B14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5A8F1-BFCE-EF96-BFC9-F50AD9C5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ECB419-C225-42B9-9AA0-AB29E7544CD0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9B7ED-EAC9-C139-2E94-CF3A32D48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D6DEE-4F00-B3CC-A0D3-994A55DC7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33ABB-F4C5-4500-B277-E7B542401A7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8444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B33CF-C9EF-4C96-5376-872FD89A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C064C5-4C77-4E49-BB96-94FD9804A5E4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5A36C-77B8-FD4A-E1B4-0EC36CDF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0268E-7065-86B6-BE55-D2C0E4E6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790DC-C88D-4DEB-9450-FFFB8D56266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7645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8D94-A297-BC34-EDB4-9A63BFC8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9C5F-4D74-C9AC-EC82-910A0F70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A12E4-3E43-D020-3A16-7AF4E1D57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65CF5-753B-3FB9-C1E6-947182CB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A8ACA9-A451-4583-92D1-9050027EF183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880FCB-8A0D-F9D0-89DB-480897EB8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A8CE1-09B5-101B-1605-FAF036CE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6BD64-4294-417B-B385-13DBBC68DF7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6848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988A-D1D3-63EE-90A6-638B3EF9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7C240F-3832-AF1E-4291-6FCE5BA92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CED04-86B7-B237-E378-9DE472AF1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15F86-3346-7B9F-AEE1-1736BC22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229F32-017D-471B-8CA9-3296FC0A38B6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C3590-963F-2503-A2FF-B64539D6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82311-BBA5-784F-D0FD-E795BAD3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BAC4-B93C-42FB-8EFB-536B3D392D71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16017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48574DD-3C9D-4A77-7288-A881A45A7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39BEAF3-B340-64F1-459E-3B35A30A4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E4752064-8E37-1205-4BD8-A1970D0B2B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A7FF3DF9-ED51-48F8-A147-6EF151278803}" type="datetimeFigureOut">
              <a:rPr lang="hr-HR" altLang="en-US"/>
              <a:pPr/>
              <a:t>16.5.2025.</a:t>
            </a:fld>
            <a:endParaRPr lang="hr-HR" altLang="en-US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2357963C-974E-19A9-91C2-C90E539906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hr-HR" altLang="en-US"/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AC351B00-E0AB-E284-5919-F4E7A453F6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D2772104-3228-4C22-8B44-BB4BE83F8BD1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45063" name="Freeform 7">
            <a:extLst>
              <a:ext uri="{FF2B5EF4-FFF2-40B4-BE49-F238E27FC236}">
                <a16:creationId xmlns:a16="http://schemas.microsoft.com/office/drawing/2014/main" id="{6BACFEC2-9920-3680-A10B-43196FEDE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DC1E6671-E721-D794-1641-E90D3AEA3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1">
            <a:extLst>
              <a:ext uri="{FF2B5EF4-FFF2-40B4-BE49-F238E27FC236}">
                <a16:creationId xmlns:a16="http://schemas.microsoft.com/office/drawing/2014/main" id="{5EBB6DBB-C766-644C-C487-C48F1E1450B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" name="Freeform 17" descr="CITTEXT">
              <a:extLst>
                <a:ext uri="{FF2B5EF4-FFF2-40B4-BE49-F238E27FC236}">
                  <a16:creationId xmlns:a16="http://schemas.microsoft.com/office/drawing/2014/main" id="{53C2F4BD-FFD2-8396-BEDB-DFFD89A4A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/>
              <a:ahLst/>
              <a:cxnLst>
                <a:cxn ang="0">
                  <a:pos x="0" y="3840"/>
                </a:cxn>
                <a:cxn ang="0">
                  <a:pos x="0" y="0"/>
                </a:cxn>
                <a:cxn ang="0">
                  <a:pos x="1824" y="0"/>
                </a:cxn>
                <a:cxn ang="0">
                  <a:pos x="583" y="3840"/>
                </a:cxn>
                <a:cxn ang="0">
                  <a:pos x="0" y="3840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+mn-cs"/>
              </a:endParaRP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B9F7BC44-78D0-E428-9A12-192876AE0099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+mn-cs"/>
              </a:endParaRPr>
            </a:p>
          </p:txBody>
        </p:sp>
        <p:pic>
          <p:nvPicPr>
            <p:cNvPr id="94213" name="Picture 8" descr="CITBANND">
              <a:extLst>
                <a:ext uri="{FF2B5EF4-FFF2-40B4-BE49-F238E27FC236}">
                  <a16:creationId xmlns:a16="http://schemas.microsoft.com/office/drawing/2014/main" id="{B5C1E6A9-D632-8BCF-9061-2321AF3C7B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72496F04-D66F-9391-7269-9F33E7933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r-HR" b="1">
                <a:latin typeface="Tahoma" pitchFamily="34" charset="0"/>
                <a:cs typeface="+mn-cs"/>
              </a:endParaRPr>
            </a:p>
          </p:txBody>
        </p:sp>
        <p:grpSp>
          <p:nvGrpSpPr>
            <p:cNvPr id="94215" name="Group 20">
              <a:extLst>
                <a:ext uri="{FF2B5EF4-FFF2-40B4-BE49-F238E27FC236}">
                  <a16:creationId xmlns:a16="http://schemas.microsoft.com/office/drawing/2014/main" id="{58F3A21D-0417-2520-E314-85D12A86DD0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id="{08252BF4-665B-1FF5-63E4-C7A90DE15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2" y="0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r-HR" b="1">
                  <a:latin typeface="Tahoma" pitchFamily="34" charset="0"/>
                  <a:cs typeface="+mn-cs"/>
                </a:endParaRPr>
              </a:p>
            </p:txBody>
          </p:sp>
          <p:grpSp>
            <p:nvGrpSpPr>
              <p:cNvPr id="94217" name="Group 15">
                <a:extLst>
                  <a:ext uri="{FF2B5EF4-FFF2-40B4-BE49-F238E27FC236}">
                    <a16:creationId xmlns:a16="http://schemas.microsoft.com/office/drawing/2014/main" id="{9DD65321-2B5A-DAA7-13B8-CA2E95EC4D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D96F508E-BDAC-1895-F9CE-C23C27AABB1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0437AFF5-FC76-1370-0BAD-D8042B32C08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BB36F5D-23EF-1B4E-BDE1-46C6205B7AB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F78D9AD-4B14-B6C3-FCB8-ACAD864981E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94222" name="Rectangle 2">
            <a:extLst>
              <a:ext uri="{FF2B5EF4-FFF2-40B4-BE49-F238E27FC236}">
                <a16:creationId xmlns:a16="http://schemas.microsoft.com/office/drawing/2014/main" id="{81BDB342-2EDD-22F9-0AD5-02AD44C0F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94223" name="Rectangle 3">
            <a:extLst>
              <a:ext uri="{FF2B5EF4-FFF2-40B4-BE49-F238E27FC236}">
                <a16:creationId xmlns:a16="http://schemas.microsoft.com/office/drawing/2014/main" id="{0955B078-7FD9-E74C-9946-2D5EE8309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2A4279E4-3BDB-34D6-9B49-EBC50F679C3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468163B7-76D3-B534-390C-C24A6509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72987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72987 h 3840"/>
                <a:gd name="T8" fmla="*/ 0 w 1824"/>
                <a:gd name="T9" fmla="*/ 72987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D3061C91-C873-A5DA-E658-AD5C81F9CDC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8E1AE5C2-4E22-DD96-57F6-96ECB325F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A3041ACC-5B5D-83E7-4C44-2A6720EC3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C21D610B-0721-7AC1-D4D0-DDFB122BCD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C82A30FC-666C-1AB7-8061-1B7DDFE6D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357004AC-6ED2-B2BD-11DD-726A563DBE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EFAAFA7E-C68B-3635-940F-346A2DCB994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61841D4-FE75-E915-C0B8-7B31AD4561B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97600F8-B898-39B1-3230-4C919BA9AB4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1BEEAFD-8345-F796-D370-A7122AAD614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DED8E9A6-BF9E-326E-965D-4F5893FFD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F856086-5042-A14B-899A-DEF32BE35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2709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12C1C-78D6-4473-EAD1-80503070C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A4A48DF-FD2E-B08F-4DF5-B453D1CFC1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9" y="1268760"/>
            <a:ext cx="3672408" cy="2007840"/>
          </a:xfrm>
        </p:spPr>
        <p:txBody>
          <a:bodyPr/>
          <a:lstStyle/>
          <a:p>
            <a: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Srce </a:t>
            </a:r>
            <a:b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vladara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362BEF0-C6C9-49A0-94DC-24F02599997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24075" y="3933825"/>
            <a:ext cx="7019925" cy="1400175"/>
          </a:xfrm>
        </p:spPr>
        <p:txBody>
          <a:bodyPr/>
          <a:lstStyle/>
          <a:p>
            <a: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Mudra molitva kralja Salomona</a:t>
            </a:r>
          </a:p>
          <a:p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Kr 3,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Ljet 1,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FACE6668-9F20-B647-01F0-090F22209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04787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>
            <a:extLst>
              <a:ext uri="{FF2B5EF4-FFF2-40B4-BE49-F238E27FC236}">
                <a16:creationId xmlns:a16="http://schemas.microsoft.com/office/drawing/2014/main" id="{1E03AE95-3760-F0DF-A51A-1F0BF0583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0"/>
            <a:ext cx="47434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3688237-B22B-B1AA-027A-3908EF3AC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03" y="115888"/>
            <a:ext cx="1032544" cy="103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AAE70804-3B6B-6531-5238-FC5E85931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822"/>
            <a:ext cx="1032544" cy="103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C13F67E1-1D05-8296-4423-A1E7F145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86" y="190687"/>
            <a:ext cx="1269949" cy="95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B553B4-B128-57C6-AD44-11EE9B13314A}"/>
              </a:ext>
            </a:extLst>
          </p:cNvPr>
          <p:cNvSpPr txBox="1"/>
          <p:nvPr/>
        </p:nvSpPr>
        <p:spPr>
          <a:xfrm>
            <a:off x="2195736" y="5959934"/>
            <a:ext cx="6624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„Biblija za odrasle” – 17. večer – amdg.eu</a:t>
            </a:r>
          </a:p>
        </p:txBody>
      </p:sp>
    </p:spTree>
    <p:extLst>
      <p:ext uri="{BB962C8B-B14F-4D97-AF65-F5344CB8AC3E}">
        <p14:creationId xmlns:p14="http://schemas.microsoft.com/office/powerpoint/2010/main" val="139528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7C5C528-FB6E-D94A-52BE-4D4CBAC96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Neka se raduje srce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105)</a:t>
            </a:r>
          </a:p>
        </p:txBody>
      </p:sp>
      <p:pic>
        <p:nvPicPr>
          <p:cNvPr id="7171" name="Picture 2" descr="A sheet music with notes&#10;&#10;AI-generated content may be incorrect.">
            <a:extLst>
              <a:ext uri="{FF2B5EF4-FFF2-40B4-BE49-F238E27FC236}">
                <a16:creationId xmlns:a16="http://schemas.microsoft.com/office/drawing/2014/main" id="{260A30CB-4CE2-6F80-1CF7-CEC870FEE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636838"/>
            <a:ext cx="88995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A0E39159-9B86-2718-104B-EE4F838A5E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e-IL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יהוה רעי לא אחסר</a:t>
            </a:r>
            <a:r>
              <a:rPr lang="de-DE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[adonaj ro’i lo ehsar]</a:t>
            </a:r>
            <a:endParaRPr lang="de-DE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Rectangle 4">
            <a:extLst>
              <a:ext uri="{FF2B5EF4-FFF2-40B4-BE49-F238E27FC236}">
                <a16:creationId xmlns:a16="http://schemas.microsoft.com/office/drawing/2014/main" id="{9A28972E-D72C-C7C9-0BBC-5D33ADBF611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5084763"/>
            <a:ext cx="7772400" cy="1163637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Gospodin je pastir moj </a:t>
            </a:r>
            <a:b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ni u čem ja ne oskudijevam</a:t>
            </a:r>
            <a:endParaRPr lang="de-DE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17AC06EF-EE7C-8C12-DCD1-D4FB1FEE4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DA539-418D-B3DB-DB06-F890D791D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48D4665-5682-E790-A593-DC66E25B83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9" y="1268760"/>
            <a:ext cx="3672408" cy="2007840"/>
          </a:xfrm>
        </p:spPr>
        <p:txBody>
          <a:bodyPr/>
          <a:lstStyle/>
          <a:p>
            <a: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Srce </a:t>
            </a:r>
            <a:b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vladara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96C9249-4353-61DC-AE44-581D66B98E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24075" y="3933825"/>
            <a:ext cx="7019925" cy="1400175"/>
          </a:xfrm>
        </p:spPr>
        <p:txBody>
          <a:bodyPr/>
          <a:lstStyle/>
          <a:p>
            <a:r>
              <a:rPr lang="hr-HR" alt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Mudra molitva kralja Salomona</a:t>
            </a:r>
          </a:p>
          <a:p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Kr 3,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 Ljet 1,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</a:t>
            </a:r>
            <a:r>
              <a:rPr lang="hr-HR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a-DK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76BF2FF1-8795-B739-EA02-02A323EB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0800"/>
            <a:ext cx="204787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>
            <a:extLst>
              <a:ext uri="{FF2B5EF4-FFF2-40B4-BE49-F238E27FC236}">
                <a16:creationId xmlns:a16="http://schemas.microsoft.com/office/drawing/2014/main" id="{4562E877-FAE8-24B2-1F79-BC6AE23D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0"/>
            <a:ext cx="474345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F1E9858-D255-5BB2-329C-424A84393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03" y="115888"/>
            <a:ext cx="1032544" cy="103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heart with crown of thorns&#10;&#10;Description automatically generated">
            <a:extLst>
              <a:ext uri="{FF2B5EF4-FFF2-40B4-BE49-F238E27FC236}">
                <a16:creationId xmlns:a16="http://schemas.microsoft.com/office/drawing/2014/main" id="{42F60A2E-DD1F-1024-D9F9-999631137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822"/>
            <a:ext cx="1032544" cy="103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 red heart with a white letter&#10;&#10;Description automatically generated">
            <a:extLst>
              <a:ext uri="{FF2B5EF4-FFF2-40B4-BE49-F238E27FC236}">
                <a16:creationId xmlns:a16="http://schemas.microsoft.com/office/drawing/2014/main" id="{C8BFFCA5-D110-EB0A-D277-A34966885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86" y="190687"/>
            <a:ext cx="1269949" cy="95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687B14-5D36-FB12-DAE6-FD95CDAB26D4}"/>
              </a:ext>
            </a:extLst>
          </p:cNvPr>
          <p:cNvSpPr txBox="1"/>
          <p:nvPr/>
        </p:nvSpPr>
        <p:spPr>
          <a:xfrm>
            <a:off x="2195736" y="5959934"/>
            <a:ext cx="6624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„Biblija za odrasle” – 17. večer – amdg.eu</a:t>
            </a:r>
          </a:p>
        </p:txBody>
      </p:sp>
    </p:spTree>
    <p:extLst>
      <p:ext uri="{BB962C8B-B14F-4D97-AF65-F5344CB8AC3E}">
        <p14:creationId xmlns:p14="http://schemas.microsoft.com/office/powerpoint/2010/main" val="94872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FD4CD19D-ACF0-9FCA-92B8-2829BF7384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Moje životno zvanje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28FA4F0-FC04-D0CF-17E6-D1FD0AB74D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4870723" cy="4790157"/>
          </a:xfrm>
        </p:spPr>
        <p:txBody>
          <a:bodyPr/>
          <a:lstStyle/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je najviše zaslužan za moju vjeru?</a:t>
            </a:r>
          </a:p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Koju mi je životnu zadaću Gospodin povjerio?</a:t>
            </a:r>
          </a:p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ja tražim od Boga?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0DC819B-BCAD-618C-EFFF-8F0FCFDB42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23" y="1340768"/>
            <a:ext cx="3816078" cy="3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B293C5-7BB3-F9AA-9860-56A902DE060F}"/>
              </a:ext>
            </a:extLst>
          </p:cNvPr>
          <p:cNvSpPr txBox="1"/>
          <p:nvPr/>
        </p:nvSpPr>
        <p:spPr>
          <a:xfrm>
            <a:off x="5327922" y="5257800"/>
            <a:ext cx="3816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Govert Flinck,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Salomonova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molitva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za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mudrost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(1658.),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Kraljevska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palača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u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Amsterdamu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44FDC954-0D49-956A-512A-5CC8D1F16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135937" cy="1296988"/>
          </a:xfrm>
        </p:spPr>
        <p:txBody>
          <a:bodyPr/>
          <a:lstStyle/>
          <a:p>
            <a:r>
              <a:rPr lang="hr-HR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Egzistencijalna, zahvalna molitva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22EB92F-2E16-36B9-8EA3-4BFBE57EF2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7848600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“Tko može suditi tvojemu narodu” (1 Kr 3,9b) 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 da se pobrojiti ni popisati” (8)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Svjestan velike zadaće</a:t>
            </a:r>
          </a:p>
          <a:p>
            <a:pPr lvl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Učvrstilo se kraljevstvo (2,46b)</a:t>
            </a:r>
          </a:p>
          <a:p>
            <a:pPr lvl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 čuvene presude u 3,27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Duhovnost za najviši sloj</a:t>
            </a:r>
          </a:p>
          <a:p>
            <a:pPr lvl="1">
              <a:lnSpc>
                <a:spcPct val="90000"/>
              </a:lnSpc>
            </a:pPr>
            <a:r>
              <a:rPr lang="hr-HR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Početak molitve u 1 Kr 3,6s:</a:t>
            </a:r>
          </a:p>
          <a:p>
            <a:pPr lvl="1">
              <a:lnSpc>
                <a:spcPct val="90000"/>
              </a:lnSpc>
            </a:pPr>
            <a:r>
              <a:rPr lang="hr-H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Veoma naklon, čuvao veliku milost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pohvala: “velika privrženost”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</a:t>
            </a:r>
            <a:r>
              <a:rPr lang="he-I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חסד גדול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ḥésed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gadol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3,6)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veličina oca: David (2x 6s)</a:t>
            </a:r>
          </a:p>
        </p:txBody>
      </p:sp>
      <p:pic>
        <p:nvPicPr>
          <p:cNvPr id="96260" name="Picture 4">
            <a:extLst>
              <a:ext uri="{FF2B5EF4-FFF2-40B4-BE49-F238E27FC236}">
                <a16:creationId xmlns:a16="http://schemas.microsoft.com/office/drawing/2014/main" id="{298D9605-8D20-F8C0-ABD1-ED2E9F0284A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2500" y="2465388"/>
            <a:ext cx="3111500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282D14E4-6167-4BD4-FBCC-2F39A5AF6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6284" y="122237"/>
            <a:ext cx="8229600" cy="1139825"/>
          </a:xfrm>
        </p:spPr>
        <p:txBody>
          <a:bodyPr/>
          <a:lstStyle/>
          <a:p>
            <a:r>
              <a:rPr lang="hr-HR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Kraljevska molitva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E999040-FEAB-0F5D-C408-2B6B26EB80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6613"/>
            <a:ext cx="8675687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</a:t>
            </a:r>
            <a:r>
              <a:rPr lang="it-IT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si me </a:t>
            </a:r>
            <a:r>
              <a:rPr lang="it-IT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postavio</a:t>
            </a:r>
            <a:r>
              <a:rPr lang="it-IT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it-IT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kralja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Ja: (1) “</a:t>
            </a:r>
            <a:r>
              <a:rPr lang="hr-H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mališ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he-I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נער</a:t>
            </a:r>
            <a:r>
              <a:rPr lang="de-DE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r-HR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á’ar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Usp. </a:t>
            </a:r>
            <a:r>
              <a:rPr lang="hr-HR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33,11; 1 Sam 3,1.8; </a:t>
            </a:r>
            <a:r>
              <a:rPr lang="hr-HR" alt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1,6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“sasvim mlad” (KS), “mlad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čovjek” (Š.) = “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malen”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najmlađi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bez znanja </a:t>
            </a:r>
          </a:p>
          <a:p>
            <a:pPr lvl="1">
              <a:lnSpc>
                <a:spcPct val="90000"/>
              </a:lnSpc>
            </a:pPr>
            <a:r>
              <a:rPr lang="hr-HR" altLang="en-US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traži za sebe (9a):</a:t>
            </a:r>
          </a:p>
          <a:p>
            <a:pPr>
              <a:lnSpc>
                <a:spcPct val="90000"/>
              </a:lnSpc>
            </a:pP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“pronicavo” (KS), “razumno” (Š.) srce </a:t>
            </a:r>
          </a:p>
          <a:p>
            <a:pPr>
              <a:lnSpc>
                <a:spcPct val="90000"/>
              </a:lnSpc>
            </a:pPr>
            <a:r>
              <a:rPr lang="he-I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לב שׁמע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</a:t>
            </a:r>
            <a:r>
              <a:rPr lang="hr-H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šomé</a:t>
            </a:r>
            <a:r>
              <a:rPr lang="hr-HR" altLang="en-US" sz="2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hr-HR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srce </a:t>
            </a: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koje sluša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(9) </a:t>
            </a:r>
            <a:b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mudro i razumno (12) </a:t>
            </a:r>
          </a:p>
          <a:p>
            <a:pPr lvl="1">
              <a:lnSpc>
                <a:spcPct val="90000"/>
              </a:lnSpc>
            </a:pPr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“prosuđivanje pravice” (KS), “pravo djelovanje” (Š.)</a:t>
            </a:r>
            <a:r>
              <a:rPr lang="hr-HR" alt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</a:p>
          <a:p>
            <a:pPr>
              <a:lnSpc>
                <a:spcPct val="90000"/>
              </a:lnSpc>
            </a:pPr>
            <a:r>
              <a:rPr lang="hr-HR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“da slušaš pravo/sud” 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(Božji </a:t>
            </a:r>
            <a:r>
              <a:rPr lang="hr-HR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mišpāt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11) </a:t>
            </a:r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82D4FF82-2ADD-A21B-9986-A4D6FE4F38C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0"/>
            <a:ext cx="3203575" cy="400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7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DD69FBFD-D0E9-F04A-14EB-03913FD29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Živi susret s Bogom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0B12F3E-FB68-0DF9-9A8A-1CD578C328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8686800" cy="4862512"/>
          </a:xfrm>
        </p:spPr>
        <p:txBody>
          <a:bodyPr/>
          <a:lstStyle/>
          <a:p>
            <a:pPr lvl="1"/>
            <a:r>
              <a:rPr lang="hr-HR" altLang="en-US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Kralj odgovara na Božji nalog iz 1 Kr 3,5: 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“Traži! = Pitaj!” (5)</a:t>
            </a:r>
          </a:p>
          <a:p>
            <a:pPr lvl="1"/>
            <a:r>
              <a:rPr lang="hr-HR" altLang="en-US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Vrsta objave (3,5.15)?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snu </a:t>
            </a:r>
            <a:r>
              <a:rPr lang="he-I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חלום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halôm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3,5.15)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Josip/i, Daniel, Jakov</a:t>
            </a:r>
          </a:p>
          <a:p>
            <a:pPr lvl="1"/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“javio se” (1 Kr 3,5):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he-IL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dao vidjeti</a:t>
            </a:r>
          </a:p>
          <a:p>
            <a:pPr lvl="1"/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Abrahamu (Post 18,1); </a:t>
            </a:r>
            <a:b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Jakovu (Post 35,9)</a:t>
            </a:r>
          </a:p>
          <a:p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“tvoj sluga” (1 Kr 3,7.8.9); “moj Bog” (</a:t>
            </a:r>
            <a:r>
              <a:rPr lang="hr-HR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hr-HR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elohaj</a:t>
            </a:r>
            <a:r>
              <a:rPr lang="hr-H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7)</a:t>
            </a:r>
          </a:p>
        </p:txBody>
      </p:sp>
      <p:pic>
        <p:nvPicPr>
          <p:cNvPr id="98308" name="Picture 4">
            <a:extLst>
              <a:ext uri="{FF2B5EF4-FFF2-40B4-BE49-F238E27FC236}">
                <a16:creationId xmlns:a16="http://schemas.microsoft.com/office/drawing/2014/main" id="{54904B9F-FDB5-5150-773E-7A697382F8F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133600"/>
            <a:ext cx="4284662" cy="2957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299B170-556F-077D-AAFF-DBE00458A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Kraljevsko </a:t>
            </a:r>
            <a:r>
              <a:rPr lang="hr-HR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uslišanje</a:t>
            </a:r>
            <a:endParaRPr lang="hr-HR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AC1C101-8991-D121-3F92-A1F44D6C84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4744"/>
            <a:ext cx="8675687" cy="5041106"/>
          </a:xfrm>
        </p:spPr>
        <p:txBody>
          <a:bodyPr/>
          <a:lstStyle/>
          <a:p>
            <a:pPr lvl="1">
              <a:spcBef>
                <a:spcPts val="500"/>
              </a:spcBef>
            </a:pPr>
            <a:r>
              <a:rPr lang="hr-HR" alt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Božanski kriterij u 1 Kr 3,12?</a:t>
            </a:r>
          </a:p>
          <a:p>
            <a:pPr>
              <a:spcBef>
                <a:spcPts val="500"/>
              </a:spcBef>
            </a:pP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“Učinit ću po tvojim riječima”</a:t>
            </a:r>
          </a:p>
          <a:p>
            <a:pPr>
              <a:spcBef>
                <a:spcPts val="500"/>
              </a:spcBef>
            </a:pP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“Što da ti dam?” (5)</a:t>
            </a:r>
          </a:p>
          <a:p>
            <a:pPr lvl="1">
              <a:spcBef>
                <a:spcPts val="500"/>
              </a:spcBef>
            </a:pPr>
            <a:r>
              <a:rPr lang="hr-HR" alt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Plodovi (1 Kr 3,12s):</a:t>
            </a:r>
          </a:p>
          <a:p>
            <a:pPr>
              <a:spcBef>
                <a:spcPts val="500"/>
              </a:spcBef>
            </a:pP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Mudro srce (v12) </a:t>
            </a:r>
            <a:b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bogatstvo, slava (v13)</a:t>
            </a:r>
          </a:p>
          <a:p>
            <a:pPr lvl="1">
              <a:spcBef>
                <a:spcPts val="500"/>
              </a:spcBef>
            </a:pPr>
            <a:r>
              <a:rPr lang="hr-HR" alt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Dobar početak nije dosta:</a:t>
            </a:r>
            <a:r>
              <a:rPr lang="hr-HR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500"/>
              </a:spcBef>
            </a:pP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uvjet – “ako”: </a:t>
            </a:r>
          </a:p>
          <a:p>
            <a:pPr>
              <a:spcBef>
                <a:spcPts val="500"/>
              </a:spcBef>
            </a:pPr>
            <a:r>
              <a:rPr lang="hr-HR" alt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“moji putovi”, “moji zakoni i zapovijedi”</a:t>
            </a:r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95C37C16-89EF-CF59-FBBD-DCDCF0F99EA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3540" y="1988839"/>
            <a:ext cx="2660460" cy="35721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86B193D-8ED9-8275-68DD-8F0072FEC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44F03B8-57A8-4E14-573A-B152C61E5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Moje životno zvanje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0D4EF2B9-11A0-6CC7-C9AC-DDDA649E13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4870723" cy="4790157"/>
          </a:xfrm>
        </p:spPr>
        <p:txBody>
          <a:bodyPr/>
          <a:lstStyle/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Tko je najviše zaslužan za moju vjeru?</a:t>
            </a:r>
          </a:p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Koju mi je životnu zadaću Gospodin povjerio?</a:t>
            </a:r>
          </a:p>
          <a:p>
            <a:r>
              <a:rPr lang="hr-HR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ja tražim od Boga?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4E2775E6-A68D-7B68-64F6-E3488CA84F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23" y="1340768"/>
            <a:ext cx="3816078" cy="39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DC136-BCC9-9F20-BCBA-C007DF981D3B}"/>
              </a:ext>
            </a:extLst>
          </p:cNvPr>
          <p:cNvSpPr txBox="1"/>
          <p:nvPr/>
        </p:nvSpPr>
        <p:spPr>
          <a:xfrm>
            <a:off x="5327922" y="5257800"/>
            <a:ext cx="3816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Govert Flinck,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Salomonova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molitva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za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mudrost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(1658.),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Kraljevska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palača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 u </a:t>
            </a:r>
            <a:r>
              <a:rPr lang="en-GB" sz="1600" b="0" i="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</a:rPr>
              <a:t>Amsterdamu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1421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546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Garamond</vt:lpstr>
      <vt:lpstr>Times New Roman</vt:lpstr>
      <vt:lpstr>Wingdings</vt:lpstr>
      <vt:lpstr>Tahoma</vt:lpstr>
      <vt:lpstr>1_Edge</vt:lpstr>
      <vt:lpstr>1_TS001069000</vt:lpstr>
      <vt:lpstr>2_TS001069000</vt:lpstr>
      <vt:lpstr>Srce  vladara</vt:lpstr>
      <vt:lpstr>יהוה רעי לא אחסר  [adonaj ro’i lo ehsar]</vt:lpstr>
      <vt:lpstr>Srce  vladara</vt:lpstr>
      <vt:lpstr>Moje životno zvanje</vt:lpstr>
      <vt:lpstr>Egzistencijalna, zahvalna molitva</vt:lpstr>
      <vt:lpstr>Kraljevska molitva</vt:lpstr>
      <vt:lpstr>Živi susret s Bogom</vt:lpstr>
      <vt:lpstr>Kraljevsko uslišanje</vt:lpstr>
      <vt:lpstr>Moje životno zvanje</vt:lpstr>
      <vt:lpstr>Neka se raduje srce (Ps 105)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Zaručnica</dc:title>
  <dc:creator>Niko</dc:creator>
  <cp:lastModifiedBy>Niko Bilić</cp:lastModifiedBy>
  <cp:revision>47</cp:revision>
  <dcterms:created xsi:type="dcterms:W3CDTF">2013-05-14T13:08:59Z</dcterms:created>
  <dcterms:modified xsi:type="dcterms:W3CDTF">2025-05-16T15:06:29Z</dcterms:modified>
</cp:coreProperties>
</file>